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26"/>
  </p:notesMasterIdLst>
  <p:sldIdLst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7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151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9FE694-1581-4C6D-8368-AE7F21075415}" type="datetimeFigureOut">
              <a:rPr lang="en-US" smtClean="0"/>
              <a:t>3/27/19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709681-954A-4C9C-8FC7-28D8CD5CE6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6450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2CEE247-277C-4E8D-98AF-B4C66066CA4A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26348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63A0B8D-112C-421C-8D50-D9B3CAD90F8B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87079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9CCBC24-395F-47B9-BFA7-C6920144A7AE}" type="slidenum">
              <a:rPr lang="en-US"/>
              <a:pPr/>
              <a:t>11</a:t>
            </a:fld>
            <a:endParaRPr lang="en-US" dirty="0"/>
          </a:p>
        </p:txBody>
      </p:sp>
      <p:sp>
        <p:nvSpPr>
          <p:cNvPr id="166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6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If</a:t>
            </a:r>
            <a:r>
              <a:rPr lang="en-US" baseline="0" dirty="0"/>
              <a:t> class is fairly advanced, instructor can illustrate predicted event count under the pooled-data model as another lead-in to model checking.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36784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938CB5-AFF0-4A0C-8241-F5389966C7B9}" type="slidenum">
              <a:rPr lang="en-US"/>
              <a:pPr/>
              <a:t>12</a:t>
            </a:fld>
            <a:endParaRPr lang="en-US" dirty="0"/>
          </a:p>
        </p:txBody>
      </p:sp>
      <p:sp>
        <p:nvSpPr>
          <p:cNvPr id="161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1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669128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686A0E6-F585-4CF2-9720-0A7272278AE7}" type="slidenum">
              <a:rPr lang="en-US"/>
              <a:pPr/>
              <a:t>13</a:t>
            </a:fld>
            <a:endParaRPr lang="en-US" dirty="0"/>
          </a:p>
        </p:txBody>
      </p:sp>
      <p:sp>
        <p:nvSpPr>
          <p:cNvPr id="162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2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245509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9255AF7-65A1-43F3-ACB3-BEA84C4620E4}" type="slidenum">
              <a:rPr lang="en-US"/>
              <a:pPr/>
              <a:t>14</a:t>
            </a:fld>
            <a:endParaRPr lang="en-US" dirty="0"/>
          </a:p>
        </p:txBody>
      </p:sp>
      <p:sp>
        <p:nvSpPr>
          <p:cNvPr id="164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4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99950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821F88A-DD7A-4241-9980-A9DAE1924CC1}" type="slidenum">
              <a:rPr lang="en-US"/>
              <a:pPr/>
              <a:t>15</a:t>
            </a:fld>
            <a:endParaRPr lang="en-US" dirty="0"/>
          </a:p>
        </p:txBody>
      </p:sp>
      <p:sp>
        <p:nvSpPr>
          <p:cNvPr id="163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Again, be sure to stress</a:t>
            </a:r>
            <a:r>
              <a:rPr lang="en-US" baseline="0" dirty="0"/>
              <a:t> checking for convergence.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956376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300FA2-27A0-4E53-8C09-24F3F78EDE50}" type="slidenum">
              <a:rPr lang="en-US"/>
              <a:pPr/>
              <a:t>16</a:t>
            </a:fld>
            <a:endParaRPr lang="en-US" dirty="0"/>
          </a:p>
        </p:txBody>
      </p:sp>
      <p:sp>
        <p:nvSpPr>
          <p:cNvPr id="165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5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model takes a bit longer to converge.  Illustrate this to the class.</a:t>
            </a:r>
          </a:p>
        </p:txBody>
      </p:sp>
    </p:spTree>
    <p:extLst>
      <p:ext uri="{BB962C8B-B14F-4D97-AF65-F5344CB8AC3E}">
        <p14:creationId xmlns:p14="http://schemas.microsoft.com/office/powerpoint/2010/main" val="57984809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300FA2-27A0-4E53-8C09-24F3F78EDE50}" type="slidenum">
              <a:rPr lang="en-US"/>
              <a:pPr/>
              <a:t>17</a:t>
            </a:fld>
            <a:endParaRPr lang="en-US" dirty="0"/>
          </a:p>
        </p:txBody>
      </p:sp>
      <p:sp>
        <p:nvSpPr>
          <p:cNvPr id="165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5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620057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63A0B8D-112C-421C-8D50-D9B3CAD90F8B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787890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Exp(1) is</a:t>
            </a:r>
            <a:r>
              <a:rPr lang="en-US" baseline="0" dirty="0"/>
              <a:t> max entropy distribution for </a:t>
            </a:r>
            <a:r>
              <a:rPr lang="en-US" baseline="0"/>
              <a:t>expected value of 1.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63A0B8D-112C-421C-8D50-D9B3CAD90F8B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81677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Because of partial pooling of data in this approach, the effective number of parameters is between 2 and n + 2.  Use of DIC for model selection is based on choosing the model with the fewest</a:t>
            </a:r>
            <a:r>
              <a:rPr lang="en-US" baseline="0" dirty="0"/>
              <a:t> effective parameters.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63A0B8D-112C-421C-8D50-D9B3CAD90F8B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585689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Use “hierarchical EDG FTS probability.odc”</a:t>
            </a:r>
            <a:r>
              <a:rPr lang="en-US" baseline="0" dirty="0"/>
              <a:t> with initial values from that file.  May want to discuss how to come up with different initial values.  Make sure to check convergence.  Should find that 95</a:t>
            </a:r>
            <a:r>
              <a:rPr lang="en-US" baseline="30000" dirty="0"/>
              <a:t>th</a:t>
            </a:r>
            <a:r>
              <a:rPr lang="en-US" baseline="0" dirty="0"/>
              <a:t> percentile for EDGs 184, 193, and 195 is &gt; 0.05.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63A0B8D-112C-421C-8D50-D9B3CAD90F8B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286533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Use “hierarchical EDG FTS probability.odc”</a:t>
            </a:r>
            <a:r>
              <a:rPr lang="en-US" baseline="0" dirty="0"/>
              <a:t> with initial values from that file.  May want to discuss how to come up with different initial values.  Make sure to check convergence.  Should find that 95</a:t>
            </a:r>
            <a:r>
              <a:rPr lang="en-US" baseline="30000" dirty="0"/>
              <a:t>th</a:t>
            </a:r>
            <a:r>
              <a:rPr lang="en-US" baseline="0" dirty="0"/>
              <a:t> percentile for EDGs 184, 193, and 195 is &gt; 0.05.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63A0B8D-112C-421C-8D50-D9B3CAD90F8B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0439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Because of partial pooling of data in this approach, the effective number of parameters is between 2 and n + 2.  Use of DIC for model selection is based on choosing the model with the fewest</a:t>
            </a:r>
            <a:r>
              <a:rPr lang="en-US" baseline="0" dirty="0"/>
              <a:t> effective parameters.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63A0B8D-112C-421C-8D50-D9B3CAD90F8B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49333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Note that the</a:t>
            </a:r>
            <a:r>
              <a:rPr lang="en-US" baseline="0" dirty="0"/>
              <a:t> lambda’s are conditionally independent, given alpha and beta.</a:t>
            </a:r>
          </a:p>
          <a:p>
            <a:r>
              <a:rPr lang="en-US" baseline="0" dirty="0"/>
              <a:t>Requires assumption that x’s are exchangeable.  If there is reason to believe, </a:t>
            </a:r>
            <a:r>
              <a:rPr lang="en-US" i="1" baseline="0" dirty="0"/>
              <a:t>a </a:t>
            </a:r>
            <a:r>
              <a:rPr lang="en-US" i="0" baseline="0" dirty="0"/>
              <a:t>priori, that a particular plant is better or worse than others, then this assumption does not hold.  This</a:t>
            </a:r>
            <a:r>
              <a:rPr lang="en-US" baseline="0" dirty="0"/>
              <a:t> can also be a crucial assumption when looking at year-to-year variability.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63A0B8D-112C-421C-8D50-D9B3CAD90F8B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76502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9D623D7-27BB-4B2B-8B85-61E427DF1D35}" type="slidenum">
              <a:rPr lang="en-US"/>
              <a:pPr/>
              <a:t>5</a:t>
            </a:fld>
            <a:endParaRPr lang="en-US" dirty="0"/>
          </a:p>
        </p:txBody>
      </p:sp>
      <p:sp>
        <p:nvSpPr>
          <p:cNvPr id="150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1864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4874B3D-573F-4199-BE92-4B0C5BDC821C}" type="slidenum">
              <a:rPr lang="en-US"/>
              <a:pPr/>
              <a:t>6</a:t>
            </a:fld>
            <a:endParaRPr lang="en-US" dirty="0"/>
          </a:p>
        </p:txBody>
      </p:sp>
      <p:sp>
        <p:nvSpPr>
          <p:cNvPr id="149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9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41226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A6B073C-8B16-461F-BDA1-2E95F0822A75}" type="slidenum">
              <a:rPr lang="en-US"/>
              <a:pPr/>
              <a:t>7</a:t>
            </a:fld>
            <a:endParaRPr lang="en-US" dirty="0"/>
          </a:p>
        </p:txBody>
      </p:sp>
      <p:sp>
        <p:nvSpPr>
          <p:cNvPr id="15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43131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9CCBC24-395F-47B9-BFA7-C6920144A7AE}" type="slidenum">
              <a:rPr lang="en-US"/>
              <a:pPr/>
              <a:t>8</a:t>
            </a:fld>
            <a:endParaRPr lang="en-US" dirty="0"/>
          </a:p>
        </p:txBody>
      </p:sp>
      <p:sp>
        <p:nvSpPr>
          <p:cNvPr id="166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6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Be sure to point out need to check carefully for convergence.</a:t>
            </a:r>
          </a:p>
        </p:txBody>
      </p:sp>
    </p:spTree>
    <p:extLst>
      <p:ext uri="{BB962C8B-B14F-4D97-AF65-F5344CB8AC3E}">
        <p14:creationId xmlns:p14="http://schemas.microsoft.com/office/powerpoint/2010/main" val="33505412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63A0B8D-112C-421C-8D50-D9B3CAD90F8B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88446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92425" y="1717001"/>
            <a:ext cx="5797550" cy="430887"/>
          </a:xfrm>
        </p:spPr>
        <p:txBody>
          <a:bodyPr anchor="b"/>
          <a:lstStyle>
            <a:lvl1pPr>
              <a:spcBef>
                <a:spcPct val="40000"/>
              </a:spcBef>
              <a:defRPr sz="3200">
                <a:solidFill>
                  <a:srgbClr val="005875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435" name="Rectangle 1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914650" y="2514600"/>
            <a:ext cx="5775325" cy="762000"/>
          </a:xfrm>
        </p:spPr>
        <p:txBody>
          <a:bodyPr/>
          <a:lstStyle>
            <a:lvl1pPr marL="0" indent="0">
              <a:spcBef>
                <a:spcPct val="20000"/>
              </a:spcBef>
              <a:buFontTx/>
              <a:buNone/>
              <a:defRPr b="1"/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1" name="Rectangle 124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2914650" y="3436938"/>
            <a:ext cx="5775325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85000"/>
              </a:lnSpc>
              <a:spcBef>
                <a:spcPct val="40000"/>
              </a:spcBef>
              <a:defRPr sz="1600">
                <a:latin typeface="+mn-lt"/>
                <a:ea typeface="+mn-ea"/>
              </a:defRPr>
            </a:lvl1pPr>
          </a:lstStyle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33172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5239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84"/>
          <p:cNvSpPr>
            <a:spLocks noGrp="1" noChangeArrowheads="1"/>
          </p:cNvSpPr>
          <p:nvPr>
            <p:ph type="ftr" sz="quarter" idx="10"/>
          </p:nvPr>
        </p:nvSpPr>
        <p:spPr>
          <a:xfrm>
            <a:off x="3668712" y="6567453"/>
            <a:ext cx="1804988" cy="122238"/>
          </a:xfr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8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288806" y="6553200"/>
            <a:ext cx="686919" cy="184666"/>
          </a:xfrm>
          <a:ln/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5-</a:t>
            </a:r>
            <a:fld id="{5F868368-EC15-444D-9EFB-42436E2198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9802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5613" y="1598613"/>
            <a:ext cx="4038600" cy="4524375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598613"/>
            <a:ext cx="4040187" cy="4524375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Rectangle 84"/>
          <p:cNvSpPr>
            <a:spLocks noGrp="1" noChangeArrowheads="1"/>
          </p:cNvSpPr>
          <p:nvPr>
            <p:ph type="ftr" sz="quarter" idx="10"/>
          </p:nvPr>
        </p:nvSpPr>
        <p:spPr>
          <a:xfrm>
            <a:off x="3668712" y="6614319"/>
            <a:ext cx="1804988" cy="122238"/>
          </a:xfr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8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288806" y="6553200"/>
            <a:ext cx="686919" cy="184666"/>
          </a:xfrm>
          <a:ln/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5-</a:t>
            </a:r>
            <a:fld id="{5F868368-EC15-444D-9EFB-42436E2198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7796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Rectangle 84"/>
          <p:cNvSpPr>
            <a:spLocks noGrp="1" noChangeArrowheads="1"/>
          </p:cNvSpPr>
          <p:nvPr>
            <p:ph type="ftr" sz="quarter" idx="10"/>
          </p:nvPr>
        </p:nvSpPr>
        <p:spPr>
          <a:xfrm>
            <a:off x="3668712" y="6553200"/>
            <a:ext cx="1804988" cy="122238"/>
          </a:xfrm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Rectangle 8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288806" y="6553200"/>
            <a:ext cx="686919" cy="184666"/>
          </a:xfrm>
          <a:ln/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5-</a:t>
            </a:r>
            <a:fld id="{5F868368-EC15-444D-9EFB-42436E2198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5031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4"/>
          <p:cNvSpPr>
            <a:spLocks noGrp="1" noChangeArrowheads="1"/>
          </p:cNvSpPr>
          <p:nvPr>
            <p:ph type="ftr" sz="quarter" idx="10"/>
          </p:nvPr>
        </p:nvSpPr>
        <p:spPr>
          <a:xfrm>
            <a:off x="3797209" y="6553200"/>
            <a:ext cx="1804988" cy="122238"/>
          </a:xfr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8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288806" y="6553200"/>
            <a:ext cx="686919" cy="184666"/>
          </a:xfrm>
          <a:ln/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5-</a:t>
            </a:r>
            <a:fld id="{5F868368-EC15-444D-9EFB-42436E2198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464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39492"/>
            <a:ext cx="3008313" cy="1232859"/>
          </a:xfrm>
        </p:spPr>
        <p:txBody>
          <a:bodyPr anchor="t" anchorCtr="0"/>
          <a:lstStyle>
            <a:lvl1pPr algn="l">
              <a:defRPr sz="28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39493"/>
            <a:ext cx="5111750" cy="5211182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395181"/>
            <a:ext cx="3008313" cy="385549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84"/>
          <p:cNvSpPr>
            <a:spLocks noGrp="1" noChangeArrowheads="1"/>
          </p:cNvSpPr>
          <p:nvPr>
            <p:ph type="ftr" sz="quarter" idx="10"/>
          </p:nvPr>
        </p:nvSpPr>
        <p:spPr>
          <a:xfrm>
            <a:off x="3575050" y="6553200"/>
            <a:ext cx="1804988" cy="122238"/>
          </a:xfr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8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288806" y="6553200"/>
            <a:ext cx="686919" cy="184666"/>
          </a:xfrm>
          <a:ln/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5-</a:t>
            </a:r>
            <a:fld id="{5F868368-EC15-444D-9EFB-42436E2198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318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98724"/>
            <a:ext cx="5486400" cy="366254"/>
          </a:xfrm>
        </p:spPr>
        <p:txBody>
          <a:bodyPr anchor="t" anchorCtr="0"/>
          <a:lstStyle>
            <a:lvl1pPr algn="l">
              <a:defRPr sz="28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105469"/>
            <a:ext cx="5486400" cy="3622106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84"/>
          <p:cNvSpPr>
            <a:spLocks noGrp="1" noChangeArrowheads="1"/>
          </p:cNvSpPr>
          <p:nvPr>
            <p:ph type="ftr" sz="quarter" idx="10"/>
          </p:nvPr>
        </p:nvSpPr>
        <p:spPr>
          <a:xfrm>
            <a:off x="3632994" y="6553200"/>
            <a:ext cx="1804988" cy="122238"/>
          </a:xfr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8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288806" y="6553200"/>
            <a:ext cx="686919" cy="184666"/>
          </a:xfrm>
          <a:ln/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5-</a:t>
            </a:r>
            <a:fld id="{5F868368-EC15-444D-9EFB-42436E2198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3278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538163"/>
            <a:ext cx="8126412" cy="7572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65138" y="1552575"/>
            <a:ext cx="3995737" cy="41163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3275" y="1552575"/>
            <a:ext cx="3997325" cy="41163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8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288806" y="6553200"/>
            <a:ext cx="686919" cy="184666"/>
          </a:xfrm>
          <a:ln/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5-</a:t>
            </a:r>
            <a:fld id="{5F868368-EC15-444D-9EFB-42436E2198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2714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538163"/>
            <a:ext cx="8126412" cy="7572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65138" y="1552575"/>
            <a:ext cx="3995737" cy="41163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13275" y="1552575"/>
            <a:ext cx="3997325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13275" y="3686175"/>
            <a:ext cx="3997325" cy="19827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8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288806" y="6553200"/>
            <a:ext cx="686919" cy="184666"/>
          </a:xfrm>
          <a:ln/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5-</a:t>
            </a:r>
            <a:fld id="{5F868368-EC15-444D-9EFB-42436E2198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75315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31392"/>
          </a:xfrm>
          <a:prstGeom prst="rect">
            <a:avLst/>
          </a:prstGeom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1004888"/>
            <a:ext cx="8231187" cy="3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5613" y="1598613"/>
            <a:ext cx="8231187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08" name="Rectangle 8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908800" y="6553200"/>
            <a:ext cx="1804988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800">
                <a:latin typeface="+mn-lt"/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1109" name="Rectangle 8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15375" y="6553200"/>
            <a:ext cx="2603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800">
                <a:latin typeface="Arial" charset="0"/>
              </a:defRPr>
            </a:lvl1pPr>
          </a:lstStyle>
          <a:p>
            <a:fld id="{5F868368-EC15-444D-9EFB-42436E2198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289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hf hdr="0" ftr="0" dt="0"/>
  <p:txStyles>
    <p:titleStyle>
      <a:lvl1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5863"/>
          </a:solidFill>
          <a:latin typeface="+mj-lt"/>
          <a:ea typeface="ＭＳ Ｐゴシック" charset="0"/>
          <a:cs typeface="+mj-c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3663"/>
          </a:solidFill>
          <a:latin typeface="Arial" charset="0"/>
          <a:ea typeface="ＭＳ Ｐゴシック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3663"/>
          </a:solidFill>
          <a:latin typeface="Arial" charset="0"/>
          <a:ea typeface="ＭＳ Ｐゴシック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3663"/>
          </a:solidFill>
          <a:latin typeface="Arial" charset="0"/>
          <a:ea typeface="ＭＳ Ｐゴシック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3663"/>
          </a:solidFill>
          <a:latin typeface="Arial" charset="0"/>
          <a:ea typeface="ＭＳ Ｐゴシック" charset="0"/>
        </a:defRPr>
      </a:lvl5pPr>
      <a:lvl6pPr marL="4572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3663"/>
          </a:solidFill>
          <a:latin typeface="Arial" charset="0"/>
        </a:defRPr>
      </a:lvl6pPr>
      <a:lvl7pPr marL="9144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3663"/>
          </a:solidFill>
          <a:latin typeface="Arial" charset="0"/>
        </a:defRPr>
      </a:lvl7pPr>
      <a:lvl8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3663"/>
          </a:solidFill>
          <a:latin typeface="Arial" charset="0"/>
        </a:defRPr>
      </a:lvl8pPr>
      <a:lvl9pPr marL="1828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3663"/>
          </a:solidFill>
          <a:latin typeface="Arial" charset="0"/>
        </a:defRPr>
      </a:lvl9pPr>
    </p:titleStyle>
    <p:bodyStyle>
      <a:lvl1pPr marL="230188" indent="-230188" algn="l" rtl="0" eaLnBrk="1" fontAlgn="base" hangingPunct="1">
        <a:lnSpc>
          <a:spcPct val="85000"/>
        </a:lnSpc>
        <a:spcBef>
          <a:spcPct val="40000"/>
        </a:spcBef>
        <a:spcAft>
          <a:spcPct val="0"/>
        </a:spcAft>
        <a:buClr>
          <a:schemeClr val="accent2"/>
        </a:buClr>
        <a:buChar char="•"/>
        <a:defRPr sz="20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684213" indent="-227013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lr>
          <a:schemeClr val="accent2"/>
        </a:buClr>
        <a:buFont typeface="Times New Roman" charset="0"/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lr>
          <a:schemeClr val="accent2"/>
        </a:buClr>
        <a:buChar char="•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lr>
          <a:schemeClr val="accent2"/>
        </a:buClr>
        <a:buFont typeface="Times New Roman" charset="0"/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lr>
          <a:schemeClr val="accent2"/>
        </a:buClr>
        <a:buChar char="•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lr>
          <a:srgbClr val="FF6600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lr>
          <a:srgbClr val="FF6600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lr>
          <a:srgbClr val="FF6600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lr>
          <a:srgbClr val="FF6600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0.emf"/><Relationship Id="rId5" Type="http://schemas.openxmlformats.org/officeDocument/2006/relationships/image" Target="../media/image9.wmf"/><Relationship Id="rId4" Type="http://schemas.openxmlformats.org/officeDocument/2006/relationships/oleObject" Target="../embeddings/oleObject2.bin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5.wmf"/><Relationship Id="rId4" Type="http://schemas.openxmlformats.org/officeDocument/2006/relationships/oleObject" Target="../embeddings/oleObject3.bin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wmf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1026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/>
              <a:t>Section 5:  Modeling Population Variability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145462" cy="4116388"/>
          </a:xfrm>
        </p:spPr>
        <p:txBody>
          <a:bodyPr/>
          <a:lstStyle/>
          <a:p>
            <a:pPr>
              <a:lnSpc>
                <a:spcPct val="75000"/>
              </a:lnSpc>
            </a:pPr>
            <a:r>
              <a:rPr lang="en-US" dirty="0"/>
              <a:t>Problem:  what to do when information cannot be pooled</a:t>
            </a:r>
          </a:p>
          <a:p>
            <a:pPr lvl="1">
              <a:lnSpc>
                <a:spcPct val="75000"/>
              </a:lnSpc>
            </a:pPr>
            <a:r>
              <a:rPr lang="en-US" dirty="0"/>
              <a:t>Across components</a:t>
            </a:r>
          </a:p>
          <a:p>
            <a:pPr lvl="1">
              <a:lnSpc>
                <a:spcPct val="75000"/>
              </a:lnSpc>
            </a:pPr>
            <a:r>
              <a:rPr lang="en-US" dirty="0"/>
              <a:t>Across plants</a:t>
            </a:r>
          </a:p>
          <a:p>
            <a:pPr lvl="1">
              <a:lnSpc>
                <a:spcPct val="75000"/>
              </a:lnSpc>
            </a:pPr>
            <a:r>
              <a:rPr lang="en-US" dirty="0"/>
              <a:t>Across time</a:t>
            </a:r>
          </a:p>
          <a:p>
            <a:pPr lvl="1">
              <a:lnSpc>
                <a:spcPct val="75000"/>
              </a:lnSpc>
            </a:pPr>
            <a:r>
              <a:rPr lang="en-US" dirty="0"/>
              <a:t>Across experts</a:t>
            </a:r>
          </a:p>
          <a:p>
            <a:pPr>
              <a:lnSpc>
                <a:spcPct val="75000"/>
              </a:lnSpc>
            </a:pPr>
            <a:r>
              <a:rPr lang="en-US" dirty="0"/>
              <a:t>Inappropriately pooling information leads to underestimation of uncertainty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5-</a:t>
            </a:r>
            <a:fld id="{5F868368-EC15-444D-9EFB-42436E21986C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613" y="2028825"/>
            <a:ext cx="8231187" cy="4524375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13414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3806188"/>
              </p:ext>
            </p:extLst>
          </p:nvPr>
        </p:nvGraphicFramePr>
        <p:xfrm>
          <a:off x="381000" y="1878012"/>
          <a:ext cx="4114800" cy="411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r:id="rId4" imgW="3600000" imgH="3600000" progId="">
                  <p:embed/>
                </p:oleObj>
              </mc:Choice>
              <mc:Fallback>
                <p:oleObj r:id="rId4" imgW="3600000" imgH="360000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1878012"/>
                        <a:ext cx="4114800" cy="4114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4147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24399" y="1878009"/>
            <a:ext cx="4114800" cy="4105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5-</a:t>
            </a:r>
            <a:fld id="{5F868368-EC15-444D-9EFB-42436E21986C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Exercises</a:t>
            </a:r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Analyze the pooled data using the Jeffreys prior and compare the results to those from the hierarchical model.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Replace the gamma first-stage prior with a lognormal distribution.  Use a dflat() hyperprior for the first parameter.  For the second parameter, reparameterize in terms of </a:t>
            </a:r>
            <a:r>
              <a:rPr lang="en-US" dirty="0">
                <a:sym typeface="Symbol"/>
              </a:rPr>
              <a:t> and place a dunif(0, 10) hyperprior on .</a:t>
            </a:r>
          </a:p>
          <a:p>
            <a:pPr marL="857250" lvl="1" indent="-457200">
              <a:buFont typeface="+mj-lt"/>
              <a:buAutoNum type="alphaLcParenR"/>
            </a:pPr>
            <a:r>
              <a:rPr lang="en-US" dirty="0">
                <a:sym typeface="Symbol"/>
              </a:rPr>
              <a:t>How do the mean and median of lambda.ind compare to the previous results?  Explain.</a:t>
            </a:r>
          </a:p>
          <a:p>
            <a:pPr marL="857250" lvl="1" indent="-457200">
              <a:buFont typeface="+mj-lt"/>
              <a:buAutoNum type="alphaLcParenR"/>
            </a:pPr>
            <a:r>
              <a:rPr lang="en-US" dirty="0">
                <a:sym typeface="Symbol"/>
              </a:rPr>
              <a:t>How do the 90% intervals compare.</a:t>
            </a:r>
          </a:p>
          <a:p>
            <a:pPr marL="857250" lvl="1" indent="-457200">
              <a:buFont typeface="+mj-lt"/>
              <a:buAutoNum type="alphaLcParenR"/>
            </a:pPr>
            <a:r>
              <a:rPr lang="en-US" dirty="0">
                <a:sym typeface="Symbol"/>
              </a:rPr>
              <a:t>Any conclusions about choosing a first-stage prior?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5-</a:t>
            </a:r>
            <a:fld id="{5F868368-EC15-444D-9EFB-42436E21986C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 Variability in EDG FTS Probability</a:t>
            </a:r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145463" cy="4116388"/>
          </a:xfrm>
        </p:spPr>
        <p:txBody>
          <a:bodyPr/>
          <a:lstStyle/>
          <a:p>
            <a:r>
              <a:rPr lang="en-US" dirty="0"/>
              <a:t>Assume X</a:t>
            </a:r>
            <a:r>
              <a:rPr lang="en-US" baseline="-25000" dirty="0"/>
              <a:t>i</a:t>
            </a:r>
            <a:r>
              <a:rPr lang="en-US" dirty="0"/>
              <a:t> ~ binomial(p</a:t>
            </a:r>
            <a:r>
              <a:rPr lang="en-US" baseline="-25000" dirty="0"/>
              <a:t>FTS, i</a:t>
            </a:r>
            <a:r>
              <a:rPr lang="en-US" dirty="0"/>
              <a:t>, n</a:t>
            </a:r>
            <a:r>
              <a:rPr lang="en-US" baseline="-25000" dirty="0"/>
              <a:t>i</a:t>
            </a:r>
            <a:r>
              <a:rPr lang="en-US" dirty="0"/>
              <a:t>) for each EDG</a:t>
            </a:r>
          </a:p>
          <a:p>
            <a:r>
              <a:rPr lang="en-US" dirty="0"/>
              <a:t>Assume p</a:t>
            </a:r>
            <a:r>
              <a:rPr lang="en-US" baseline="-25000" dirty="0"/>
              <a:t>FTS, i</a:t>
            </a:r>
            <a:r>
              <a:rPr lang="en-US" dirty="0"/>
              <a:t> ~ beta(</a:t>
            </a:r>
            <a:r>
              <a:rPr lang="en-US" dirty="0">
                <a:sym typeface="Symbol" pitchFamily="18" charset="2"/>
              </a:rPr>
              <a:t>, )</a:t>
            </a:r>
          </a:p>
          <a:p>
            <a:r>
              <a:rPr lang="en-US" dirty="0">
                <a:sym typeface="Symbol" pitchFamily="18" charset="2"/>
              </a:rPr>
              <a:t>Assume  and  have independent, vague hyperpriors</a:t>
            </a:r>
          </a:p>
          <a:p>
            <a:pPr lvl="1"/>
            <a:r>
              <a:rPr lang="en-US" dirty="0">
                <a:sym typeface="Symbol" pitchFamily="18" charset="2"/>
              </a:rPr>
              <a:t></a:t>
            </a:r>
            <a:r>
              <a:rPr lang="en-US" baseline="-25000" dirty="0">
                <a:sym typeface="Symbol" pitchFamily="18" charset="2"/>
              </a:rPr>
              <a:t>o</a:t>
            </a:r>
            <a:r>
              <a:rPr lang="en-US" dirty="0">
                <a:sym typeface="Symbol" pitchFamily="18" charset="2"/>
              </a:rPr>
              <a:t>(, ) = </a:t>
            </a:r>
            <a:r>
              <a:rPr lang="en-US" baseline="-25000" dirty="0">
                <a:sym typeface="Symbol" pitchFamily="18" charset="2"/>
              </a:rPr>
              <a:t>o</a:t>
            </a:r>
            <a:r>
              <a:rPr lang="en-US" dirty="0">
                <a:sym typeface="Symbol" pitchFamily="18" charset="2"/>
              </a:rPr>
              <a:t>()</a:t>
            </a:r>
            <a:r>
              <a:rPr lang="en-US" baseline="-25000" dirty="0">
                <a:sym typeface="Symbol" pitchFamily="18" charset="2"/>
              </a:rPr>
              <a:t>o</a:t>
            </a:r>
            <a:r>
              <a:rPr lang="en-US" dirty="0">
                <a:sym typeface="Symbol" pitchFamily="18" charset="2"/>
              </a:rPr>
              <a:t>()</a:t>
            </a:r>
          </a:p>
          <a:p>
            <a:pPr lvl="1"/>
            <a:r>
              <a:rPr lang="en-US" dirty="0">
                <a:sym typeface="Symbol" pitchFamily="18" charset="2"/>
              </a:rPr>
              <a:t>Vague hyperprior is gamma with both</a:t>
            </a:r>
          </a:p>
          <a:p>
            <a:pPr lvl="1">
              <a:buFontTx/>
              <a:buNone/>
            </a:pPr>
            <a:r>
              <a:rPr lang="en-US" dirty="0">
                <a:sym typeface="Symbol" pitchFamily="18" charset="2"/>
              </a:rPr>
              <a:t>	parameters &lt;&lt; 1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5-</a:t>
            </a:r>
            <a:fld id="{5F868368-EC15-444D-9EFB-42436E21986C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>
          <a:xfrm>
            <a:off x="428955" y="894104"/>
            <a:ext cx="8126412" cy="757237"/>
          </a:xfrm>
        </p:spPr>
        <p:txBody>
          <a:bodyPr/>
          <a:lstStyle/>
          <a:p>
            <a:r>
              <a:rPr lang="en-US" dirty="0"/>
              <a:t>Variability in EDG FTS Probability (cont.)</a:t>
            </a:r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09905" y="1908516"/>
            <a:ext cx="4000500" cy="4116388"/>
          </a:xfrm>
        </p:spPr>
        <p:txBody>
          <a:bodyPr/>
          <a:lstStyle/>
          <a:p>
            <a:r>
              <a:rPr lang="en-US" dirty="0"/>
              <a:t>Data</a:t>
            </a:r>
          </a:p>
          <a:p>
            <a:pPr>
              <a:buFontTx/>
              <a:buNone/>
            </a:pPr>
            <a:r>
              <a:rPr lang="en-US" sz="1100" dirty="0"/>
              <a:t>Data taken from</a:t>
            </a:r>
          </a:p>
          <a:p>
            <a:pPr>
              <a:buFontTx/>
              <a:buNone/>
            </a:pPr>
            <a:r>
              <a:rPr lang="en-US" sz="1100" dirty="0"/>
              <a:t>(Siu and Kelly, 1998)</a:t>
            </a:r>
          </a:p>
        </p:txBody>
      </p:sp>
      <p:graphicFrame>
        <p:nvGraphicFramePr>
          <p:cNvPr id="115913" name="Group 201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401409205"/>
              </p:ext>
            </p:extLst>
          </p:nvPr>
        </p:nvGraphicFramePr>
        <p:xfrm>
          <a:off x="2140278" y="2257766"/>
          <a:ext cx="4510088" cy="4071711"/>
        </p:xfrm>
        <a:graphic>
          <a:graphicData uri="http://schemas.openxmlformats.org/drawingml/2006/table">
            <a:tbl>
              <a:tblPr/>
              <a:tblGrid>
                <a:gridCol w="15039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21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039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66511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Failures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Demands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090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Plant 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92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Plant 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090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Plant 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92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Plant 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090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Plant 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92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Plant 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185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92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Plant 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92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Plant 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4090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Plant 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392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Plant 10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5-</a:t>
            </a:r>
            <a:fld id="{5F868368-EC15-444D-9EFB-42436E21986C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DAG Model</a:t>
            </a:r>
          </a:p>
        </p:txBody>
      </p:sp>
      <p:pic>
        <p:nvPicPr>
          <p:cNvPr id="14131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1480" y="1600200"/>
            <a:ext cx="5356520" cy="4405313"/>
          </a:xfrm>
          <a:prstGeom prst="rect">
            <a:avLst/>
          </a:prstGeom>
          <a:noFill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5-</a:t>
            </a:r>
            <a:fld id="{5F868368-EC15-444D-9EFB-42436E21986C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OpenBUGS Model</a:t>
            </a:r>
          </a:p>
        </p:txBody>
      </p:sp>
      <p:pic>
        <p:nvPicPr>
          <p:cNvPr id="117765" name="Picture 5" descr="new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5638800"/>
            <a:ext cx="512763" cy="685800"/>
          </a:xfrm>
          <a:prstGeom prst="rect">
            <a:avLst/>
          </a:prstGeom>
          <a:noFill/>
        </p:spPr>
      </p:pic>
      <p:sp>
        <p:nvSpPr>
          <p:cNvPr id="117766" name="Text Box 6"/>
          <p:cNvSpPr txBox="1">
            <a:spLocks noChangeArrowheads="1"/>
          </p:cNvSpPr>
          <p:nvPr/>
        </p:nvSpPr>
        <p:spPr bwMode="auto">
          <a:xfrm>
            <a:off x="4343400" y="5943600"/>
            <a:ext cx="35052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>
                <a:latin typeface="Arial" charset="0"/>
              </a:rPr>
              <a:t>hierarchical EDG FTS probability.odc</a:t>
            </a:r>
          </a:p>
        </p:txBody>
      </p:sp>
      <p:sp>
        <p:nvSpPr>
          <p:cNvPr id="6" name="Rectangle 5"/>
          <p:cNvSpPr/>
          <p:nvPr/>
        </p:nvSpPr>
        <p:spPr>
          <a:xfrm>
            <a:off x="381000" y="1524000"/>
            <a:ext cx="83058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dirty="0"/>
              <a:t>model	{</a:t>
            </a:r>
          </a:p>
          <a:p>
            <a:r>
              <a:rPr lang="nn-NO" sz="1800" b="1" dirty="0"/>
              <a:t>   for (i in 1 : N)	{</a:t>
            </a:r>
          </a:p>
          <a:p>
            <a:r>
              <a:rPr lang="en-US" sz="1800" b="1" dirty="0"/>
              <a:t>   	</a:t>
            </a:r>
            <a:r>
              <a:rPr lang="en-US" sz="1800" b="1" dirty="0">
                <a:solidFill>
                  <a:schemeClr val="accent2"/>
                </a:solidFill>
              </a:rPr>
              <a:t>x[</a:t>
            </a:r>
            <a:r>
              <a:rPr lang="en-US" sz="1800" b="1" dirty="0" err="1">
                <a:solidFill>
                  <a:schemeClr val="accent2"/>
                </a:solidFill>
              </a:rPr>
              <a:t>i</a:t>
            </a:r>
            <a:r>
              <a:rPr lang="en-US" sz="1800" b="1" dirty="0">
                <a:solidFill>
                  <a:schemeClr val="accent2"/>
                </a:solidFill>
              </a:rPr>
              <a:t>] ~ </a:t>
            </a:r>
            <a:r>
              <a:rPr lang="en-US" sz="1800" b="1" dirty="0" err="1">
                <a:solidFill>
                  <a:schemeClr val="accent2"/>
                </a:solidFill>
              </a:rPr>
              <a:t>dbin</a:t>
            </a:r>
            <a:r>
              <a:rPr lang="en-US" sz="1800" b="1" dirty="0">
                <a:solidFill>
                  <a:schemeClr val="accent2"/>
                </a:solidFill>
              </a:rPr>
              <a:t>(p.fts[</a:t>
            </a:r>
            <a:r>
              <a:rPr lang="en-US" sz="1800" b="1" dirty="0" err="1">
                <a:solidFill>
                  <a:schemeClr val="accent2"/>
                </a:solidFill>
              </a:rPr>
              <a:t>i</a:t>
            </a:r>
            <a:r>
              <a:rPr lang="en-US" sz="1800" b="1" dirty="0">
                <a:solidFill>
                  <a:schemeClr val="accent2"/>
                </a:solidFill>
              </a:rPr>
              <a:t>], n[</a:t>
            </a:r>
            <a:r>
              <a:rPr lang="en-US" sz="1800" b="1" dirty="0" err="1">
                <a:solidFill>
                  <a:schemeClr val="accent2"/>
                </a:solidFill>
              </a:rPr>
              <a:t>i</a:t>
            </a:r>
            <a:r>
              <a:rPr lang="en-US" sz="1800" b="1" dirty="0">
                <a:solidFill>
                  <a:schemeClr val="accent2"/>
                </a:solidFill>
              </a:rPr>
              <a:t>]) </a:t>
            </a:r>
            <a:r>
              <a:rPr lang="en-US" sz="1800" b="1" i="1" dirty="0"/>
              <a:t>#Binomial distribution for EDG failures</a:t>
            </a:r>
            <a:endParaRPr lang="en-US" sz="1800" b="1" dirty="0">
              <a:solidFill>
                <a:schemeClr val="accent2"/>
              </a:solidFill>
            </a:endParaRPr>
          </a:p>
          <a:p>
            <a:r>
              <a:rPr lang="en-US" sz="1800" b="1" dirty="0">
                <a:solidFill>
                  <a:schemeClr val="accent2"/>
                </a:solidFill>
              </a:rPr>
              <a:t>   	p.fts[</a:t>
            </a:r>
            <a:r>
              <a:rPr lang="en-US" sz="1800" b="1" dirty="0" err="1">
                <a:solidFill>
                  <a:schemeClr val="accent2"/>
                </a:solidFill>
              </a:rPr>
              <a:t>i</a:t>
            </a:r>
            <a:r>
              <a:rPr lang="en-US" sz="1800" b="1" dirty="0">
                <a:solidFill>
                  <a:schemeClr val="accent2"/>
                </a:solidFill>
              </a:rPr>
              <a:t>] ~ </a:t>
            </a:r>
            <a:r>
              <a:rPr lang="en-US" sz="1800" b="1" dirty="0" err="1">
                <a:solidFill>
                  <a:schemeClr val="accent2"/>
                </a:solidFill>
              </a:rPr>
              <a:t>dbeta</a:t>
            </a:r>
            <a:r>
              <a:rPr lang="en-US" sz="1800" b="1" dirty="0">
                <a:solidFill>
                  <a:schemeClr val="accent2"/>
                </a:solidFill>
              </a:rPr>
              <a:t>(alpha, beta) </a:t>
            </a:r>
            <a:r>
              <a:rPr lang="en-US" sz="1800" b="1" i="1" dirty="0"/>
              <a:t>#Beta prior for FTS probability</a:t>
            </a:r>
            <a:endParaRPr lang="en-US" sz="1800" b="1" dirty="0">
              <a:solidFill>
                <a:schemeClr val="accent2"/>
              </a:solidFill>
            </a:endParaRPr>
          </a:p>
          <a:p>
            <a:r>
              <a:rPr lang="en-US" sz="1800" b="1" dirty="0"/>
              <a:t>		}</a:t>
            </a:r>
          </a:p>
          <a:p>
            <a:r>
              <a:rPr lang="en-US" sz="1800" b="1" dirty="0"/>
              <a:t>	</a:t>
            </a:r>
            <a:r>
              <a:rPr lang="en-US" sz="1800" b="1" dirty="0">
                <a:solidFill>
                  <a:srgbClr val="FF0000"/>
                </a:solidFill>
              </a:rPr>
              <a:t>p.ind ~ </a:t>
            </a:r>
            <a:r>
              <a:rPr lang="en-US" sz="1800" b="1" dirty="0" err="1">
                <a:solidFill>
                  <a:srgbClr val="FF0000"/>
                </a:solidFill>
              </a:rPr>
              <a:t>dbeta</a:t>
            </a:r>
            <a:r>
              <a:rPr lang="en-US" sz="1800" b="1" dirty="0">
                <a:solidFill>
                  <a:srgbClr val="FF0000"/>
                </a:solidFill>
              </a:rPr>
              <a:t>(alpha, beta)</a:t>
            </a:r>
          </a:p>
          <a:p>
            <a:r>
              <a:rPr lang="en-US" sz="1800" b="1" dirty="0">
                <a:solidFill>
                  <a:srgbClr val="FF0000"/>
                </a:solidFill>
              </a:rPr>
              <a:t>	alpha ~ </a:t>
            </a:r>
            <a:r>
              <a:rPr lang="en-US" sz="1800" b="1" dirty="0" err="1">
                <a:solidFill>
                  <a:srgbClr val="FF0000"/>
                </a:solidFill>
              </a:rPr>
              <a:t>dgamma</a:t>
            </a:r>
            <a:r>
              <a:rPr lang="en-US" sz="1800" b="1" dirty="0">
                <a:solidFill>
                  <a:srgbClr val="FF0000"/>
                </a:solidFill>
              </a:rPr>
              <a:t>(0.0001, 0.0001) </a:t>
            </a:r>
            <a:r>
              <a:rPr lang="en-US" sz="1800" b="1" i="1" dirty="0"/>
              <a:t>#Vague </a:t>
            </a:r>
            <a:r>
              <a:rPr lang="en-US" sz="1800" b="1" i="1" dirty="0" err="1"/>
              <a:t>hyperprior</a:t>
            </a:r>
            <a:r>
              <a:rPr lang="en-US" sz="1800" b="1" i="1" dirty="0"/>
              <a:t> for alpha</a:t>
            </a:r>
          </a:p>
          <a:p>
            <a:r>
              <a:rPr lang="en-US" sz="1800" b="1" dirty="0"/>
              <a:t>	</a:t>
            </a:r>
            <a:r>
              <a:rPr lang="en-US" sz="1800" b="1" dirty="0">
                <a:solidFill>
                  <a:srgbClr val="FF0000"/>
                </a:solidFill>
              </a:rPr>
              <a:t>beta ~ </a:t>
            </a:r>
            <a:r>
              <a:rPr lang="en-US" sz="1800" b="1" dirty="0" err="1">
                <a:solidFill>
                  <a:srgbClr val="FF0000"/>
                </a:solidFill>
              </a:rPr>
              <a:t>dgamma</a:t>
            </a:r>
            <a:r>
              <a:rPr lang="en-US" sz="1800" b="1" dirty="0">
                <a:solidFill>
                  <a:srgbClr val="FF0000"/>
                </a:solidFill>
              </a:rPr>
              <a:t>(0.0001, 0.0001) </a:t>
            </a:r>
            <a:r>
              <a:rPr lang="en-US" sz="1800" b="1" i="1" dirty="0"/>
              <a:t>#Vague </a:t>
            </a:r>
            <a:r>
              <a:rPr lang="en-US" sz="1800" b="1" i="1" dirty="0" err="1"/>
              <a:t>hyperprior</a:t>
            </a:r>
            <a:r>
              <a:rPr lang="en-US" sz="1800" b="1" i="1" dirty="0"/>
              <a:t> for beta</a:t>
            </a:r>
          </a:p>
          <a:p>
            <a:r>
              <a:rPr lang="en-US" sz="1800" b="1" dirty="0"/>
              <a:t>	}</a:t>
            </a:r>
          </a:p>
          <a:p>
            <a:r>
              <a:rPr lang="en-US" sz="1800" b="1" dirty="0"/>
              <a:t>				</a:t>
            </a:r>
          </a:p>
          <a:p>
            <a:r>
              <a:rPr lang="en-US" sz="1800" b="1" dirty="0" err="1"/>
              <a:t>inits</a:t>
            </a:r>
            <a:endParaRPr lang="en-US" sz="1800" b="1" dirty="0"/>
          </a:p>
          <a:p>
            <a:r>
              <a:rPr lang="en-US" sz="1800" b="1" dirty="0">
                <a:solidFill>
                  <a:srgbClr val="006600"/>
                </a:solidFill>
              </a:rPr>
              <a:t>list(alpha=1, beta=25)</a:t>
            </a:r>
          </a:p>
          <a:p>
            <a:r>
              <a:rPr lang="en-US" sz="1800" b="1" dirty="0">
                <a:solidFill>
                  <a:srgbClr val="006600"/>
                </a:solidFill>
              </a:rPr>
              <a:t>list(alpha=0.5, beta=75)</a:t>
            </a:r>
            <a:endParaRPr lang="en-US" sz="1800" dirty="0">
              <a:solidFill>
                <a:srgbClr val="0066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5-</a:t>
            </a:r>
            <a:fld id="{5F868368-EC15-444D-9EFB-42436E21986C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</a:t>
            </a: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/>
              <a:t>Results for 100,000 samples (10,000 burn in)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pPr>
              <a:buFontTx/>
              <a:buNone/>
            </a:pPr>
            <a:endParaRPr lang="en-US" sz="2000" dirty="0"/>
          </a:p>
          <a:p>
            <a:endParaRPr lang="en-US" sz="2000" dirty="0"/>
          </a:p>
        </p:txBody>
      </p:sp>
      <p:pic>
        <p:nvPicPr>
          <p:cNvPr id="135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2133597"/>
            <a:ext cx="7315200" cy="994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517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95400" y="3277999"/>
            <a:ext cx="7315200" cy="989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517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95400" y="4412673"/>
            <a:ext cx="7315200" cy="997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5-</a:t>
            </a:r>
            <a:fld id="{5F868368-EC15-444D-9EFB-42436E21986C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</a:t>
            </a: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/>
              <a:t>Results for 100,000 samples (10,000 burn in)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pPr>
              <a:buFontTx/>
              <a:buNone/>
            </a:pPr>
            <a:endParaRPr lang="en-US" sz="2000" dirty="0"/>
          </a:p>
          <a:p>
            <a:endParaRPr lang="en-US" sz="2000" dirty="0"/>
          </a:p>
        </p:txBody>
      </p:sp>
      <p:graphicFrame>
        <p:nvGraphicFramePr>
          <p:cNvPr id="136194" name="Object 2"/>
          <p:cNvGraphicFramePr>
            <a:graphicFrameLocks noChangeAspect="1"/>
          </p:cNvGraphicFramePr>
          <p:nvPr/>
        </p:nvGraphicFramePr>
        <p:xfrm>
          <a:off x="2971800" y="1924050"/>
          <a:ext cx="3886200" cy="3886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r:id="rId4" imgW="3600000" imgH="3600000" progId="">
                  <p:embed/>
                </p:oleObj>
              </mc:Choice>
              <mc:Fallback>
                <p:oleObj r:id="rId4" imgW="3600000" imgH="360000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1800" y="1924050"/>
                        <a:ext cx="3886200" cy="3886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5-</a:t>
            </a:r>
            <a:fld id="{5F868368-EC15-444D-9EFB-42436E21986C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Empirical Bayes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Older approach but still used</a:t>
            </a:r>
          </a:p>
          <a:p>
            <a:r>
              <a:rPr lang="en-US" dirty="0"/>
              <a:t>Data are used to estimate parameters of first-stage prior</a:t>
            </a:r>
          </a:p>
          <a:p>
            <a:pPr lvl="1"/>
            <a:r>
              <a:rPr lang="en-US" dirty="0"/>
              <a:t>Prior should not depend on observed data, so this is a criticism</a:t>
            </a:r>
          </a:p>
          <a:p>
            <a:pPr lvl="1"/>
            <a:r>
              <a:rPr lang="en-US" dirty="0"/>
              <a:t>Does not directly include uncertainty in parameters</a:t>
            </a:r>
          </a:p>
          <a:p>
            <a:pPr lvl="2"/>
            <a:r>
              <a:rPr lang="en-US" dirty="0"/>
              <a:t>Approximations can be used for this</a:t>
            </a:r>
          </a:p>
          <a:p>
            <a:pPr lvl="1"/>
            <a:r>
              <a:rPr lang="en-US" dirty="0"/>
              <a:t>Prior then updated, with same data used to estimate prior</a:t>
            </a:r>
          </a:p>
          <a:p>
            <a:r>
              <a:rPr lang="en-US" dirty="0"/>
              <a:t>Can be viewed as approximation to hierarchical Bayes</a:t>
            </a:r>
          </a:p>
          <a:p>
            <a:r>
              <a:rPr lang="en-US" dirty="0"/>
              <a:t>Widely used in past analyses for NRC (e.g., NUREG/CR-6928)</a:t>
            </a:r>
          </a:p>
          <a:p>
            <a:r>
              <a:rPr lang="en-US" dirty="0"/>
              <a:t>Can be used to estimate initial values for hierarchical Bayes</a:t>
            </a:r>
          </a:p>
          <a:p>
            <a:r>
              <a:rPr lang="en-US" dirty="0"/>
              <a:t>Delivers parameters for each source</a:t>
            </a:r>
          </a:p>
          <a:p>
            <a:pPr lvl="1"/>
            <a:r>
              <a:rPr lang="en-US" dirty="0"/>
              <a:t>Hierarchical Bayes requires a curve fit for individual sources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5-</a:t>
            </a:r>
            <a:fld id="{5F868368-EC15-444D-9EFB-42436E21986C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3339" y="1133763"/>
            <a:ext cx="8231187" cy="377026"/>
          </a:xfrm>
        </p:spPr>
        <p:txBody>
          <a:bodyPr>
            <a:normAutofit/>
          </a:bodyPr>
          <a:lstStyle/>
          <a:p>
            <a:r>
              <a:rPr lang="en-US" dirty="0"/>
              <a:t>Potential Issues with Hierarchical Bayes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3339" y="1727488"/>
            <a:ext cx="8231187" cy="4524375"/>
          </a:xfrm>
        </p:spPr>
        <p:txBody>
          <a:bodyPr>
            <a:normAutofit/>
          </a:bodyPr>
          <a:lstStyle/>
          <a:p>
            <a:r>
              <a:rPr lang="en-US" dirty="0"/>
              <a:t>Convergence can be a problem</a:t>
            </a:r>
          </a:p>
          <a:p>
            <a:pPr lvl="1"/>
            <a:r>
              <a:rPr lang="en-US" dirty="0"/>
              <a:t>Especially when variability is not large</a:t>
            </a:r>
          </a:p>
          <a:p>
            <a:pPr lvl="1"/>
            <a:r>
              <a:rPr lang="en-US" dirty="0"/>
              <a:t>Extremely diffuse gamma hyperprior for </a:t>
            </a:r>
            <a:r>
              <a:rPr lang="en-US" dirty="0">
                <a:sym typeface="Symbol"/>
              </a:rPr>
              <a:t> can be a problem</a:t>
            </a:r>
          </a:p>
          <a:p>
            <a:pPr lvl="2"/>
            <a:r>
              <a:rPr lang="en-US" dirty="0">
                <a:sym typeface="Symbol"/>
              </a:rPr>
              <a:t>Try exp(1) hyperprior if there is a problem</a:t>
            </a:r>
            <a:endParaRPr lang="en-US" dirty="0"/>
          </a:p>
          <a:p>
            <a:pPr lvl="1"/>
            <a:r>
              <a:rPr lang="en-US" dirty="0"/>
              <a:t>May need to reparameterize model to speed up convergence</a:t>
            </a:r>
          </a:p>
          <a:p>
            <a:r>
              <a:rPr lang="en-US" dirty="0"/>
              <a:t>Some results can be sensitive to choice of first-stage prior</a:t>
            </a:r>
          </a:p>
          <a:p>
            <a:pPr lvl="1"/>
            <a:r>
              <a:rPr lang="en-US" dirty="0"/>
              <a:t>Especially when variability is very large</a:t>
            </a:r>
          </a:p>
          <a:p>
            <a:r>
              <a:rPr lang="en-US" dirty="0"/>
              <a:t>See (Kelly and Atwood, 2008) and BSEE PRA Guide, Appendix F, Population Variability Modeling (Vedros, 2017) for more details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5-</a:t>
            </a:r>
            <a:fld id="{5F868368-EC15-444D-9EFB-42436E21986C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1004888"/>
            <a:ext cx="8231187" cy="377026"/>
          </a:xfrm>
        </p:spPr>
        <p:txBody>
          <a:bodyPr>
            <a:normAutofit/>
          </a:bodyPr>
          <a:lstStyle/>
          <a:p>
            <a:r>
              <a:rPr lang="en-US" dirty="0"/>
              <a:t>Variability Model Options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40249742"/>
              </p:ext>
            </p:extLst>
          </p:nvPr>
        </p:nvGraphicFramePr>
        <p:xfrm>
          <a:off x="685800" y="1757757"/>
          <a:ext cx="7772400" cy="441959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90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90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90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116385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Pool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Pool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Population Variability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07962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/>
                        <a:t>X</a:t>
                      </a:r>
                      <a:r>
                        <a:rPr lang="en-US" sz="1800" dirty="0" err="1"/>
                        <a:t>n</a:t>
                      </a:r>
                      <a:endParaRPr lang="en-US" sz="1400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Plant</a:t>
                      </a:r>
                      <a:r>
                        <a:rPr lang="en-US" sz="2400" baseline="0" dirty="0"/>
                        <a:t> Specific</a:t>
                      </a:r>
                    </a:p>
                    <a:p>
                      <a:pPr algn="ctr"/>
                      <a:r>
                        <a:rPr lang="en-US" sz="2400" baseline="0" dirty="0" err="1"/>
                        <a:t>X</a:t>
                      </a:r>
                      <a:r>
                        <a:rPr lang="en-US" sz="1800" baseline="0" dirty="0" err="1"/>
                        <a:t>p</a:t>
                      </a:r>
                      <a:r>
                        <a:rPr lang="en-US" sz="2400" baseline="0" dirty="0"/>
                        <a:t> n</a:t>
                      </a:r>
                      <a:r>
                        <a:rPr lang="en-US" sz="1800" baseline="0" dirty="0"/>
                        <a:t>p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Population Model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X</a:t>
                      </a:r>
                      <a:r>
                        <a:rPr lang="en-US" sz="1800" dirty="0"/>
                        <a:t>i</a:t>
                      </a:r>
                      <a:r>
                        <a:rPr lang="en-US" sz="2400" dirty="0"/>
                        <a:t> + </a:t>
                      </a:r>
                      <a:r>
                        <a:rPr lang="en-US" sz="2400" dirty="0" err="1"/>
                        <a:t>n</a:t>
                      </a:r>
                      <a:r>
                        <a:rPr lang="en-US" sz="1800" dirty="0" err="1"/>
                        <a:t>i</a:t>
                      </a:r>
                      <a:endParaRPr lang="en-US" sz="2400" dirty="0"/>
                    </a:p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95252">
                <a:tc>
                  <a:txBody>
                    <a:bodyPr/>
                    <a:lstStyle/>
                    <a:p>
                      <a:pPr algn="ctr"/>
                      <a:r>
                        <a:rPr lang="el-GR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λ</a:t>
                      </a:r>
                      <a:r>
                        <a:rPr lang="en-US" sz="1800" dirty="0"/>
                        <a:t>LOSP</a:t>
                      </a:r>
                      <a:endParaRPr lang="en-US" sz="2400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λ</a:t>
                      </a:r>
                      <a:r>
                        <a:rPr lang="en-US" sz="1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LOSP</a:t>
                      </a:r>
                      <a:r>
                        <a:rPr lang="en-US" sz="14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plant</a:t>
                      </a:r>
                      <a:endParaRPr lang="en-US" sz="2400" dirty="0">
                        <a:latin typeface="Times Roman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λ</a:t>
                      </a:r>
                      <a:r>
                        <a:rPr lang="en-US" sz="1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LOSP</a:t>
                      </a:r>
                      <a:r>
                        <a:rPr lang="en-US" sz="14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n-US" sz="1400" dirty="0">
                        <a:latin typeface="Times Roman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2400" dirty="0"/>
                    </a:p>
                    <a:p>
                      <a:pPr algn="ctr"/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Down Arrow 4"/>
          <p:cNvSpPr/>
          <p:nvPr/>
        </p:nvSpPr>
        <p:spPr bwMode="auto">
          <a:xfrm>
            <a:off x="1828800" y="2291157"/>
            <a:ext cx="304800" cy="381000"/>
          </a:xfrm>
          <a:prstGeom prst="downArrow">
            <a:avLst/>
          </a:prstGeom>
          <a:solidFill>
            <a:schemeClr val="accent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Down Arrow 5"/>
          <p:cNvSpPr/>
          <p:nvPr/>
        </p:nvSpPr>
        <p:spPr bwMode="auto">
          <a:xfrm>
            <a:off x="4419600" y="2296073"/>
            <a:ext cx="304800" cy="381000"/>
          </a:xfrm>
          <a:prstGeom prst="downArrow">
            <a:avLst/>
          </a:prstGeom>
          <a:solidFill>
            <a:schemeClr val="accent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Down Arrow 6"/>
          <p:cNvSpPr/>
          <p:nvPr/>
        </p:nvSpPr>
        <p:spPr bwMode="auto">
          <a:xfrm>
            <a:off x="7010400" y="2595957"/>
            <a:ext cx="304800" cy="381000"/>
          </a:xfrm>
          <a:prstGeom prst="downArrow">
            <a:avLst/>
          </a:prstGeom>
          <a:solidFill>
            <a:schemeClr val="accent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Down Arrow 8"/>
          <p:cNvSpPr/>
          <p:nvPr/>
        </p:nvSpPr>
        <p:spPr bwMode="auto">
          <a:xfrm>
            <a:off x="4419600" y="3815157"/>
            <a:ext cx="304800" cy="533400"/>
          </a:xfrm>
          <a:prstGeom prst="downArrow">
            <a:avLst/>
          </a:prstGeom>
          <a:solidFill>
            <a:schemeClr val="accent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Down Arrow 9"/>
          <p:cNvSpPr/>
          <p:nvPr/>
        </p:nvSpPr>
        <p:spPr bwMode="auto">
          <a:xfrm>
            <a:off x="1828800" y="3815157"/>
            <a:ext cx="304800" cy="533400"/>
          </a:xfrm>
          <a:prstGeom prst="downArrow">
            <a:avLst/>
          </a:prstGeom>
          <a:solidFill>
            <a:schemeClr val="accent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Down Arrow 10"/>
          <p:cNvSpPr/>
          <p:nvPr/>
        </p:nvSpPr>
        <p:spPr bwMode="auto">
          <a:xfrm>
            <a:off x="7010400" y="3815157"/>
            <a:ext cx="304800" cy="533400"/>
          </a:xfrm>
          <a:prstGeom prst="downArrow">
            <a:avLst/>
          </a:prstGeom>
          <a:solidFill>
            <a:schemeClr val="accent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5-</a:t>
            </a:r>
            <a:fld id="{5F868368-EC15-444D-9EFB-42436E21986C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Exercises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000" dirty="0"/>
              <a:t>This example uses OpenBUGS to analyze a fairly large data set.  The file “edg_data.txt” in the BUGS folder contains data for failure on demand for 195 EDGs.  Recalling that the MLE of p is given by x/n, you should find that the MLE is &gt; 0.05 for EDGs 183, 184, and 191-195.</a:t>
            </a:r>
          </a:p>
          <a:p>
            <a:pPr lvl="0"/>
            <a:r>
              <a:rPr lang="en-US" sz="2000" dirty="0"/>
              <a:t>There is a desire to demonstrate that Pr(p &gt; 0.05) &lt; 0.05.  In English, we want to show that we are 95% sure that EDG reliability on demand is at least 95%.  If we analyze each EDG separately, using a Jeffreys prior, we will find quite a few that do not meet the criterion (i.e., too many false positives).</a:t>
            </a:r>
          </a:p>
          <a:p>
            <a:pPr lvl="0"/>
            <a:r>
              <a:rPr lang="en-US" sz="2000" dirty="0"/>
              <a:t>Pooling the data would also be inappropriate, giving a very narrow credible interval for p; all of the EDGs would meet the criterion by a wide margin.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5-</a:t>
            </a:r>
            <a:fld id="{5F868368-EC15-444D-9EFB-42436E21986C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Exercises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000" dirty="0"/>
              <a:t>We would like to get a better answer than either of these simple approaches gives by developing a hierarchical </a:t>
            </a:r>
            <a:r>
              <a:rPr lang="en-US" sz="2000" dirty="0" err="1"/>
              <a:t>Bayes</a:t>
            </a:r>
            <a:r>
              <a:rPr lang="en-US" sz="2000" dirty="0"/>
              <a:t> model that describes the variation in p across the 195 EDGs in the dataset. As a starting point, use “hierarchical EDG FTS probability.odc” with initial values from that file but with the 195 EDG data points. </a:t>
            </a:r>
          </a:p>
          <a:p>
            <a:pPr lvl="1"/>
            <a:r>
              <a:rPr lang="en-US" sz="2000" dirty="0"/>
              <a:t>Use OpenBUGS to analyze a hierarchical </a:t>
            </a:r>
            <a:r>
              <a:rPr lang="en-US" sz="2000" dirty="0" err="1"/>
              <a:t>Bayes</a:t>
            </a:r>
            <a:r>
              <a:rPr lang="en-US" sz="2000" dirty="0"/>
              <a:t> model for this data.  Treat the number of failures for each EDG as binomial, with pi ~ beta(</a:t>
            </a:r>
            <a:r>
              <a:rPr lang="en-US" sz="2000" dirty="0">
                <a:sym typeface="Symbol"/>
              </a:rPr>
              <a:t></a:t>
            </a:r>
            <a:r>
              <a:rPr lang="en-US" sz="2000" dirty="0"/>
              <a:t>, </a:t>
            </a:r>
            <a:r>
              <a:rPr lang="en-US" sz="2000" dirty="0">
                <a:sym typeface="Symbol"/>
              </a:rPr>
              <a:t></a:t>
            </a:r>
            <a:r>
              <a:rPr lang="en-US" sz="2000" dirty="0"/>
              <a:t>).  Use independent diffuse </a:t>
            </a:r>
            <a:r>
              <a:rPr lang="en-US" sz="2000" dirty="0" err="1"/>
              <a:t>hyperpriors</a:t>
            </a:r>
            <a:r>
              <a:rPr lang="en-US" sz="2000" dirty="0"/>
              <a:t> for </a:t>
            </a:r>
            <a:r>
              <a:rPr lang="en-US" sz="2000" dirty="0">
                <a:sym typeface="Symbol"/>
              </a:rPr>
              <a:t></a:t>
            </a:r>
            <a:r>
              <a:rPr lang="en-US" sz="2000" dirty="0"/>
              <a:t> and </a:t>
            </a:r>
            <a:r>
              <a:rPr lang="en-US" sz="2000" dirty="0">
                <a:sym typeface="Symbol"/>
              </a:rPr>
              <a:t></a:t>
            </a:r>
            <a:r>
              <a:rPr lang="en-US" sz="2000" dirty="0"/>
              <a:t>.  We want to find which EDGs have Pr(p &gt; 0.05) &gt; 0.05.</a:t>
            </a:r>
          </a:p>
          <a:p>
            <a:pPr lvl="1"/>
            <a:r>
              <a:rPr lang="en-US" sz="2000" dirty="0"/>
              <a:t>Re-analyze this model, using a uniform(0, 10) </a:t>
            </a:r>
            <a:r>
              <a:rPr lang="en-US" sz="2000" dirty="0" err="1"/>
              <a:t>hyperprior</a:t>
            </a:r>
            <a:r>
              <a:rPr lang="en-US" sz="2000" dirty="0"/>
              <a:t> for </a:t>
            </a:r>
            <a:r>
              <a:rPr lang="en-US" sz="2000" dirty="0">
                <a:sym typeface="Symbol"/>
              </a:rPr>
              <a:t></a:t>
            </a:r>
            <a:r>
              <a:rPr lang="en-US" sz="2000" dirty="0"/>
              <a:t>, and an independent uniform(0, 100) </a:t>
            </a:r>
            <a:r>
              <a:rPr lang="en-US" sz="2000" dirty="0" err="1"/>
              <a:t>hyperprior</a:t>
            </a:r>
            <a:r>
              <a:rPr lang="en-US" sz="2000" dirty="0"/>
              <a:t> for </a:t>
            </a:r>
            <a:r>
              <a:rPr lang="en-US" sz="2000" dirty="0">
                <a:sym typeface="Symbol"/>
              </a:rPr>
              <a:t></a:t>
            </a:r>
            <a:r>
              <a:rPr lang="en-US" sz="2000" dirty="0"/>
              <a:t>.  Does this change in priors affect your conclusions about which EDGs have Pr(p &gt; 0.05) &gt; 0.05?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5-</a:t>
            </a:r>
            <a:fld id="{5F868368-EC15-444D-9EFB-42436E21986C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Example:  Variability in </a:t>
            </a:r>
            <a:r>
              <a:rPr lang="en-US" dirty="0">
                <a:sym typeface="Symbol"/>
              </a:rPr>
              <a:t></a:t>
            </a:r>
            <a:r>
              <a:rPr lang="en-US" baseline="-25000" dirty="0">
                <a:sym typeface="Symbol"/>
              </a:rPr>
              <a:t>LOSP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ym typeface="Symbol" pitchFamily="18" charset="2"/>
              </a:rPr>
              <a:t>X</a:t>
            </a:r>
            <a:r>
              <a:rPr lang="en-US" baseline="-25000" dirty="0">
                <a:sym typeface="Symbol" pitchFamily="18" charset="2"/>
              </a:rPr>
              <a:t>i</a:t>
            </a:r>
            <a:r>
              <a:rPr lang="en-US" dirty="0">
                <a:sym typeface="Symbol" pitchFamily="18" charset="2"/>
              </a:rPr>
              <a:t> is number of LOSP events at Plant i in time t</a:t>
            </a:r>
            <a:r>
              <a:rPr lang="en-US" baseline="-25000" dirty="0">
                <a:sym typeface="Symbol" pitchFamily="18" charset="2"/>
              </a:rPr>
              <a:t>i</a:t>
            </a:r>
            <a:endParaRPr lang="en-US" dirty="0">
              <a:sym typeface="Symbol" pitchFamily="18" charset="2"/>
            </a:endParaRPr>
          </a:p>
          <a:p>
            <a:r>
              <a:rPr lang="en-US" dirty="0">
                <a:sym typeface="Symbol" pitchFamily="18" charset="2"/>
              </a:rPr>
              <a:t>Assume variability in </a:t>
            </a:r>
            <a:r>
              <a:rPr lang="en-US" baseline="-25000" dirty="0">
                <a:sym typeface="Symbol" pitchFamily="18" charset="2"/>
              </a:rPr>
              <a:t>LOSP</a:t>
            </a:r>
            <a:r>
              <a:rPr lang="en-US" dirty="0">
                <a:sym typeface="Symbol" pitchFamily="18" charset="2"/>
              </a:rPr>
              <a:t> from plant to plant can be modeled with a gamma distribution</a:t>
            </a:r>
          </a:p>
          <a:p>
            <a:pPr lvl="1">
              <a:buFont typeface="Arial" pitchFamily="34" charset="0"/>
              <a:buChar char="•"/>
            </a:pPr>
            <a:r>
              <a:rPr lang="en-US" dirty="0">
                <a:sym typeface="Symbol" pitchFamily="18" charset="2"/>
              </a:rPr>
              <a:t></a:t>
            </a:r>
            <a:r>
              <a:rPr lang="en-US" baseline="-25000" dirty="0">
                <a:sym typeface="Symbol" pitchFamily="18" charset="2"/>
              </a:rPr>
              <a:t>LOSP, i</a:t>
            </a:r>
            <a:r>
              <a:rPr lang="en-US" dirty="0">
                <a:sym typeface="Symbol" pitchFamily="18" charset="2"/>
              </a:rPr>
              <a:t> ~ gamma(, ) , i = 1, 2, …, n</a:t>
            </a:r>
          </a:p>
          <a:p>
            <a:r>
              <a:rPr lang="en-US" dirty="0">
                <a:sym typeface="Symbol" pitchFamily="18" charset="2"/>
              </a:rPr>
              <a:t>There are (n + 2) unknown parameters: </a:t>
            </a:r>
            <a:r>
              <a:rPr lang="en-US" baseline="-25000" dirty="0">
                <a:sym typeface="Symbol" pitchFamily="18" charset="2"/>
              </a:rPr>
              <a:t>LOSP, i</a:t>
            </a:r>
            <a:r>
              <a:rPr lang="en-US" dirty="0">
                <a:sym typeface="Symbol" pitchFamily="18" charset="2"/>
              </a:rPr>
              <a:t>, , </a:t>
            </a:r>
          </a:p>
          <a:p>
            <a:r>
              <a:rPr lang="en-US" dirty="0">
                <a:sym typeface="Symbol" pitchFamily="18" charset="2"/>
              </a:rPr>
              <a:t>In past problems we specified  and , and there was only one </a:t>
            </a:r>
            <a:r>
              <a:rPr lang="en-US" baseline="-25000" dirty="0">
                <a:sym typeface="Symbol" pitchFamily="18" charset="2"/>
              </a:rPr>
              <a:t>LOSP</a:t>
            </a:r>
            <a:endParaRPr lang="en-US" dirty="0">
              <a:sym typeface="Symbol" pitchFamily="18" charset="2"/>
            </a:endParaRPr>
          </a:p>
          <a:p>
            <a:pPr lvl="1"/>
            <a:r>
              <a:rPr lang="en-US" dirty="0">
                <a:sym typeface="Symbol" pitchFamily="18" charset="2"/>
              </a:rPr>
              <a:t> and  are now </a:t>
            </a:r>
            <a:r>
              <a:rPr lang="en-US" b="1" dirty="0">
                <a:sym typeface="Symbol" pitchFamily="18" charset="2"/>
              </a:rPr>
              <a:t>uncertain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5-</a:t>
            </a:r>
            <a:fld id="{5F868368-EC15-444D-9EFB-42436E21986C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30722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DAG Model</a:t>
            </a:r>
          </a:p>
        </p:txBody>
      </p:sp>
      <p:sp>
        <p:nvSpPr>
          <p:cNvPr id="137234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137217" name="Group 1"/>
          <p:cNvGrpSpPr>
            <a:grpSpLocks noChangeAspect="1"/>
          </p:cNvGrpSpPr>
          <p:nvPr/>
        </p:nvGrpSpPr>
        <p:grpSpPr bwMode="auto">
          <a:xfrm>
            <a:off x="1447800" y="1295400"/>
            <a:ext cx="5943600" cy="4638675"/>
            <a:chOff x="2528" y="5023"/>
            <a:chExt cx="7200" cy="5619"/>
          </a:xfrm>
        </p:grpSpPr>
        <p:sp>
          <p:nvSpPr>
            <p:cNvPr id="137233" name="AutoShape 17"/>
            <p:cNvSpPr>
              <a:spLocks noChangeAspect="1" noChangeArrowheads="1" noTextEdit="1"/>
            </p:cNvSpPr>
            <p:nvPr/>
          </p:nvSpPr>
          <p:spPr bwMode="auto">
            <a:xfrm>
              <a:off x="2528" y="5023"/>
              <a:ext cx="7200" cy="5619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232" name="Oval 16"/>
            <p:cNvSpPr>
              <a:spLocks noChangeArrowheads="1"/>
            </p:cNvSpPr>
            <p:nvPr/>
          </p:nvSpPr>
          <p:spPr bwMode="auto">
            <a:xfrm>
              <a:off x="3653" y="5219"/>
              <a:ext cx="1550" cy="889"/>
            </a:xfrm>
            <a:prstGeom prst="ellipse">
              <a:avLst/>
            </a:prstGeom>
            <a:solidFill>
              <a:srgbClr val="FFFFFF">
                <a:alpha val="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alpha</a:t>
              </a: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7231" name="Oval 15"/>
            <p:cNvSpPr>
              <a:spLocks noChangeArrowheads="1"/>
            </p:cNvSpPr>
            <p:nvPr/>
          </p:nvSpPr>
          <p:spPr bwMode="auto">
            <a:xfrm>
              <a:off x="6941" y="5150"/>
              <a:ext cx="1551" cy="888"/>
            </a:xfrm>
            <a:prstGeom prst="ellipse">
              <a:avLst/>
            </a:prstGeom>
            <a:solidFill>
              <a:srgbClr val="FFFFFF">
                <a:alpha val="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beta</a:t>
              </a: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7230" name="Rectangle 14"/>
            <p:cNvSpPr>
              <a:spLocks noChangeArrowheads="1"/>
            </p:cNvSpPr>
            <p:nvPr/>
          </p:nvSpPr>
          <p:spPr bwMode="auto">
            <a:xfrm>
              <a:off x="3416" y="6484"/>
              <a:ext cx="5294" cy="3759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229" name="Rectangle 13"/>
            <p:cNvSpPr>
              <a:spLocks noChangeArrowheads="1"/>
            </p:cNvSpPr>
            <p:nvPr/>
          </p:nvSpPr>
          <p:spPr bwMode="auto">
            <a:xfrm>
              <a:off x="3416" y="6484"/>
              <a:ext cx="5178" cy="3671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228" name="Rectangle 12"/>
            <p:cNvSpPr>
              <a:spLocks noChangeArrowheads="1"/>
            </p:cNvSpPr>
            <p:nvPr/>
          </p:nvSpPr>
          <p:spPr bwMode="auto">
            <a:xfrm>
              <a:off x="3416" y="6484"/>
              <a:ext cx="5088" cy="3568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227" name="Oval 11"/>
            <p:cNvSpPr>
              <a:spLocks noChangeArrowheads="1"/>
            </p:cNvSpPr>
            <p:nvPr/>
          </p:nvSpPr>
          <p:spPr bwMode="auto">
            <a:xfrm>
              <a:off x="5203" y="6636"/>
              <a:ext cx="1885" cy="889"/>
            </a:xfrm>
            <a:prstGeom prst="ellipse">
              <a:avLst/>
            </a:prstGeom>
            <a:solidFill>
              <a:srgbClr val="FFFFFF">
                <a:alpha val="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lambda.losp</a:t>
              </a:r>
              <a:r>
                <a:rPr kumimoji="0" 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[</a:t>
              </a:r>
              <a:r>
                <a:rPr kumimoji="0" lang="en-US" sz="1200" b="0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i</a:t>
              </a:r>
              <a:r>
                <a:rPr kumimoji="0" 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]</a:t>
              </a: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7226" name="AutoShape 10"/>
            <p:cNvSpPr>
              <a:spLocks noChangeShapeType="1"/>
            </p:cNvSpPr>
            <p:nvPr/>
          </p:nvSpPr>
          <p:spPr bwMode="auto">
            <a:xfrm>
              <a:off x="4976" y="5978"/>
              <a:ext cx="630" cy="74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225" name="AutoShape 9"/>
            <p:cNvSpPr>
              <a:spLocks noChangeShapeType="1"/>
            </p:cNvSpPr>
            <p:nvPr/>
          </p:nvSpPr>
          <p:spPr bwMode="auto">
            <a:xfrm flipH="1">
              <a:off x="6676" y="5908"/>
              <a:ext cx="492" cy="81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224" name="Rectangle 8"/>
            <p:cNvSpPr>
              <a:spLocks noChangeArrowheads="1"/>
            </p:cNvSpPr>
            <p:nvPr/>
          </p:nvSpPr>
          <p:spPr bwMode="auto">
            <a:xfrm>
              <a:off x="3416" y="8066"/>
              <a:ext cx="1164" cy="58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   Time[i]</a:t>
              </a: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7223" name="Oval 7"/>
            <p:cNvSpPr>
              <a:spLocks noChangeArrowheads="1"/>
            </p:cNvSpPr>
            <p:nvPr/>
          </p:nvSpPr>
          <p:spPr bwMode="auto">
            <a:xfrm>
              <a:off x="5390" y="7836"/>
              <a:ext cx="1551" cy="888"/>
            </a:xfrm>
            <a:prstGeom prst="ellipse">
              <a:avLst/>
            </a:prstGeom>
            <a:solidFill>
              <a:srgbClr val="FFFFFF">
                <a:alpha val="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mean[i]</a:t>
              </a: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7222" name="AutoShape 6"/>
            <p:cNvSpPr>
              <a:spLocks noChangeShapeType="1"/>
            </p:cNvSpPr>
            <p:nvPr/>
          </p:nvSpPr>
          <p:spPr bwMode="auto">
            <a:xfrm flipV="1">
              <a:off x="4580" y="8280"/>
              <a:ext cx="810" cy="7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221" name="AutoShape 5"/>
            <p:cNvSpPr>
              <a:spLocks noChangeShapeType="1"/>
            </p:cNvSpPr>
            <p:nvPr/>
          </p:nvSpPr>
          <p:spPr bwMode="auto">
            <a:xfrm>
              <a:off x="6146" y="7525"/>
              <a:ext cx="20" cy="31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220" name="Oval 4"/>
            <p:cNvSpPr>
              <a:spLocks noChangeArrowheads="1"/>
            </p:cNvSpPr>
            <p:nvPr/>
          </p:nvSpPr>
          <p:spPr bwMode="auto">
            <a:xfrm>
              <a:off x="5390" y="9096"/>
              <a:ext cx="1551" cy="889"/>
            </a:xfrm>
            <a:prstGeom prst="ellipse">
              <a:avLst/>
            </a:prstGeom>
            <a:solidFill>
              <a:srgbClr val="FFFFFF">
                <a:alpha val="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X[i]</a:t>
              </a: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7219" name="AutoShape 3"/>
            <p:cNvSpPr>
              <a:spLocks noChangeShapeType="1"/>
            </p:cNvSpPr>
            <p:nvPr/>
          </p:nvSpPr>
          <p:spPr bwMode="auto">
            <a:xfrm>
              <a:off x="6166" y="8724"/>
              <a:ext cx="1" cy="37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218" name="Text Box 2"/>
            <p:cNvSpPr txBox="1">
              <a:spLocks noChangeArrowheads="1"/>
            </p:cNvSpPr>
            <p:nvPr/>
          </p:nvSpPr>
          <p:spPr bwMode="auto">
            <a:xfrm>
              <a:off x="3673" y="9605"/>
              <a:ext cx="1303" cy="3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for(i in 1:N)</a:t>
              </a: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5-</a:t>
            </a:r>
            <a:fld id="{5F868368-EC15-444D-9EFB-42436E21986C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Another Representation of the Problem</a:t>
            </a:r>
          </a:p>
        </p:txBody>
      </p:sp>
      <p:pic>
        <p:nvPicPr>
          <p:cNvPr id="9523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8275" y="2119313"/>
            <a:ext cx="8809038" cy="2619375"/>
          </a:xfrm>
          <a:prstGeom prst="rect">
            <a:avLst/>
          </a:prstGeom>
          <a:noFill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5-</a:t>
            </a:r>
            <a:fld id="{5F868368-EC15-444D-9EFB-42436E21986C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>
          <a:xfrm>
            <a:off x="435093" y="916782"/>
            <a:ext cx="8126412" cy="757237"/>
          </a:xfrm>
        </p:spPr>
        <p:txBody>
          <a:bodyPr/>
          <a:lstStyle/>
          <a:p>
            <a:r>
              <a:rPr lang="en-US" dirty="0"/>
              <a:t>Hierarchical Bayes</a:t>
            </a:r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95300" y="1699419"/>
            <a:ext cx="8153400" cy="2895600"/>
          </a:xfrm>
        </p:spPr>
        <p:txBody>
          <a:bodyPr/>
          <a:lstStyle/>
          <a:p>
            <a:r>
              <a:rPr lang="en-US" sz="2000" dirty="0"/>
              <a:t>Previous approach is called “hierarchical </a:t>
            </a:r>
            <a:r>
              <a:rPr lang="en-US" sz="2000" dirty="0" err="1"/>
              <a:t>Bayes</a:t>
            </a:r>
            <a:r>
              <a:rPr lang="en-US" sz="2000" dirty="0"/>
              <a:t>”</a:t>
            </a:r>
          </a:p>
          <a:p>
            <a:pPr lvl="1"/>
            <a:r>
              <a:rPr lang="en-US" sz="2000" dirty="0"/>
              <a:t>Bayesian approach is to specify prior in stages (hierarchies)</a:t>
            </a:r>
          </a:p>
          <a:p>
            <a:pPr lvl="2"/>
            <a:r>
              <a:rPr lang="en-US" sz="2000" dirty="0"/>
              <a:t>First stage is gamma(</a:t>
            </a:r>
            <a:r>
              <a:rPr lang="en-US" sz="2000" dirty="0">
                <a:sym typeface="Symbol" pitchFamily="18" charset="2"/>
              </a:rPr>
              <a:t>, ) prior for </a:t>
            </a:r>
            <a:r>
              <a:rPr lang="en-US" sz="2000" baseline="-25000" dirty="0">
                <a:sym typeface="Symbol" pitchFamily="18" charset="2"/>
              </a:rPr>
              <a:t>LOSP, </a:t>
            </a:r>
            <a:r>
              <a:rPr lang="en-US" sz="2000" baseline="-25000" dirty="0" err="1">
                <a:sym typeface="Symbol" pitchFamily="18" charset="2"/>
              </a:rPr>
              <a:t>i</a:t>
            </a:r>
            <a:r>
              <a:rPr lang="en-US" sz="2000" dirty="0">
                <a:sym typeface="Symbol" pitchFamily="18" charset="2"/>
              </a:rPr>
              <a:t> </a:t>
            </a:r>
          </a:p>
          <a:p>
            <a:pPr lvl="3"/>
            <a:r>
              <a:rPr lang="en-US" dirty="0">
                <a:sym typeface="Symbol" pitchFamily="18" charset="2"/>
              </a:rPr>
              <a:t>Also known as the Population Variability Curve (PVC)</a:t>
            </a:r>
          </a:p>
          <a:p>
            <a:pPr lvl="2"/>
            <a:r>
              <a:rPr lang="en-US" sz="2000" dirty="0">
                <a:sym typeface="Symbol" pitchFamily="18" charset="2"/>
              </a:rPr>
              <a:t>Second stage is joint prior </a:t>
            </a:r>
            <a:r>
              <a:rPr lang="en-US" sz="2000" baseline="-25000" dirty="0">
                <a:sym typeface="Symbol" pitchFamily="18" charset="2"/>
              </a:rPr>
              <a:t>o</a:t>
            </a:r>
            <a:r>
              <a:rPr lang="en-US" sz="2000" dirty="0">
                <a:sym typeface="Symbol" pitchFamily="18" charset="2"/>
              </a:rPr>
              <a:t>(, )</a:t>
            </a:r>
          </a:p>
          <a:p>
            <a:pPr lvl="3"/>
            <a:r>
              <a:rPr lang="en-US" sz="2000" dirty="0">
                <a:sym typeface="Symbol" pitchFamily="18" charset="2"/>
              </a:rPr>
              <a:t>Called </a:t>
            </a:r>
            <a:r>
              <a:rPr lang="en-US" sz="2000" dirty="0" err="1">
                <a:sym typeface="Symbol" pitchFamily="18" charset="2"/>
              </a:rPr>
              <a:t>hyperprior</a:t>
            </a:r>
            <a:endParaRPr lang="en-US" sz="2000" dirty="0">
              <a:sym typeface="Symbol" pitchFamily="18" charset="2"/>
            </a:endParaRPr>
          </a:p>
          <a:p>
            <a:pPr lvl="3"/>
            <a:r>
              <a:rPr lang="en-US" sz="2000" dirty="0">
                <a:sym typeface="Symbol" pitchFamily="18" charset="2"/>
              </a:rPr>
              <a:t>,  called </a:t>
            </a:r>
            <a:r>
              <a:rPr lang="en-US" sz="2000" dirty="0" err="1">
                <a:sym typeface="Symbol" pitchFamily="18" charset="2"/>
              </a:rPr>
              <a:t>hyperparameters</a:t>
            </a:r>
            <a:endParaRPr lang="en-US" sz="2000" dirty="0">
              <a:sym typeface="Symbol" pitchFamily="18" charset="2"/>
            </a:endParaRPr>
          </a:p>
          <a:p>
            <a:pPr lvl="3"/>
            <a:r>
              <a:rPr lang="en-US" sz="2000" dirty="0">
                <a:sym typeface="Symbol" pitchFamily="18" charset="2"/>
              </a:rPr>
              <a:t>Often use vague (noninformative) prior for </a:t>
            </a:r>
            <a:r>
              <a:rPr lang="en-US" sz="2000" dirty="0" err="1">
                <a:sym typeface="Symbol" pitchFamily="18" charset="2"/>
              </a:rPr>
              <a:t>hyperparameters</a:t>
            </a:r>
            <a:endParaRPr lang="en-US" sz="2000" dirty="0">
              <a:sym typeface="Symbol" pitchFamily="18" charset="2"/>
            </a:endParaRPr>
          </a:p>
          <a:p>
            <a:pPr lvl="2"/>
            <a:r>
              <a:rPr lang="en-US" sz="2000" dirty="0">
                <a:sym typeface="Symbol" pitchFamily="18" charset="2"/>
              </a:rPr>
              <a:t>Two stages typical, but can model three or more</a:t>
            </a:r>
          </a:p>
        </p:txBody>
      </p:sp>
      <p:graphicFrame>
        <p:nvGraphicFramePr>
          <p:cNvPr id="94212" name="Object 4"/>
          <p:cNvGraphicFramePr>
            <a:graphicFrameLocks noGrp="1" noChangeAspect="1"/>
          </p:cNvGraphicFramePr>
          <p:nvPr>
            <p:ph sz="half" idx="2"/>
          </p:nvPr>
        </p:nvGraphicFramePr>
        <p:xfrm>
          <a:off x="1828800" y="4953000"/>
          <a:ext cx="5838825" cy="560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Equation" r:id="rId4" imgW="3454200" imgH="342720" progId="Equation.3">
                  <p:embed/>
                </p:oleObj>
              </mc:Choice>
              <mc:Fallback>
                <p:oleObj name="Equation" r:id="rId4" imgW="3454200" imgH="3427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4953000"/>
                        <a:ext cx="5838825" cy="5603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4214" name="Text Box 6"/>
          <p:cNvSpPr txBox="1">
            <a:spLocks noChangeArrowheads="1"/>
          </p:cNvSpPr>
          <p:nvPr/>
        </p:nvSpPr>
        <p:spPr bwMode="auto">
          <a:xfrm>
            <a:off x="1752600" y="5867400"/>
            <a:ext cx="12192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dirty="0">
                <a:latin typeface="Arial" charset="0"/>
              </a:rPr>
              <a:t>Overall prior</a:t>
            </a:r>
          </a:p>
        </p:txBody>
      </p:sp>
      <p:sp>
        <p:nvSpPr>
          <p:cNvPr id="94215" name="Line 7"/>
          <p:cNvSpPr>
            <a:spLocks noChangeShapeType="1"/>
          </p:cNvSpPr>
          <p:nvPr/>
        </p:nvSpPr>
        <p:spPr bwMode="auto">
          <a:xfrm flipV="1">
            <a:off x="2133600" y="5486400"/>
            <a:ext cx="152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94216" name="Text Box 8"/>
          <p:cNvSpPr txBox="1">
            <a:spLocks noChangeArrowheads="1"/>
          </p:cNvSpPr>
          <p:nvPr/>
        </p:nvSpPr>
        <p:spPr bwMode="auto">
          <a:xfrm>
            <a:off x="3962400" y="5943600"/>
            <a:ext cx="1219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dirty="0">
                <a:latin typeface="Arial" charset="0"/>
              </a:rPr>
              <a:t>First-stage prior</a:t>
            </a:r>
          </a:p>
        </p:txBody>
      </p:sp>
      <p:sp>
        <p:nvSpPr>
          <p:cNvPr id="94217" name="Line 9"/>
          <p:cNvSpPr>
            <a:spLocks noChangeShapeType="1"/>
          </p:cNvSpPr>
          <p:nvPr/>
        </p:nvSpPr>
        <p:spPr bwMode="auto">
          <a:xfrm flipH="1" flipV="1">
            <a:off x="4191000" y="5410200"/>
            <a:ext cx="762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94218" name="Text Box 10"/>
          <p:cNvSpPr txBox="1">
            <a:spLocks noChangeArrowheads="1"/>
          </p:cNvSpPr>
          <p:nvPr/>
        </p:nvSpPr>
        <p:spPr bwMode="auto">
          <a:xfrm>
            <a:off x="6248400" y="5867400"/>
            <a:ext cx="1219200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dirty="0">
                <a:latin typeface="Arial" charset="0"/>
              </a:rPr>
              <a:t>Second-stage prior (hyperprior)</a:t>
            </a:r>
          </a:p>
        </p:txBody>
      </p:sp>
      <p:sp>
        <p:nvSpPr>
          <p:cNvPr id="94219" name="Line 11"/>
          <p:cNvSpPr>
            <a:spLocks noChangeShapeType="1"/>
          </p:cNvSpPr>
          <p:nvPr/>
        </p:nvSpPr>
        <p:spPr bwMode="auto">
          <a:xfrm flipH="1" flipV="1">
            <a:off x="6019800" y="5410200"/>
            <a:ext cx="3810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5-</a:t>
            </a:r>
            <a:fld id="{5F868368-EC15-444D-9EFB-42436E21986C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>
          <a:xfrm>
            <a:off x="484188" y="980021"/>
            <a:ext cx="8126412" cy="757237"/>
          </a:xfrm>
        </p:spPr>
        <p:txBody>
          <a:bodyPr>
            <a:normAutofit/>
          </a:bodyPr>
          <a:lstStyle/>
          <a:p>
            <a:r>
              <a:rPr lang="en-US" dirty="0"/>
              <a:t>Example:  Variability in LOSP Frequency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5138" y="1994433"/>
            <a:ext cx="4000500" cy="4116388"/>
          </a:xfrm>
        </p:spPr>
        <p:txBody>
          <a:bodyPr/>
          <a:lstStyle/>
          <a:p>
            <a:r>
              <a:rPr lang="en-US" dirty="0"/>
              <a:t>Data</a:t>
            </a:r>
          </a:p>
          <a:p>
            <a:pPr>
              <a:buFontTx/>
              <a:buNone/>
            </a:pPr>
            <a:endParaRPr lang="en-US" dirty="0"/>
          </a:p>
        </p:txBody>
      </p:sp>
      <p:graphicFrame>
        <p:nvGraphicFramePr>
          <p:cNvPr id="97744" name="Group 464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2710288510"/>
              </p:ext>
            </p:extLst>
          </p:nvPr>
        </p:nvGraphicFramePr>
        <p:xfrm>
          <a:off x="1619250" y="2553233"/>
          <a:ext cx="4019549" cy="3418269"/>
        </p:xfrm>
        <a:graphic>
          <a:graphicData uri="http://schemas.openxmlformats.org/drawingml/2006/table">
            <a:tbl>
              <a:tblPr/>
              <a:tblGrid>
                <a:gridCol w="13389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415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389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175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Plant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Failures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Time (yrs)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92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Plant 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1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US" sz="1400" b="0" i="1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15.986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08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Plant 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1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US" sz="1400" b="0" i="1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16.878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92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Plant 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1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US" sz="1400" b="0" i="1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18.146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08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Plant 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1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US" sz="1400" b="0" i="1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18.636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92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Plant 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1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US" sz="1400" b="0" i="1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18.792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08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Plant 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1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US" sz="1400" b="0" i="1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18.976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92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Plant 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1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US" sz="1400" b="0" i="1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18.522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08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Plant 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1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US" sz="1400" b="0" i="1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19.04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92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Plant 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1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US" sz="1400" b="0" i="1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18.784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08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Plant 10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1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US" sz="1400" b="0" i="1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18.868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492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Plant 11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1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US" sz="1400" b="0" i="1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19.232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5-</a:t>
            </a:r>
            <a:fld id="{5F868368-EC15-444D-9EFB-42436E21986C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OpenBUGS Model</a:t>
            </a:r>
          </a:p>
        </p:txBody>
      </p:sp>
      <p:pic>
        <p:nvPicPr>
          <p:cNvPr id="4" name="Picture 5" descr="new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5715000"/>
            <a:ext cx="512763" cy="6858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114800" y="5943600"/>
            <a:ext cx="3276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Hierarchical LOSP frequency.odc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1400" b="1" i="0" dirty="0"/>
              <a:t>model {</a:t>
            </a:r>
          </a:p>
          <a:p>
            <a:pPr>
              <a:buNone/>
            </a:pPr>
            <a:r>
              <a:rPr lang="nn-NO" sz="1400" b="1" i="0" dirty="0"/>
              <a:t>	</a:t>
            </a:r>
            <a:r>
              <a:rPr lang="nn-NO" sz="1400" b="1" i="0" dirty="0">
                <a:solidFill>
                  <a:srgbClr val="008000"/>
                </a:solidFill>
              </a:rPr>
              <a:t>for (i in 1 : N)</a:t>
            </a:r>
            <a:r>
              <a:rPr lang="nn-NO" sz="1400" b="1" i="0" dirty="0"/>
              <a:t>	{</a:t>
            </a:r>
          </a:p>
          <a:p>
            <a:pPr>
              <a:buNone/>
            </a:pPr>
            <a:r>
              <a:rPr lang="en-US" sz="1400" b="1" i="0" dirty="0"/>
              <a:t>	</a:t>
            </a:r>
            <a:r>
              <a:rPr lang="en-US" sz="1400" b="1" i="0" dirty="0" err="1">
                <a:solidFill>
                  <a:schemeClr val="accent2"/>
                </a:solidFill>
              </a:rPr>
              <a:t>lambda.losp</a:t>
            </a:r>
            <a:r>
              <a:rPr lang="en-US" sz="1400" b="1" i="0" dirty="0">
                <a:solidFill>
                  <a:schemeClr val="accent2"/>
                </a:solidFill>
              </a:rPr>
              <a:t>[</a:t>
            </a:r>
            <a:r>
              <a:rPr lang="en-US" sz="1400" b="1" i="0" dirty="0" err="1">
                <a:solidFill>
                  <a:schemeClr val="accent2"/>
                </a:solidFill>
              </a:rPr>
              <a:t>i</a:t>
            </a:r>
            <a:r>
              <a:rPr lang="en-US" sz="1400" b="1" i="0" dirty="0">
                <a:solidFill>
                  <a:schemeClr val="accent2"/>
                </a:solidFill>
              </a:rPr>
              <a:t>] ~ </a:t>
            </a:r>
            <a:r>
              <a:rPr lang="en-US" sz="1400" b="1" i="0" dirty="0" err="1">
                <a:solidFill>
                  <a:schemeClr val="accent2"/>
                </a:solidFill>
              </a:rPr>
              <a:t>dgamma</a:t>
            </a:r>
            <a:r>
              <a:rPr lang="en-US" sz="1400" b="1" i="0" dirty="0">
                <a:solidFill>
                  <a:schemeClr val="accent2"/>
                </a:solidFill>
              </a:rPr>
              <a:t>(alpha, beta) </a:t>
            </a:r>
            <a:r>
              <a:rPr lang="en-US" sz="1400" b="1" dirty="0"/>
              <a:t>#Model variability in LOSP frequency (PVC)</a:t>
            </a:r>
            <a:endParaRPr lang="en-US" sz="1400" b="1" i="0" dirty="0">
              <a:solidFill>
                <a:schemeClr val="accent2"/>
              </a:solidFill>
            </a:endParaRPr>
          </a:p>
          <a:p>
            <a:pPr>
              <a:buNone/>
            </a:pPr>
            <a:r>
              <a:rPr lang="en-US" sz="1400" b="1" i="0" dirty="0">
                <a:solidFill>
                  <a:schemeClr val="accent2"/>
                </a:solidFill>
              </a:rPr>
              <a:t>	mean[</a:t>
            </a:r>
            <a:r>
              <a:rPr lang="en-US" sz="1400" b="1" i="0" dirty="0" err="1">
                <a:solidFill>
                  <a:schemeClr val="accent2"/>
                </a:solidFill>
              </a:rPr>
              <a:t>i</a:t>
            </a:r>
            <a:r>
              <a:rPr lang="en-US" sz="1400" b="1" i="0" dirty="0">
                <a:solidFill>
                  <a:schemeClr val="accent2"/>
                </a:solidFill>
              </a:rPr>
              <a:t>] &lt;- </a:t>
            </a:r>
            <a:r>
              <a:rPr lang="en-US" sz="1400" b="1" i="0" dirty="0" err="1">
                <a:solidFill>
                  <a:schemeClr val="accent2"/>
                </a:solidFill>
              </a:rPr>
              <a:t>lambda.losp</a:t>
            </a:r>
            <a:r>
              <a:rPr lang="en-US" sz="1400" b="1" i="0" dirty="0">
                <a:solidFill>
                  <a:schemeClr val="accent2"/>
                </a:solidFill>
              </a:rPr>
              <a:t>[</a:t>
            </a:r>
            <a:r>
              <a:rPr lang="en-US" sz="1400" b="1" i="0" dirty="0" err="1">
                <a:solidFill>
                  <a:schemeClr val="accent2"/>
                </a:solidFill>
              </a:rPr>
              <a:t>i</a:t>
            </a:r>
            <a:r>
              <a:rPr lang="en-US" sz="1400" b="1" i="0" dirty="0">
                <a:solidFill>
                  <a:schemeClr val="accent2"/>
                </a:solidFill>
              </a:rPr>
              <a:t>] * time[</a:t>
            </a:r>
            <a:r>
              <a:rPr lang="en-US" sz="1400" b="1" i="0" dirty="0" err="1">
                <a:solidFill>
                  <a:schemeClr val="accent2"/>
                </a:solidFill>
              </a:rPr>
              <a:t>i</a:t>
            </a:r>
            <a:r>
              <a:rPr lang="en-US" sz="1400" b="1" i="0" dirty="0">
                <a:solidFill>
                  <a:schemeClr val="accent2"/>
                </a:solidFill>
              </a:rPr>
              <a:t>] </a:t>
            </a:r>
            <a:r>
              <a:rPr lang="en-US" sz="1400" b="1" dirty="0"/>
              <a:t>#Poisson parameter for each plant</a:t>
            </a:r>
            <a:endParaRPr lang="en-US" sz="1400" b="1" i="0" dirty="0">
              <a:solidFill>
                <a:schemeClr val="accent2"/>
              </a:solidFill>
            </a:endParaRPr>
          </a:p>
          <a:p>
            <a:pPr>
              <a:buNone/>
            </a:pPr>
            <a:r>
              <a:rPr lang="en-US" sz="1400" b="1" i="0" dirty="0">
                <a:solidFill>
                  <a:schemeClr val="accent2"/>
                </a:solidFill>
              </a:rPr>
              <a:t>	x[</a:t>
            </a:r>
            <a:r>
              <a:rPr lang="en-US" sz="1400" b="1" i="0" dirty="0" err="1">
                <a:solidFill>
                  <a:schemeClr val="accent2"/>
                </a:solidFill>
              </a:rPr>
              <a:t>i</a:t>
            </a:r>
            <a:r>
              <a:rPr lang="en-US" sz="1400" b="1" i="0" dirty="0">
                <a:solidFill>
                  <a:schemeClr val="accent2"/>
                </a:solidFill>
              </a:rPr>
              <a:t>] ~ </a:t>
            </a:r>
            <a:r>
              <a:rPr lang="en-US" sz="1400" b="1" i="0" dirty="0" err="1">
                <a:solidFill>
                  <a:schemeClr val="accent2"/>
                </a:solidFill>
              </a:rPr>
              <a:t>dpois</a:t>
            </a:r>
            <a:r>
              <a:rPr lang="en-US" sz="1400" b="1" i="0" dirty="0">
                <a:solidFill>
                  <a:schemeClr val="accent2"/>
                </a:solidFill>
              </a:rPr>
              <a:t>(mean[</a:t>
            </a:r>
            <a:r>
              <a:rPr lang="en-US" sz="1400" b="1" i="0" dirty="0" err="1">
                <a:solidFill>
                  <a:schemeClr val="accent2"/>
                </a:solidFill>
              </a:rPr>
              <a:t>i</a:t>
            </a:r>
            <a:r>
              <a:rPr lang="en-US" sz="1400" b="1" i="0" dirty="0">
                <a:solidFill>
                  <a:schemeClr val="accent2"/>
                </a:solidFill>
              </a:rPr>
              <a:t>]) </a:t>
            </a:r>
            <a:r>
              <a:rPr lang="en-US" sz="1400" b="1" dirty="0"/>
              <a:t>#Poisson distribution for events at each plant</a:t>
            </a:r>
            <a:endParaRPr lang="en-US" sz="1400" b="1" i="0" dirty="0">
              <a:solidFill>
                <a:schemeClr val="accent2"/>
              </a:solidFill>
            </a:endParaRPr>
          </a:p>
          <a:p>
            <a:pPr>
              <a:buNone/>
            </a:pPr>
            <a:r>
              <a:rPr lang="en-US" sz="1400" b="1" i="0" dirty="0"/>
              <a:t>			}</a:t>
            </a:r>
          </a:p>
          <a:p>
            <a:pPr>
              <a:buNone/>
            </a:pPr>
            <a:r>
              <a:rPr lang="en-US" sz="1400" b="1" i="0" dirty="0"/>
              <a:t>	</a:t>
            </a:r>
            <a:r>
              <a:rPr lang="en-US" sz="1400" b="1" i="0" dirty="0">
                <a:solidFill>
                  <a:srgbClr val="FF0000"/>
                </a:solidFill>
              </a:rPr>
              <a:t>lambda.ind ~ </a:t>
            </a:r>
            <a:r>
              <a:rPr lang="en-US" sz="1400" b="1" i="0" dirty="0" err="1">
                <a:solidFill>
                  <a:srgbClr val="FF0000"/>
                </a:solidFill>
              </a:rPr>
              <a:t>dgamma</a:t>
            </a:r>
            <a:r>
              <a:rPr lang="en-US" sz="1400" b="1" i="0" dirty="0">
                <a:solidFill>
                  <a:srgbClr val="FF0000"/>
                </a:solidFill>
              </a:rPr>
              <a:t>(alpha, beta)</a:t>
            </a:r>
          </a:p>
          <a:p>
            <a:pPr>
              <a:buNone/>
            </a:pPr>
            <a:r>
              <a:rPr lang="en-US" sz="1400" b="1" i="0" dirty="0">
                <a:solidFill>
                  <a:srgbClr val="FF0000"/>
                </a:solidFill>
              </a:rPr>
              <a:t>	alpha ~ </a:t>
            </a:r>
            <a:r>
              <a:rPr lang="en-US" sz="1400" b="1" i="0" dirty="0" err="1">
                <a:solidFill>
                  <a:srgbClr val="FF0000"/>
                </a:solidFill>
              </a:rPr>
              <a:t>dgamma</a:t>
            </a:r>
            <a:r>
              <a:rPr lang="en-US" sz="1400" b="1" i="0" dirty="0">
                <a:solidFill>
                  <a:srgbClr val="FF0000"/>
                </a:solidFill>
              </a:rPr>
              <a:t>(0.0001, 0.0001) </a:t>
            </a:r>
            <a:r>
              <a:rPr lang="en-US" sz="1400" b="1" dirty="0"/>
              <a:t>#Vague </a:t>
            </a:r>
            <a:r>
              <a:rPr lang="en-US" sz="1400" b="1" dirty="0" err="1"/>
              <a:t>hyperprior</a:t>
            </a:r>
            <a:r>
              <a:rPr lang="en-US" sz="1400" b="1" dirty="0"/>
              <a:t> for alpha</a:t>
            </a:r>
          </a:p>
          <a:p>
            <a:pPr>
              <a:buNone/>
            </a:pPr>
            <a:r>
              <a:rPr lang="en-US" sz="1400" b="1" i="0" dirty="0">
                <a:solidFill>
                  <a:srgbClr val="FF0000"/>
                </a:solidFill>
              </a:rPr>
              <a:t>	beta ~ </a:t>
            </a:r>
            <a:r>
              <a:rPr lang="en-US" sz="1400" b="1" i="0" dirty="0" err="1">
                <a:solidFill>
                  <a:srgbClr val="FF0000"/>
                </a:solidFill>
              </a:rPr>
              <a:t>dgamma</a:t>
            </a:r>
            <a:r>
              <a:rPr lang="en-US" sz="1400" b="1" i="0" dirty="0">
                <a:solidFill>
                  <a:srgbClr val="FF0000"/>
                </a:solidFill>
              </a:rPr>
              <a:t>(0.0001, 0.0001) </a:t>
            </a:r>
            <a:r>
              <a:rPr lang="en-US" sz="1400" b="1" dirty="0"/>
              <a:t>#Vague </a:t>
            </a:r>
            <a:r>
              <a:rPr lang="en-US" sz="1400" b="1" dirty="0" err="1"/>
              <a:t>hyperprior</a:t>
            </a:r>
            <a:r>
              <a:rPr lang="en-US" sz="1400" b="1" dirty="0"/>
              <a:t> for beta</a:t>
            </a:r>
          </a:p>
          <a:p>
            <a:pPr>
              <a:buNone/>
            </a:pPr>
            <a:r>
              <a:rPr lang="en-US" sz="1400" b="1" i="0" dirty="0"/>
              <a:t>	      }</a:t>
            </a:r>
          </a:p>
          <a:p>
            <a:pPr>
              <a:buNone/>
            </a:pPr>
            <a:r>
              <a:rPr lang="en-US" sz="1400" b="1" i="0" dirty="0"/>
              <a:t>data</a:t>
            </a:r>
          </a:p>
          <a:p>
            <a:pPr>
              <a:buNone/>
            </a:pPr>
            <a:r>
              <a:rPr lang="en-US" sz="1400" b="1" i="0" dirty="0">
                <a:solidFill>
                  <a:srgbClr val="008000"/>
                </a:solidFill>
              </a:rPr>
              <a:t>Use data from LOSP frequencies.txt</a:t>
            </a:r>
          </a:p>
          <a:p>
            <a:pPr>
              <a:buNone/>
            </a:pPr>
            <a:r>
              <a:rPr lang="en-US" sz="1400" b="1" i="0" dirty="0" err="1"/>
              <a:t>inits</a:t>
            </a:r>
            <a:endParaRPr lang="en-US" sz="1400" b="1" i="0" dirty="0"/>
          </a:p>
          <a:p>
            <a:pPr>
              <a:buNone/>
            </a:pPr>
            <a:r>
              <a:rPr lang="en-US" sz="1400" b="1" i="0" dirty="0">
                <a:solidFill>
                  <a:srgbClr val="008000"/>
                </a:solidFill>
              </a:rPr>
              <a:t>list(alpha=1, beta=1)</a:t>
            </a:r>
          </a:p>
          <a:p>
            <a:pPr>
              <a:buNone/>
            </a:pPr>
            <a:r>
              <a:rPr lang="en-US" sz="1400" b="1" i="0" dirty="0">
                <a:solidFill>
                  <a:srgbClr val="008000"/>
                </a:solidFill>
              </a:rPr>
              <a:t>list(alpha=0.5, beta=5)</a:t>
            </a:r>
          </a:p>
          <a:p>
            <a:pPr>
              <a:buNone/>
            </a:pPr>
            <a:endParaRPr lang="en-US" sz="1400" i="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5-</a:t>
            </a:r>
            <a:fld id="{5F868368-EC15-444D-9EFB-42436E21986C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12288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199" y="1524000"/>
            <a:ext cx="7680960" cy="1038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88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198" y="2693402"/>
            <a:ext cx="7680960" cy="1040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883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8200" y="3872171"/>
            <a:ext cx="7680960" cy="1004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5-</a:t>
            </a:r>
            <a:fld id="{5F868368-EC15-444D-9EFB-42436E21986C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tandard_Presentation-2016">
  <a:themeElements>
    <a:clrScheme name="INL 2016">
      <a:dk1>
        <a:srgbClr val="000000"/>
      </a:dk1>
      <a:lt1>
        <a:srgbClr val="FFFFFF"/>
      </a:lt1>
      <a:dk2>
        <a:srgbClr val="005875"/>
      </a:dk2>
      <a:lt2>
        <a:srgbClr val="808080"/>
      </a:lt2>
      <a:accent1>
        <a:srgbClr val="7895A4"/>
      </a:accent1>
      <a:accent2>
        <a:srgbClr val="8B9E6C"/>
      </a:accent2>
      <a:accent3>
        <a:srgbClr val="BFB896"/>
      </a:accent3>
      <a:accent4>
        <a:srgbClr val="ECE09C"/>
      </a:accent4>
      <a:accent5>
        <a:srgbClr val="DDDDDD"/>
      </a:accent5>
      <a:accent6>
        <a:srgbClr val="FFFFFF"/>
      </a:accent6>
      <a:hlink>
        <a:srgbClr val="7895A4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Standard_Presentation-2016" id="{AA70F70C-FE74-4105-B56D-A478567CF02D}" vid="{32DB2BA5-14E2-4538-A7F0-90025315B3E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6C255676BE044408856C5C66FC5842F" ma:contentTypeVersion="0" ma:contentTypeDescription="Create a new document." ma:contentTypeScope="" ma:versionID="6e87924a3c1adc4a425af901172f9f59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06e0e3112098b4d1518554ee266199a9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A4C2D5B-5EF2-4373-B421-BF98377A131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FF6FEB2-2A2B-42C0-A0BE-DB6FCB8EBCAE}">
  <ds:schemaRefs>
    <ds:schemaRef ds:uri="http://purl.org/dc/dcmitype/"/>
    <ds:schemaRef ds:uri="http://schemas.openxmlformats.org/package/2006/metadata/core-properties"/>
    <ds:schemaRef ds:uri="http://purl.org/dc/elements/1.1/"/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http://schemas.microsoft.com/office/2006/metadata/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4E0BEE9E-377C-4E91-A7FC-4AE45A2EDF5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Standard_Presentation-2016</Template>
  <TotalTime>35</TotalTime>
  <Words>1497</Words>
  <Application>Microsoft Macintosh PowerPoint</Application>
  <PresentationFormat>On-screen Show (4:3)</PresentationFormat>
  <Paragraphs>264</Paragraphs>
  <Slides>21</Slides>
  <Notes>21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Calibri</vt:lpstr>
      <vt:lpstr>Times New Roman</vt:lpstr>
      <vt:lpstr>Times Roman</vt:lpstr>
      <vt:lpstr>Standard_Presentation-2016</vt:lpstr>
      <vt:lpstr>Equation</vt:lpstr>
      <vt:lpstr>Section 5:  Modeling Population Variability</vt:lpstr>
      <vt:lpstr>Variability Model Options</vt:lpstr>
      <vt:lpstr>Example:  Variability in LOSP</vt:lpstr>
      <vt:lpstr>DAG Model</vt:lpstr>
      <vt:lpstr>Another Representation of the Problem</vt:lpstr>
      <vt:lpstr>Hierarchical Bayes</vt:lpstr>
      <vt:lpstr>Example:  Variability in LOSP Frequency</vt:lpstr>
      <vt:lpstr>OpenBUGS Model</vt:lpstr>
      <vt:lpstr>Results</vt:lpstr>
      <vt:lpstr>Results</vt:lpstr>
      <vt:lpstr>Exercises</vt:lpstr>
      <vt:lpstr>Example:  Variability in EDG FTS Probability</vt:lpstr>
      <vt:lpstr>Variability in EDG FTS Probability (cont.)</vt:lpstr>
      <vt:lpstr>DAG Model</vt:lpstr>
      <vt:lpstr>OpenBUGS Model</vt:lpstr>
      <vt:lpstr>Results</vt:lpstr>
      <vt:lpstr>Results</vt:lpstr>
      <vt:lpstr>Empirical Bayes</vt:lpstr>
      <vt:lpstr>Potential Issues with Hierarchical Bayes</vt:lpstr>
      <vt:lpstr>Exercises</vt:lpstr>
      <vt:lpstr>Exercises (cont.)</vt:lpstr>
    </vt:vector>
  </TitlesOfParts>
  <Company>INL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L. Combs</dc:creator>
  <cp:lastModifiedBy>Diego Mandelli</cp:lastModifiedBy>
  <cp:revision>5</cp:revision>
  <dcterms:created xsi:type="dcterms:W3CDTF">2016-09-09T18:28:57Z</dcterms:created>
  <dcterms:modified xsi:type="dcterms:W3CDTF">2019-03-27T23:34:28Z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0x01010086C255676BE044408856C5C66FC5842F</vt:lpwstr>
  </property>
</Properties>
</file>