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8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1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6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82D86-CABA-46AD-A2CF-326A0D65DADF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C8A00-2F1E-4709-9CEA-D9E4B1637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3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EE247-277C-4E8D-98AF-B4C66066CA4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/>
              <a:t>Use Shannon entropy, whereas CNI uses Jaynes entropy, with Jeffreys</a:t>
            </a:r>
            <a:r>
              <a:rPr lang="en-US" baseline="0" dirty="0"/>
              <a:t> as reference prior.</a:t>
            </a:r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Note that </a:t>
            </a:r>
            <a:r>
              <a:rPr lang="en-US" dirty="0">
                <a:sym typeface="Symbol"/>
              </a:rPr>
              <a:t> is commonly used for repair rate and  is used for failure rate.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908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3F5C0-4FAD-4D39-B508-ABC40F59EC81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267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F9ACC7-3EE1-498D-9493-56D484B30CB5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16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A461E-7FAB-4C9C-8089-3EFCDB597158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72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405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769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terms of the Bayesian network, </a:t>
            </a:r>
            <a:r>
              <a:rPr lang="en-US" dirty="0">
                <a:sym typeface="Symbol"/>
              </a:rPr>
              <a:t> and  are d-separated</a:t>
            </a:r>
            <a:r>
              <a:rPr lang="en-US" baseline="0" dirty="0">
                <a:sym typeface="Symbol"/>
              </a:rPr>
              <a:t> until the times are observed.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002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415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 out need to check marginal posterior for </a:t>
            </a:r>
            <a:r>
              <a:rPr lang="en-US" dirty="0">
                <a:sym typeface="Symbol"/>
              </a:rPr>
              <a:t> to ensure range of prior was wide enough to avoid truncation.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603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Discuss choosing initial values a bit.  Mention</a:t>
            </a:r>
            <a:r>
              <a:rPr lang="en-US" baseline="0" dirty="0"/>
              <a:t> that MLEs can be used, and these are easy to obtain for the lognormal distribution.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705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History plots don’t suggest a convergence problem.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23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719654-FB91-451D-90D5-E2F91EC75D6F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066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BGR converges to approximately 1.0 and</a:t>
            </a:r>
            <a:r>
              <a:rPr lang="en-US" baseline="0" dirty="0"/>
              <a:t> is stable.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0258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6620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8410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exercise illustrates the Bayesian version</a:t>
            </a:r>
            <a:r>
              <a:rPr lang="en-US" baseline="0" dirty="0"/>
              <a:t> of how NUREG/CR-6890 developed a Weibull distribution for the repair of an EDG when 2 or more EDGs are failed.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699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 out initial values are needed for Jeffreys prior in this case.  Two chains used simply for illustration.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166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436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the second time the idea of the</a:t>
            </a:r>
            <a:r>
              <a:rPr lang="en-US" baseline="0" dirty="0"/>
              <a:t> posterior predictive distribution has been slipped 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370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296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20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CBC24-395F-47B9-BFA7-C6920144A7AE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270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9E3C7-2DA8-434E-8874-34435F8047D1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en-US" dirty="0"/>
              <a:t>Using Weibull parameterization needed by OpenBUGS.</a:t>
            </a:r>
          </a:p>
        </p:txBody>
      </p:sp>
    </p:spTree>
    <p:extLst>
      <p:ext uri="{BB962C8B-B14F-4D97-AF65-F5344CB8AC3E}">
        <p14:creationId xmlns:p14="http://schemas.microsoft.com/office/powerpoint/2010/main" val="6340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23163" y="6553200"/>
            <a:ext cx="1161122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744119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23163" y="6553200"/>
            <a:ext cx="1161122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23163" y="6553200"/>
            <a:ext cx="1161122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23163" y="6553200"/>
            <a:ext cx="1161122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23163" y="6553200"/>
            <a:ext cx="1161122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23163" y="6553200"/>
            <a:ext cx="1161122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23163" y="6553200"/>
            <a:ext cx="1161122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865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08800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5375" y="655320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5F868368-EC15-444D-9EFB-42436E219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Section 4:  Models for Recovery and Repair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sz="2000" dirty="0"/>
              <a:t>Recall from P-102 that simplest aleatory model for time as a random variable is the exponential distribution</a:t>
            </a:r>
          </a:p>
          <a:p>
            <a:pPr>
              <a:lnSpc>
                <a:spcPct val="75000"/>
              </a:lnSpc>
              <a:buNone/>
            </a:pPr>
            <a:r>
              <a:rPr lang="en-US" sz="2000" dirty="0"/>
              <a:t>	T ~ exp(</a:t>
            </a:r>
            <a:r>
              <a:rPr lang="en-US" sz="2000" dirty="0">
                <a:sym typeface="Symbol"/>
              </a:rPr>
              <a:t>)</a:t>
            </a:r>
          </a:p>
          <a:p>
            <a:pPr>
              <a:lnSpc>
                <a:spcPct val="75000"/>
              </a:lnSpc>
            </a:pPr>
            <a:r>
              <a:rPr lang="en-US" sz="2000" dirty="0">
                <a:sym typeface="Symbol"/>
              </a:rPr>
              <a:t>Unknown parameter is , which is recovery rate in present context</a:t>
            </a:r>
          </a:p>
          <a:p>
            <a:pPr lvl="1">
              <a:lnSpc>
                <a:spcPct val="75000"/>
              </a:lnSpc>
              <a:buFont typeface="Arial" pitchFamily="34" charset="0"/>
              <a:buChar char="•"/>
            </a:pPr>
            <a:r>
              <a:rPr lang="en-US" sz="2000" dirty="0">
                <a:sym typeface="Symbol"/>
              </a:rPr>
              <a:t>MTTR = 1/</a:t>
            </a:r>
          </a:p>
          <a:p>
            <a:pPr>
              <a:lnSpc>
                <a:spcPct val="75000"/>
              </a:lnSpc>
            </a:pPr>
            <a:r>
              <a:rPr lang="en-US" sz="2000" dirty="0">
                <a:sym typeface="Symbol"/>
              </a:rPr>
              <a:t>Data is series of times for recovery or repair, assumed to be random sample from exp() distribution</a:t>
            </a:r>
          </a:p>
          <a:p>
            <a:pPr>
              <a:lnSpc>
                <a:spcPct val="75000"/>
              </a:lnSpc>
            </a:pPr>
            <a:r>
              <a:rPr lang="en-US" sz="2000" dirty="0">
                <a:sym typeface="Symbol"/>
              </a:rPr>
              <a:t>For Bayesian inference, need prior distribution for 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sym typeface="Symbol"/>
              </a:rPr>
              <a:t>Conjugate prior is gamma distribution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sym typeface="Symbol"/>
              </a:rPr>
              <a:t>Jeffreys prior is (improper) gamma(0, 0)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sym typeface="Symbol"/>
              </a:rPr>
              <a:t>CNI prior doesn’t exist</a:t>
            </a:r>
          </a:p>
          <a:p>
            <a:pPr lvl="2">
              <a:lnSpc>
                <a:spcPct val="75000"/>
              </a:lnSpc>
            </a:pPr>
            <a:r>
              <a:rPr lang="en-US" sz="2000" dirty="0">
                <a:sym typeface="Symbol"/>
              </a:rPr>
              <a:t>Maximum entropy prior is exp() where  is specified mean constraint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sym typeface="Symbol"/>
              </a:rPr>
              <a:t>Nonconjugate prior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12988" y="1034963"/>
            <a:ext cx="8126412" cy="366254"/>
          </a:xfrm>
        </p:spPr>
        <p:txBody>
          <a:bodyPr/>
          <a:lstStyle/>
          <a:p>
            <a:r>
              <a:rPr lang="en-US" dirty="0"/>
              <a:t>Further Weibull Parameters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3938" y="2049375"/>
            <a:ext cx="7688262" cy="4116388"/>
          </a:xfrm>
        </p:spPr>
        <p:txBody>
          <a:bodyPr/>
          <a:lstStyle/>
          <a:p>
            <a:r>
              <a:rPr lang="en-US" dirty="0"/>
              <a:t>Previous slide uses parameters defined for OpenBUGS, which were convenient for Bayesian analysis in the days before MCMC and for some reason the developers used</a:t>
            </a:r>
          </a:p>
          <a:p>
            <a:r>
              <a:rPr lang="en-US" dirty="0"/>
              <a:t>Alternative parameterization uses </a:t>
            </a:r>
            <a:r>
              <a:rPr lang="en-US" dirty="0">
                <a:sym typeface="Symbol" pitchFamily="18" charset="2"/>
              </a:rPr>
              <a:t> = </a:t>
            </a:r>
            <a:r>
              <a:rPr lang="el-GR" dirty="0">
                <a:cs typeface="Arial" charset="0"/>
                <a:sym typeface="Symbol" pitchFamily="18" charset="2"/>
              </a:rPr>
              <a:t>λ</a:t>
            </a:r>
            <a:r>
              <a:rPr lang="en-US" baseline="30000" dirty="0">
                <a:cs typeface="Arial" charset="0"/>
                <a:sym typeface="Symbol" pitchFamily="18" charset="2"/>
              </a:rPr>
              <a:t>-1/ </a:t>
            </a:r>
            <a:r>
              <a:rPr lang="en-US" dirty="0">
                <a:cs typeface="Arial" charset="0"/>
                <a:sym typeface="Symbol" pitchFamily="18" charset="2"/>
              </a:rPr>
              <a:t>, </a:t>
            </a:r>
            <a:r>
              <a:rPr lang="el-GR" dirty="0">
                <a:cs typeface="Arial" charset="0"/>
                <a:sym typeface="Symbol" pitchFamily="18" charset="2"/>
              </a:rPr>
              <a:t>λ </a:t>
            </a:r>
            <a:r>
              <a:rPr lang="en-US" dirty="0">
                <a:cs typeface="Arial" charset="0"/>
                <a:sym typeface="Symbol" pitchFamily="18" charset="2"/>
              </a:rPr>
              <a:t>=</a:t>
            </a:r>
            <a:r>
              <a:rPr lang="en-US" baseline="30000" dirty="0">
                <a:cs typeface="Arial" charset="0"/>
                <a:sym typeface="Symbol" pitchFamily="18" charset="2"/>
              </a:rPr>
              <a:t>- </a:t>
            </a:r>
            <a:r>
              <a:rPr lang="en-US" dirty="0">
                <a:cs typeface="Arial" charset="0"/>
                <a:sym typeface="Symbol" pitchFamily="18" charset="2"/>
              </a:rPr>
              <a:t>, giving</a:t>
            </a:r>
          </a:p>
          <a:p>
            <a:pPr lvl="1"/>
            <a:r>
              <a:rPr lang="en-US" dirty="0">
                <a:cs typeface="Arial" charset="0"/>
                <a:sym typeface="Symbol" pitchFamily="18" charset="2"/>
              </a:rPr>
              <a:t>f(t) = (/)(t/)</a:t>
            </a:r>
            <a:r>
              <a:rPr lang="en-US" baseline="30000" dirty="0">
                <a:cs typeface="Arial" charset="0"/>
                <a:sym typeface="Symbol" pitchFamily="18" charset="2"/>
              </a:rPr>
              <a:t>-1</a:t>
            </a:r>
            <a:r>
              <a:rPr lang="en-US" dirty="0">
                <a:cs typeface="Arial" charset="0"/>
                <a:sym typeface="Symbol" pitchFamily="18" charset="2"/>
              </a:rPr>
              <a:t>exp[-(t/)</a:t>
            </a:r>
            <a:r>
              <a:rPr lang="en-US" baseline="30000" dirty="0">
                <a:cs typeface="Arial" charset="0"/>
                <a:sym typeface="Symbol" pitchFamily="18" charset="2"/>
              </a:rPr>
              <a:t></a:t>
            </a:r>
            <a:r>
              <a:rPr lang="en-US" dirty="0">
                <a:cs typeface="Arial" charset="0"/>
                <a:sym typeface="Symbol" pitchFamily="18" charset="2"/>
              </a:rPr>
              <a:t>]</a:t>
            </a:r>
          </a:p>
          <a:p>
            <a:pPr lvl="1"/>
            <a:r>
              <a:rPr lang="en-US" dirty="0">
                <a:cs typeface="Arial" charset="0"/>
                <a:sym typeface="Symbol" pitchFamily="18" charset="2"/>
              </a:rPr>
              <a:t>F(t) = 1 - exp [-(t/)</a:t>
            </a:r>
            <a:r>
              <a:rPr lang="en-US" baseline="30000" dirty="0">
                <a:cs typeface="Arial" charset="0"/>
                <a:sym typeface="Symbol" pitchFamily="18" charset="2"/>
              </a:rPr>
              <a:t></a:t>
            </a:r>
            <a:r>
              <a:rPr lang="en-US" dirty="0">
                <a:cs typeface="Arial" charset="0"/>
                <a:sym typeface="Symbol" pitchFamily="18" charset="2"/>
              </a:rPr>
              <a:t>]</a:t>
            </a:r>
          </a:p>
          <a:p>
            <a:pPr lvl="1"/>
            <a:r>
              <a:rPr lang="en-US" dirty="0">
                <a:cs typeface="Arial" charset="0"/>
                <a:sym typeface="Symbol" pitchFamily="18" charset="2"/>
              </a:rPr>
              <a:t>E(T) = (1 + 1/)</a:t>
            </a:r>
          </a:p>
          <a:p>
            <a:pPr lvl="1"/>
            <a:r>
              <a:rPr lang="en-US" dirty="0">
                <a:cs typeface="Arial" charset="0"/>
                <a:sym typeface="Symbol" pitchFamily="18" charset="2"/>
              </a:rPr>
              <a:t>h(t) = (/)(t/)</a:t>
            </a:r>
            <a:r>
              <a:rPr lang="en-US" baseline="30000" dirty="0">
                <a:cs typeface="Arial" charset="0"/>
                <a:sym typeface="Symbol" pitchFamily="18" charset="2"/>
              </a:rPr>
              <a:t>-1</a:t>
            </a:r>
          </a:p>
          <a:p>
            <a:r>
              <a:rPr lang="en-US" dirty="0">
                <a:cs typeface="Arial" charset="0"/>
                <a:sym typeface="Symbol" pitchFamily="18" charset="2"/>
              </a:rPr>
              <a:t> &gt; 0</a:t>
            </a:r>
          </a:p>
          <a:p>
            <a:r>
              <a:rPr lang="el-GR" dirty="0">
                <a:cs typeface="Arial" charset="0"/>
                <a:sym typeface="Symbol" pitchFamily="18" charset="2"/>
              </a:rPr>
              <a:t>λ </a:t>
            </a:r>
            <a:r>
              <a:rPr lang="en-US" dirty="0">
                <a:cs typeface="Arial" charset="0"/>
                <a:sym typeface="Symbol" pitchFamily="18" charset="2"/>
              </a:rPr>
              <a:t>&gt; 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10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1063763"/>
            <a:ext cx="8126412" cy="366254"/>
          </a:xfrm>
        </p:spPr>
        <p:txBody>
          <a:bodyPr/>
          <a:lstStyle/>
          <a:p>
            <a:r>
              <a:rPr lang="en-US" dirty="0"/>
              <a:t>Alternatives to Exponential Model - Gamma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4188" y="1823792"/>
            <a:ext cx="7424737" cy="4473879"/>
          </a:xfrm>
        </p:spPr>
        <p:txBody>
          <a:bodyPr/>
          <a:lstStyle/>
          <a:p>
            <a:r>
              <a:rPr lang="en-US" dirty="0"/>
              <a:t>T ~ gamma(</a:t>
            </a:r>
            <a:r>
              <a:rPr lang="en-US" dirty="0">
                <a:sym typeface="Symbol" pitchFamily="18" charset="2"/>
              </a:rPr>
              <a:t>, )</a:t>
            </a:r>
          </a:p>
          <a:p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 </a:t>
            </a:r>
          </a:p>
          <a:p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E(T) = /</a:t>
            </a:r>
          </a:p>
          <a:p>
            <a:r>
              <a:rPr lang="en-US" dirty="0">
                <a:sym typeface="Symbol" pitchFamily="18" charset="2"/>
              </a:rPr>
              <a:t>For  =1, reduces to exponential()</a:t>
            </a:r>
          </a:p>
          <a:p>
            <a:r>
              <a:rPr lang="en-US" dirty="0">
                <a:sym typeface="Symbol" pitchFamily="18" charset="2"/>
              </a:rPr>
              <a:t>Recovery rate is function of time</a:t>
            </a:r>
          </a:p>
          <a:p>
            <a:pPr lvl="1"/>
            <a:r>
              <a:rPr lang="en-US" dirty="0">
                <a:sym typeface="Symbol" pitchFamily="18" charset="2"/>
              </a:rPr>
              <a:t>Cannot be written in closed form</a:t>
            </a:r>
          </a:p>
          <a:p>
            <a:pPr lvl="1"/>
            <a:r>
              <a:rPr lang="en-US" dirty="0">
                <a:sym typeface="Symbol" pitchFamily="18" charset="2"/>
              </a:rPr>
              <a:t> &lt; 1  h(t) decreasing with time</a:t>
            </a:r>
          </a:p>
          <a:p>
            <a:pPr lvl="1"/>
            <a:r>
              <a:rPr lang="en-US" dirty="0">
                <a:sym typeface="Symbol" pitchFamily="18" charset="2"/>
              </a:rPr>
              <a:t> &gt; 1  h(t) increasing with time</a:t>
            </a:r>
          </a:p>
          <a:p>
            <a:r>
              <a:rPr lang="en-US" dirty="0">
                <a:cs typeface="Arial" charset="0"/>
                <a:sym typeface="Symbol" pitchFamily="18" charset="2"/>
              </a:rPr>
              <a:t> &gt; 0</a:t>
            </a:r>
          </a:p>
          <a:p>
            <a:r>
              <a:rPr lang="en-US" dirty="0">
                <a:sym typeface="Symbol" pitchFamily="18" charset="2"/>
              </a:rPr>
              <a:t></a:t>
            </a:r>
            <a:r>
              <a:rPr lang="el-GR" dirty="0">
                <a:cs typeface="Arial" charset="0"/>
                <a:sym typeface="Symbol" pitchFamily="18" charset="2"/>
              </a:rPr>
              <a:t> </a:t>
            </a:r>
            <a:r>
              <a:rPr lang="en-US" dirty="0">
                <a:cs typeface="Arial" charset="0"/>
                <a:sym typeface="Symbol" pitchFamily="18" charset="2"/>
              </a:rPr>
              <a:t>&gt; 0</a:t>
            </a:r>
          </a:p>
          <a:p>
            <a:endParaRPr lang="en-US" dirty="0">
              <a:sym typeface="Symbol" pitchFamily="18" charset="2"/>
            </a:endParaRPr>
          </a:p>
        </p:txBody>
      </p:sp>
      <p:graphicFrame>
        <p:nvGraphicFramePr>
          <p:cNvPr id="14029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57911228"/>
              </p:ext>
            </p:extLst>
          </p:nvPr>
        </p:nvGraphicFramePr>
        <p:xfrm>
          <a:off x="719494" y="2267875"/>
          <a:ext cx="2097088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4" imgW="1091880" imgH="444240" progId="Equation.3">
                  <p:embed/>
                </p:oleObj>
              </mc:Choice>
              <mc:Fallback>
                <p:oleObj name="Equation" r:id="rId4" imgW="1091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494" y="2267875"/>
                        <a:ext cx="2097088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11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76988" y="1006163"/>
            <a:ext cx="8126412" cy="366254"/>
          </a:xfrm>
        </p:spPr>
        <p:txBody>
          <a:bodyPr/>
          <a:lstStyle/>
          <a:p>
            <a:r>
              <a:rPr lang="en-US" dirty="0"/>
              <a:t>Alternatives to Exponential Model - Lognormal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938" y="2020575"/>
            <a:ext cx="6848475" cy="4116388"/>
          </a:xfrm>
        </p:spPr>
        <p:txBody>
          <a:bodyPr>
            <a:normAutofit/>
          </a:bodyPr>
          <a:lstStyle/>
          <a:p>
            <a:r>
              <a:rPr lang="en-US" sz="2000" dirty="0"/>
              <a:t>T ~ lognormal(</a:t>
            </a:r>
            <a:r>
              <a:rPr lang="en-US" sz="2000" dirty="0">
                <a:sym typeface="Symbol" pitchFamily="18" charset="2"/>
              </a:rPr>
              <a:t>, </a:t>
            </a:r>
            <a:r>
              <a:rPr lang="en-US" sz="2000" dirty="0">
                <a:sym typeface="Symbol"/>
              </a:rPr>
              <a:t></a:t>
            </a:r>
            <a:r>
              <a:rPr lang="en-US" sz="2000" dirty="0">
                <a:sym typeface="Symbol" pitchFamily="18" charset="2"/>
              </a:rPr>
              <a:t>)</a:t>
            </a:r>
          </a:p>
          <a:p>
            <a:pPr lvl="1"/>
            <a:r>
              <a:rPr lang="en-US" sz="2000" dirty="0">
                <a:sym typeface="Symbol" pitchFamily="18" charset="2"/>
              </a:rPr>
              <a:t>OpenBUGS uses </a:t>
            </a:r>
            <a:r>
              <a:rPr lang="en-US" sz="2000" dirty="0">
                <a:sym typeface="Symbol"/>
              </a:rPr>
              <a:t> =  </a:t>
            </a:r>
            <a:r>
              <a:rPr lang="en-US" sz="2000" baseline="30000" dirty="0">
                <a:sym typeface="Symbol"/>
              </a:rPr>
              <a:t>-2</a:t>
            </a:r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r>
              <a:rPr lang="en-US" sz="2000" dirty="0">
                <a:sym typeface="Symbol" pitchFamily="18" charset="2"/>
              </a:rPr>
              <a:t> </a:t>
            </a:r>
          </a:p>
          <a:p>
            <a:endParaRPr lang="en-US" sz="2000" dirty="0">
              <a:sym typeface="Symbol" pitchFamily="18" charset="2"/>
            </a:endParaRPr>
          </a:p>
          <a:p>
            <a:r>
              <a:rPr lang="en-US" sz="2000" dirty="0">
                <a:sym typeface="Symbol" pitchFamily="18" charset="2"/>
              </a:rPr>
              <a:t>F(t) = [</a:t>
            </a:r>
            <a:r>
              <a:rPr lang="en-US" sz="2000" dirty="0">
                <a:sym typeface="Symbol"/>
              </a:rPr>
              <a:t></a:t>
            </a:r>
            <a:r>
              <a:rPr lang="en-US" sz="2000" dirty="0">
                <a:sym typeface="Symbol" pitchFamily="18" charset="2"/>
              </a:rPr>
              <a:t>(lnt - )] </a:t>
            </a:r>
          </a:p>
          <a:p>
            <a:r>
              <a:rPr lang="en-US" sz="2000" dirty="0">
                <a:sym typeface="Symbol" pitchFamily="18" charset="2"/>
              </a:rPr>
              <a:t>E(T) = exp( + 1/(2</a:t>
            </a:r>
            <a:r>
              <a:rPr lang="en-US" sz="2000" dirty="0">
                <a:sym typeface="Symbol"/>
              </a:rPr>
              <a:t>)</a:t>
            </a:r>
            <a:r>
              <a:rPr lang="en-US" sz="2000" dirty="0">
                <a:sym typeface="Symbol" pitchFamily="18" charset="2"/>
              </a:rPr>
              <a:t>)</a:t>
            </a:r>
          </a:p>
          <a:p>
            <a:r>
              <a:rPr lang="en-US" sz="2000" dirty="0">
                <a:sym typeface="Symbol" pitchFamily="18" charset="2"/>
              </a:rPr>
              <a:t>Recovery rate is function of time</a:t>
            </a:r>
          </a:p>
          <a:p>
            <a:pPr lvl="1"/>
            <a:r>
              <a:rPr lang="en-US" sz="2000" dirty="0">
                <a:sym typeface="Symbol" pitchFamily="18" charset="2"/>
              </a:rPr>
              <a:t>Increases from 0 initially (often very fast), then decreases, approaching 0 asymptotically</a:t>
            </a:r>
          </a:p>
          <a:p>
            <a:pPr lvl="2"/>
            <a:r>
              <a:rPr lang="en-US" sz="2000" dirty="0">
                <a:sym typeface="Symbol" pitchFamily="18" charset="2"/>
              </a:rPr>
              <a:t>Approach to 0 can be very slow</a:t>
            </a:r>
          </a:p>
          <a:p>
            <a:pPr lvl="1"/>
            <a:r>
              <a:rPr lang="en-US" sz="2000" dirty="0">
                <a:sym typeface="Symbol" pitchFamily="18" charset="2"/>
              </a:rPr>
              <a:t>Useful when early recoveries dominate</a:t>
            </a:r>
          </a:p>
        </p:txBody>
      </p:sp>
      <p:graphicFrame>
        <p:nvGraphicFramePr>
          <p:cNvPr id="14234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45384486"/>
              </p:ext>
            </p:extLst>
          </p:nvPr>
        </p:nvGraphicFramePr>
        <p:xfrm>
          <a:off x="665303" y="2785835"/>
          <a:ext cx="350520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4" imgW="2044440" imgH="457200" progId="Equation.3">
                  <p:embed/>
                </p:oleObj>
              </mc:Choice>
              <mc:Fallback>
                <p:oleObj name="Equation" r:id="rId4" imgW="20444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03" y="2785835"/>
                        <a:ext cx="3505200" cy="78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12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88" y="1085363"/>
            <a:ext cx="8126412" cy="757237"/>
          </a:xfrm>
        </p:spPr>
        <p:txBody>
          <a:bodyPr/>
          <a:lstStyle/>
          <a:p>
            <a:r>
              <a:rPr lang="en-US" dirty="0"/>
              <a:t>Alternatives to Exponential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7538" y="2099775"/>
            <a:ext cx="7764462" cy="4116388"/>
          </a:xfrm>
        </p:spPr>
        <p:txBody>
          <a:bodyPr/>
          <a:lstStyle/>
          <a:p>
            <a:r>
              <a:rPr lang="en-US" dirty="0"/>
              <a:t>Note that all alternatives considered have two unknown parameters</a:t>
            </a:r>
          </a:p>
          <a:p>
            <a:pPr lvl="1"/>
            <a:r>
              <a:rPr lang="en-US" dirty="0"/>
              <a:t>Weibull(</a:t>
            </a:r>
            <a:r>
              <a:rPr lang="el-GR" dirty="0">
                <a:latin typeface="Times New Roman"/>
                <a:cs typeface="Times New Roman"/>
              </a:rPr>
              <a:t>α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l-GR" dirty="0">
                <a:latin typeface="Times New Roman"/>
                <a:cs typeface="Times New Roman"/>
                <a:sym typeface="Symbol"/>
              </a:rPr>
              <a:t></a:t>
            </a:r>
            <a:r>
              <a:rPr lang="en-US" dirty="0">
                <a:latin typeface="Times New Roman"/>
                <a:cs typeface="Times New Roman"/>
                <a:sym typeface="Symbol"/>
              </a:rPr>
              <a:t>)</a:t>
            </a:r>
          </a:p>
          <a:p>
            <a:pPr lvl="1"/>
            <a:r>
              <a:rPr lang="en-US" dirty="0">
                <a:ea typeface="+mn-ea"/>
                <a:cs typeface="+mn-cs"/>
                <a:sym typeface="Symbol"/>
              </a:rPr>
              <a:t>Gamma(</a:t>
            </a:r>
            <a:r>
              <a:rPr lang="el-GR" dirty="0">
                <a:ea typeface="+mn-ea"/>
                <a:cs typeface="+mn-cs"/>
                <a:sym typeface="Symbol"/>
              </a:rPr>
              <a:t>α</a:t>
            </a:r>
            <a:r>
              <a:rPr lang="en-US" dirty="0">
                <a:ea typeface="+mn-ea"/>
                <a:cs typeface="+mn-cs"/>
                <a:sym typeface="Symbol"/>
              </a:rPr>
              <a:t>, </a:t>
            </a:r>
            <a:r>
              <a:rPr lang="el-GR" dirty="0">
                <a:ea typeface="+mn-ea"/>
                <a:cs typeface="+mn-cs"/>
                <a:sym typeface="Symbol"/>
              </a:rPr>
              <a:t></a:t>
            </a:r>
            <a:r>
              <a:rPr lang="en-US" dirty="0">
                <a:ea typeface="+mn-ea"/>
                <a:cs typeface="+mn-cs"/>
                <a:sym typeface="Symbol"/>
              </a:rPr>
              <a:t>)</a:t>
            </a:r>
          </a:p>
          <a:p>
            <a:pPr lvl="1"/>
            <a:r>
              <a:rPr lang="en-US" dirty="0">
                <a:ea typeface="+mn-ea"/>
                <a:cs typeface="+mn-cs"/>
                <a:sym typeface="Symbol"/>
              </a:rPr>
              <a:t>Lognormal(, ) or Lognormal(, )</a:t>
            </a:r>
          </a:p>
          <a:p>
            <a:r>
              <a:rPr lang="en-US" dirty="0">
                <a:sym typeface="Symbol"/>
              </a:rPr>
              <a:t>Need to specify joint prior distribution, e.g., </a:t>
            </a:r>
            <a:r>
              <a:rPr lang="el-GR" dirty="0">
                <a:latin typeface="Times New Roman"/>
                <a:cs typeface="Times New Roman"/>
                <a:sym typeface="Symbol"/>
              </a:rPr>
              <a:t>π</a:t>
            </a:r>
            <a:r>
              <a:rPr lang="en-US" dirty="0">
                <a:sym typeface="Symbol"/>
              </a:rPr>
              <a:t>(</a:t>
            </a:r>
            <a:r>
              <a:rPr lang="en-US" dirty="0">
                <a:ea typeface="+mn-ea"/>
                <a:cs typeface="+mn-cs"/>
                <a:sym typeface="Symbol"/>
              </a:rPr>
              <a:t>, )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13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88" y="1186163"/>
            <a:ext cx="8126412" cy="757237"/>
          </a:xfrm>
        </p:spPr>
        <p:txBody>
          <a:bodyPr>
            <a:normAutofit/>
          </a:bodyPr>
          <a:lstStyle/>
          <a:p>
            <a:r>
              <a:rPr lang="en-US" dirty="0"/>
              <a:t>Specifying Joint Prior via Bayesian Network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7538" y="2200575"/>
            <a:ext cx="7993062" cy="4116388"/>
          </a:xfrm>
        </p:spPr>
        <p:txBody>
          <a:bodyPr/>
          <a:lstStyle/>
          <a:p>
            <a:r>
              <a:rPr lang="en-US" dirty="0"/>
              <a:t>Much effort was spent in the past developing complicated joint prior distributions that reflected correlation between two parameters</a:t>
            </a:r>
          </a:p>
          <a:p>
            <a:r>
              <a:rPr lang="en-US" dirty="0"/>
              <a:t>With Bayesian network, we can specify independent priors and not worry about this</a:t>
            </a:r>
          </a:p>
          <a:p>
            <a:pPr lvl="1"/>
            <a:r>
              <a:rPr lang="en-US" dirty="0"/>
              <a:t>In Bayesian network, parameters are independent until data is observed</a:t>
            </a:r>
          </a:p>
          <a:p>
            <a:pPr lvl="1"/>
            <a:r>
              <a:rPr lang="en-US" dirty="0"/>
              <a:t>Posterior distribution will reflect proper dependence between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14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588" y="991763"/>
            <a:ext cx="8126412" cy="757237"/>
          </a:xfrm>
        </p:spPr>
        <p:txBody>
          <a:bodyPr/>
          <a:lstStyle/>
          <a:p>
            <a:r>
              <a:rPr lang="en-US" dirty="0"/>
              <a:t>Example DAG for Lognormal Model</a:t>
            </a: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9199" y="2069163"/>
            <a:ext cx="3979183" cy="364223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15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988" y="1070963"/>
            <a:ext cx="8126412" cy="757237"/>
          </a:xfrm>
        </p:spPr>
        <p:txBody>
          <a:bodyPr/>
          <a:lstStyle/>
          <a:p>
            <a:r>
              <a:rPr lang="en-US" dirty="0"/>
              <a:t>Choosing Priors for </a:t>
            </a:r>
            <a:r>
              <a:rPr lang="en-US" dirty="0">
                <a:sym typeface="Symbol"/>
              </a:rPr>
              <a:t> and 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938" y="2085375"/>
            <a:ext cx="7993062" cy="4116388"/>
          </a:xfrm>
        </p:spPr>
        <p:txBody>
          <a:bodyPr/>
          <a:lstStyle/>
          <a:p>
            <a:r>
              <a:rPr lang="en-US" dirty="0"/>
              <a:t>Will use independent priors</a:t>
            </a:r>
          </a:p>
          <a:p>
            <a:r>
              <a:rPr lang="en-US" dirty="0"/>
              <a:t>Range of </a:t>
            </a:r>
            <a:r>
              <a:rPr lang="en-US" dirty="0">
                <a:sym typeface="Symbol"/>
              </a:rPr>
              <a:t> is - to </a:t>
            </a:r>
          </a:p>
          <a:p>
            <a:r>
              <a:rPr lang="en-US" dirty="0">
                <a:sym typeface="Symbol"/>
              </a:rPr>
              <a:t>Range of  is 0 to </a:t>
            </a:r>
          </a:p>
          <a:p>
            <a:r>
              <a:rPr lang="en-US" dirty="0">
                <a:sym typeface="Symbol"/>
              </a:rPr>
              <a:t>If prior information is available, can use this</a:t>
            </a:r>
          </a:p>
          <a:p>
            <a:r>
              <a:rPr lang="en-US" dirty="0">
                <a:sym typeface="Symbol"/>
              </a:rPr>
              <a:t>Noninformative priors are often used</a:t>
            </a:r>
          </a:p>
          <a:p>
            <a:pPr lvl="1"/>
            <a:r>
              <a:rPr lang="en-US" dirty="0">
                <a:sym typeface="Symbol"/>
              </a:rPr>
              <a:t>Do not use Jeffreys prior in this case</a:t>
            </a:r>
          </a:p>
          <a:p>
            <a:pPr lvl="1"/>
            <a:r>
              <a:rPr lang="en-US" dirty="0">
                <a:sym typeface="Symbol"/>
              </a:rPr>
              <a:t>Use Laplace (infinite uniform) prior or very diffuse normal prior for </a:t>
            </a:r>
          </a:p>
          <a:p>
            <a:pPr lvl="1"/>
            <a:r>
              <a:rPr lang="en-US" dirty="0">
                <a:sym typeface="Symbol"/>
              </a:rPr>
              <a:t>Use diffuse gamma or finite uniform prior for 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16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954088"/>
            <a:ext cx="8126412" cy="757237"/>
          </a:xfrm>
        </p:spPr>
        <p:txBody>
          <a:bodyPr/>
          <a:lstStyle/>
          <a:p>
            <a:r>
              <a:rPr lang="en-US" dirty="0"/>
              <a:t>Choosing Priors for </a:t>
            </a:r>
            <a:r>
              <a:rPr lang="en-US" dirty="0">
                <a:sym typeface="Symbol"/>
              </a:rPr>
              <a:t> and 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968500"/>
            <a:ext cx="7993062" cy="4116388"/>
          </a:xfrm>
        </p:spPr>
        <p:txBody>
          <a:bodyPr/>
          <a:lstStyle/>
          <a:p>
            <a:r>
              <a:rPr lang="en-US" dirty="0"/>
              <a:t>Easier to think in terms of </a:t>
            </a:r>
            <a:r>
              <a:rPr lang="en-US" dirty="0">
                <a:sym typeface="Symbol"/>
              </a:rPr>
              <a:t> =  </a:t>
            </a:r>
            <a:r>
              <a:rPr lang="en-US" baseline="30000" dirty="0">
                <a:sym typeface="Symbol"/>
              </a:rPr>
              <a:t>-0.5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Recall that EF = e</a:t>
            </a:r>
            <a:r>
              <a:rPr lang="en-US" baseline="30000" dirty="0">
                <a:sym typeface="Symbol"/>
              </a:rPr>
              <a:t>1.645</a:t>
            </a:r>
            <a:r>
              <a:rPr lang="en-US" dirty="0">
                <a:sym typeface="Symbol"/>
              </a:rPr>
              <a:t> for the lognormal distribution</a:t>
            </a:r>
          </a:p>
          <a:p>
            <a:pPr lvl="2"/>
            <a:r>
              <a:rPr lang="en-US" dirty="0">
                <a:sym typeface="Symbol"/>
              </a:rPr>
              <a:t> = 10 corresponds to EF &gt; </a:t>
            </a:r>
            <a:r>
              <a:rPr lang="en-US" i="0" dirty="0"/>
              <a:t>13,936,195</a:t>
            </a:r>
            <a:r>
              <a:rPr lang="en-US" dirty="0"/>
              <a:t>  (wow!)</a:t>
            </a:r>
          </a:p>
        </p:txBody>
      </p:sp>
      <p:pic>
        <p:nvPicPr>
          <p:cNvPr id="5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7055" y="5715000"/>
            <a:ext cx="512763" cy="68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86200" y="5867400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LogNorm</a:t>
            </a:r>
            <a:r>
              <a:rPr lang="en-US" sz="1600" b="1" dirty="0"/>
              <a:t> and Weibull LOSP durations.odc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3048000"/>
            <a:ext cx="8382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model	{</a:t>
            </a:r>
          </a:p>
          <a:p>
            <a:r>
              <a:rPr lang="nn-NO" sz="2000" b="1" dirty="0"/>
              <a:t>   </a:t>
            </a:r>
            <a:r>
              <a:rPr lang="nn-NO" sz="2000" b="1" dirty="0">
                <a:solidFill>
                  <a:srgbClr val="006600"/>
                </a:solidFill>
              </a:rPr>
              <a:t>for (i in 1 : N)	</a:t>
            </a:r>
            <a:r>
              <a:rPr lang="nn-NO" sz="2000" b="1" dirty="0"/>
              <a:t>{</a:t>
            </a:r>
          </a:p>
          <a:p>
            <a:r>
              <a:rPr lang="en-US" sz="2000" b="1" dirty="0"/>
              <a:t>   </a:t>
            </a:r>
            <a:r>
              <a:rPr lang="en-US" sz="2000" b="1" dirty="0">
                <a:solidFill>
                  <a:schemeClr val="accent2"/>
                </a:solidFill>
              </a:rPr>
              <a:t>time.rec[</a:t>
            </a:r>
            <a:r>
              <a:rPr lang="en-US" sz="2000" b="1" dirty="0" err="1">
                <a:solidFill>
                  <a:schemeClr val="accent2"/>
                </a:solidFill>
              </a:rPr>
              <a:t>i</a:t>
            </a:r>
            <a:r>
              <a:rPr lang="en-US" sz="2000" b="1" dirty="0">
                <a:solidFill>
                  <a:schemeClr val="accent2"/>
                </a:solidFill>
              </a:rPr>
              <a:t>] ~ </a:t>
            </a:r>
            <a:r>
              <a:rPr lang="en-US" sz="2000" b="1" dirty="0" err="1">
                <a:solidFill>
                  <a:schemeClr val="accent2"/>
                </a:solidFill>
              </a:rPr>
              <a:t>dlnorm</a:t>
            </a:r>
            <a:r>
              <a:rPr lang="en-US" sz="2000" b="1" dirty="0">
                <a:solidFill>
                  <a:schemeClr val="accent2"/>
                </a:solidFill>
              </a:rPr>
              <a:t>(mu, tau) </a:t>
            </a:r>
            <a:r>
              <a:rPr lang="en-US" sz="2000" b="1" i="1" dirty="0"/>
              <a:t>#Lognormal model for recovery time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</a:p>
          <a:p>
            <a:r>
              <a:rPr lang="en-US" sz="2000" b="1" dirty="0"/>
              <a:t>		}</a:t>
            </a:r>
          </a:p>
          <a:p>
            <a:r>
              <a:rPr lang="en-US" sz="2000" b="1" dirty="0"/>
              <a:t>   </a:t>
            </a:r>
            <a:r>
              <a:rPr lang="en-US" sz="2000" b="1" dirty="0">
                <a:solidFill>
                  <a:srgbClr val="FF0000"/>
                </a:solidFill>
              </a:rPr>
              <a:t>mu ~ </a:t>
            </a:r>
            <a:r>
              <a:rPr lang="en-US" sz="2000" b="1" dirty="0" err="1">
                <a:solidFill>
                  <a:srgbClr val="FF0000"/>
                </a:solidFill>
              </a:rPr>
              <a:t>dflat</a:t>
            </a:r>
            <a:r>
              <a:rPr lang="en-US" sz="2000" b="1" dirty="0">
                <a:solidFill>
                  <a:srgbClr val="FF0000"/>
                </a:solidFill>
              </a:rPr>
              <a:t>() </a:t>
            </a:r>
            <a:r>
              <a:rPr lang="en-US" sz="2000" b="1" dirty="0"/>
              <a:t>#</a:t>
            </a:r>
            <a:r>
              <a:rPr lang="en-US" sz="2000" b="1" i="1" dirty="0"/>
              <a:t>Diffuse prior for mu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   sigma ~ </a:t>
            </a:r>
            <a:r>
              <a:rPr lang="en-US" sz="2000" b="1" dirty="0" err="1">
                <a:solidFill>
                  <a:srgbClr val="FF0000"/>
                </a:solidFill>
              </a:rPr>
              <a:t>dunif</a:t>
            </a:r>
            <a:r>
              <a:rPr lang="en-US" sz="2000" b="1" dirty="0">
                <a:solidFill>
                  <a:srgbClr val="FF0000"/>
                </a:solidFill>
              </a:rPr>
              <a:t>(0, 10)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   tau &lt;- </a:t>
            </a:r>
            <a:r>
              <a:rPr lang="en-US" sz="2000" b="1" dirty="0" err="1">
                <a:solidFill>
                  <a:srgbClr val="FF0000"/>
                </a:solidFill>
              </a:rPr>
              <a:t>pow</a:t>
            </a:r>
            <a:r>
              <a:rPr lang="en-US" sz="2000" b="1" dirty="0">
                <a:solidFill>
                  <a:srgbClr val="FF0000"/>
                </a:solidFill>
              </a:rPr>
              <a:t>(sigma, -2)</a:t>
            </a:r>
          </a:p>
          <a:p>
            <a:r>
              <a:rPr lang="en-US" sz="2000" b="1" dirty="0"/>
              <a:t>	}</a:t>
            </a:r>
          </a:p>
          <a:p>
            <a:r>
              <a:rPr lang="en-US" sz="1800" b="1" dirty="0"/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17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788" y="1013363"/>
            <a:ext cx="8126412" cy="757237"/>
          </a:xfrm>
        </p:spPr>
        <p:txBody>
          <a:bodyPr/>
          <a:lstStyle/>
          <a:p>
            <a:r>
              <a:rPr lang="en-US" dirty="0"/>
              <a:t>Running the Script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4738" y="2027775"/>
            <a:ext cx="7993062" cy="4116388"/>
          </a:xfrm>
        </p:spPr>
        <p:txBody>
          <a:bodyPr/>
          <a:lstStyle/>
          <a:p>
            <a:r>
              <a:rPr lang="en-US" dirty="0"/>
              <a:t>We are interested in inference for two parameters, so convergence is a concern</a:t>
            </a:r>
          </a:p>
          <a:p>
            <a:pPr lvl="1"/>
            <a:r>
              <a:rPr lang="en-US" dirty="0"/>
              <a:t>Will run two chains starting at different points</a:t>
            </a:r>
          </a:p>
          <a:p>
            <a:r>
              <a:rPr lang="en-US" dirty="0"/>
              <a:t>Check history plots for mu and sigma</a:t>
            </a:r>
          </a:p>
          <a:p>
            <a:r>
              <a:rPr lang="en-US" dirty="0"/>
              <a:t>Check BGR statistic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18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785813"/>
            <a:ext cx="8126412" cy="75723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800225"/>
            <a:ext cx="7993062" cy="4116388"/>
          </a:xfrm>
        </p:spPr>
        <p:txBody>
          <a:bodyPr/>
          <a:lstStyle/>
          <a:p>
            <a:r>
              <a:rPr lang="en-US" dirty="0"/>
              <a:t>History plots after 1,000 samples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305050"/>
            <a:ext cx="60007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438650"/>
            <a:ext cx="59531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19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DAG Representation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828800"/>
            <a:ext cx="3657600" cy="37347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638800" y="2057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λ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4038600"/>
            <a:ext cx="2219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Vector of times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5977354" y="4500265"/>
            <a:ext cx="652046" cy="1479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>
            <a:off x="5867400" y="4500265"/>
            <a:ext cx="914400" cy="30256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 bwMode="auto">
          <a:xfrm flipH="1">
            <a:off x="5808077" y="4500265"/>
            <a:ext cx="1202325" cy="4527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934163"/>
            <a:ext cx="8126412" cy="75723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948575"/>
            <a:ext cx="7993062" cy="4116388"/>
          </a:xfrm>
        </p:spPr>
        <p:txBody>
          <a:bodyPr/>
          <a:lstStyle/>
          <a:p>
            <a:r>
              <a:rPr lang="en-US" dirty="0"/>
              <a:t>BGR plots after 1,000 samples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682000"/>
            <a:ext cx="4015232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597" y="2682000"/>
            <a:ext cx="37525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20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88" y="955763"/>
            <a:ext cx="8126412" cy="75723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21938" y="1970175"/>
            <a:ext cx="8221662" cy="4116388"/>
          </a:xfrm>
        </p:spPr>
        <p:txBody>
          <a:bodyPr/>
          <a:lstStyle/>
          <a:p>
            <a:r>
              <a:rPr lang="en-US" dirty="0"/>
              <a:t>Discard first 1,000 samples for burn-in, run additional 100,000 samples to estimate </a:t>
            </a:r>
            <a:r>
              <a:rPr lang="en-US" dirty="0">
                <a:sym typeface="Symbol"/>
              </a:rPr>
              <a:t> and :</a:t>
            </a:r>
            <a:endParaRPr lang="en-US" dirty="0"/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600" y="2779800"/>
            <a:ext cx="815420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3600" y="4227600"/>
            <a:ext cx="6477000" cy="206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21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788" y="890963"/>
            <a:ext cx="8126412" cy="757237"/>
          </a:xfrm>
        </p:spPr>
        <p:txBody>
          <a:bodyPr/>
          <a:lstStyle/>
          <a:p>
            <a:r>
              <a:rPr lang="en-US" dirty="0"/>
              <a:t>Exercises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0738" y="1905375"/>
            <a:ext cx="8297862" cy="4116388"/>
          </a:xfrm>
        </p:spPr>
        <p:txBody>
          <a:bodyPr/>
          <a:lstStyle/>
          <a:p>
            <a:pPr marL="457200" indent="-457200">
              <a:buNone/>
            </a:pPr>
            <a:r>
              <a:rPr lang="en-US" dirty="0"/>
              <a:t>Use the data in “times-1.txt” in the BUGS folder for the following questions.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Assuming an exponential aleatory model, and a lognormal prior for </a:t>
            </a:r>
            <a:r>
              <a:rPr lang="en-US" dirty="0">
                <a:sym typeface="Symbol"/>
              </a:rPr>
              <a:t> with a mean of 1 and error factor of 3, find the posterior mean and 90% interval for .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Symbol"/>
              </a:rPr>
              <a:t>Assume a lognormal aleatory model with independent, diffuse priors on the lognormal parameters.  Find the posterior mean and 90% interval for .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22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388" y="890963"/>
            <a:ext cx="8126412" cy="757237"/>
          </a:xfrm>
        </p:spPr>
        <p:txBody>
          <a:bodyPr/>
          <a:lstStyle/>
          <a:p>
            <a:r>
              <a:rPr lang="en-US" dirty="0"/>
              <a:t>Exercises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72338" y="1905375"/>
            <a:ext cx="7840662" cy="411638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/>
              <a:t>In NUREG/CR-6890, a distribution for the repair of an EDG when 2 or more EDGs are failed was simulated by sampling from two repair distributions and finding the smallest time.  These smallest times were used to describe the EDG repair rate.</a:t>
            </a:r>
          </a:p>
          <a:p>
            <a:pPr marL="457200" indent="-457200">
              <a:buNone/>
            </a:pPr>
            <a:r>
              <a:rPr lang="en-US" dirty="0"/>
              <a:t>	Let us perform a Bayesian version of this calculation. The file “EDG repair times.txt” in the BUGS folder contains 18 repair times recorded when a single EDG failed.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/>
              <a:t>Find the posterior means of the parameters of a Weibull aleatory model for these repair times.  Use independent, diffuse priors for the Weibull parameters.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/>
              <a:t>Generate two, independent </a:t>
            </a:r>
            <a:r>
              <a:rPr lang="en-US" u="sng" dirty="0"/>
              <a:t>predicted</a:t>
            </a:r>
            <a:r>
              <a:rPr lang="en-US" dirty="0"/>
              <a:t> repair times from the posterior distribution.  What is the mean and 90% credible interval for each of these times?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/>
              <a:t>Define a new variable that is the </a:t>
            </a:r>
            <a:r>
              <a:rPr lang="en-US" u="sng" dirty="0"/>
              <a:t>minimum</a:t>
            </a:r>
            <a:r>
              <a:rPr lang="en-US" dirty="0"/>
              <a:t> of each of the two times generated in part (b) by using the OpenBUGS min( ) function.  What is the mean and 90% credible interval for this minimum time?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23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OpenBUGS Script</a:t>
            </a:r>
          </a:p>
        </p:txBody>
      </p:sp>
      <p:pic>
        <p:nvPicPr>
          <p:cNvPr id="4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2981" y="5730343"/>
            <a:ext cx="512763" cy="68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38600" y="5867400"/>
            <a:ext cx="365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Exponential model.odc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13955"/>
            <a:ext cx="8145462" cy="4116388"/>
          </a:xfrm>
        </p:spPr>
        <p:txBody>
          <a:bodyPr/>
          <a:lstStyle/>
          <a:p>
            <a:pPr>
              <a:buNone/>
            </a:pPr>
            <a:r>
              <a:rPr lang="en-US" sz="1800" b="1" i="0" dirty="0"/>
              <a:t>model	{</a:t>
            </a:r>
          </a:p>
          <a:p>
            <a:pPr>
              <a:buNone/>
            </a:pPr>
            <a:r>
              <a:rPr lang="en-US" sz="1800" b="1" i="0" dirty="0"/>
              <a:t>	</a:t>
            </a:r>
            <a:r>
              <a:rPr lang="en-US" sz="1800" b="1" i="0" dirty="0">
                <a:solidFill>
                  <a:srgbClr val="008000"/>
                </a:solidFill>
              </a:rPr>
              <a:t>for(</a:t>
            </a:r>
            <a:r>
              <a:rPr lang="en-US" sz="1800" b="1" i="0" dirty="0" err="1">
                <a:solidFill>
                  <a:srgbClr val="008000"/>
                </a:solidFill>
              </a:rPr>
              <a:t>i</a:t>
            </a:r>
            <a:r>
              <a:rPr lang="en-US" sz="1800" b="1" i="0" dirty="0">
                <a:solidFill>
                  <a:srgbClr val="008000"/>
                </a:solidFill>
              </a:rPr>
              <a:t> in 1:N)</a:t>
            </a:r>
            <a:r>
              <a:rPr lang="en-US" sz="1800" b="1" i="0" dirty="0"/>
              <a:t>	{</a:t>
            </a:r>
          </a:p>
          <a:p>
            <a:pPr>
              <a:buNone/>
            </a:pPr>
            <a:r>
              <a:rPr lang="en-US" sz="1800" b="1" i="0" dirty="0"/>
              <a:t>	</a:t>
            </a:r>
            <a:r>
              <a:rPr lang="en-US" sz="1800" b="1" i="0" dirty="0">
                <a:solidFill>
                  <a:schemeClr val="accent2"/>
                </a:solidFill>
              </a:rPr>
              <a:t>time[</a:t>
            </a:r>
            <a:r>
              <a:rPr lang="en-US" sz="1800" b="1" i="0" dirty="0" err="1">
                <a:solidFill>
                  <a:schemeClr val="accent2"/>
                </a:solidFill>
              </a:rPr>
              <a:t>i</a:t>
            </a:r>
            <a:r>
              <a:rPr lang="en-US" sz="1800" b="1" i="0" dirty="0">
                <a:solidFill>
                  <a:schemeClr val="accent2"/>
                </a:solidFill>
              </a:rPr>
              <a:t>] ~ </a:t>
            </a:r>
            <a:r>
              <a:rPr lang="en-US" sz="1800" b="1" i="0" dirty="0" err="1">
                <a:solidFill>
                  <a:schemeClr val="accent2"/>
                </a:solidFill>
              </a:rPr>
              <a:t>dexp</a:t>
            </a:r>
            <a:r>
              <a:rPr lang="en-US" sz="1800" b="1" i="0" dirty="0">
                <a:solidFill>
                  <a:schemeClr val="accent2"/>
                </a:solidFill>
              </a:rPr>
              <a:t>(lambda)        </a:t>
            </a:r>
            <a:r>
              <a:rPr lang="en-US" sz="1600" b="1" dirty="0"/>
              <a:t>#Exponential distribution for each time 1 to N</a:t>
            </a:r>
            <a:endParaRPr lang="en-US" sz="1600" b="1" i="0" dirty="0"/>
          </a:p>
          <a:p>
            <a:pPr>
              <a:buNone/>
            </a:pPr>
            <a:r>
              <a:rPr lang="en-US" sz="1600" b="1" i="0" dirty="0"/>
              <a:t>			}</a:t>
            </a:r>
          </a:p>
          <a:p>
            <a:pPr>
              <a:buNone/>
            </a:pPr>
            <a:r>
              <a:rPr lang="en-US" sz="1600" b="1" i="0" dirty="0"/>
              <a:t>	</a:t>
            </a:r>
            <a:r>
              <a:rPr lang="en-US" sz="1800" b="1" i="0" dirty="0">
                <a:solidFill>
                  <a:srgbClr val="FF0000"/>
                </a:solidFill>
              </a:rPr>
              <a:t>lambda ~ </a:t>
            </a:r>
            <a:r>
              <a:rPr lang="en-US" sz="1800" b="1" i="0" dirty="0" err="1">
                <a:solidFill>
                  <a:srgbClr val="FF0000"/>
                </a:solidFill>
              </a:rPr>
              <a:t>dgamma</a:t>
            </a:r>
            <a:r>
              <a:rPr lang="en-US" sz="1800" b="1" i="0" dirty="0">
                <a:solidFill>
                  <a:srgbClr val="FF0000"/>
                </a:solidFill>
              </a:rPr>
              <a:t>(0.0001, 0.0001)          </a:t>
            </a:r>
            <a:r>
              <a:rPr lang="en-US" sz="1600" b="1" dirty="0"/>
              <a:t>#Jeffrey’s prior</a:t>
            </a:r>
          </a:p>
          <a:p>
            <a:pPr>
              <a:buNone/>
            </a:pPr>
            <a:r>
              <a:rPr lang="en-US" sz="1600" b="1" i="0" dirty="0"/>
              <a:t>	</a:t>
            </a:r>
            <a:r>
              <a:rPr lang="en-US" sz="1800" b="1" i="0" dirty="0">
                <a:solidFill>
                  <a:srgbClr val="FF0000"/>
                </a:solidFill>
              </a:rPr>
              <a:t>MTTR &lt;- 1/lambda</a:t>
            </a:r>
          </a:p>
          <a:p>
            <a:pPr>
              <a:buNone/>
            </a:pPr>
            <a:r>
              <a:rPr lang="en-US" sz="1800" b="1" i="0" dirty="0"/>
              <a:t>		}</a:t>
            </a:r>
          </a:p>
          <a:p>
            <a:pPr>
              <a:buNone/>
            </a:pPr>
            <a:endParaRPr lang="en-US" sz="1100" b="1" i="0" dirty="0"/>
          </a:p>
          <a:p>
            <a:pPr>
              <a:buNone/>
            </a:pPr>
            <a:r>
              <a:rPr lang="en-US" sz="1600" b="1" i="0" dirty="0"/>
              <a:t>data</a:t>
            </a:r>
          </a:p>
          <a:p>
            <a:pPr>
              <a:buNone/>
            </a:pPr>
            <a:r>
              <a:rPr lang="en-US" sz="1600" b="1" i="0" dirty="0">
                <a:solidFill>
                  <a:srgbClr val="008000"/>
                </a:solidFill>
              </a:rPr>
              <a:t>list(time=c(105, 1, 1263, 72, 37, 814, 1.5, 211, 330, 7929, 296, 1, 120, 1),  N = 14)</a:t>
            </a:r>
          </a:p>
          <a:p>
            <a:pPr>
              <a:buNone/>
            </a:pPr>
            <a:endParaRPr lang="en-US" sz="1100" b="1" i="0" dirty="0">
              <a:solidFill>
                <a:srgbClr val="008000"/>
              </a:solidFill>
            </a:endParaRPr>
          </a:p>
          <a:p>
            <a:pPr>
              <a:buNone/>
            </a:pPr>
            <a:r>
              <a:rPr lang="en-US" sz="1600" b="1" i="0" dirty="0" err="1"/>
              <a:t>inits</a:t>
            </a:r>
            <a:endParaRPr lang="en-US" sz="1600" b="1" i="0" dirty="0"/>
          </a:p>
          <a:p>
            <a:pPr>
              <a:buNone/>
            </a:pPr>
            <a:r>
              <a:rPr lang="en-US" sz="1600" b="1" i="0" dirty="0">
                <a:solidFill>
                  <a:srgbClr val="008000"/>
                </a:solidFill>
              </a:rPr>
              <a:t>list(lambda=1.E-3)</a:t>
            </a:r>
          </a:p>
          <a:p>
            <a:pPr>
              <a:buNone/>
            </a:pPr>
            <a:r>
              <a:rPr lang="en-US" sz="1600" b="1" i="0" dirty="0">
                <a:solidFill>
                  <a:srgbClr val="008000"/>
                </a:solidFill>
              </a:rPr>
              <a:t>list(lambda=5.E-3)</a:t>
            </a:r>
            <a:endParaRPr lang="en-US" sz="1600" i="0" dirty="0">
              <a:solidFill>
                <a:srgbClr val="008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399" y="1676400"/>
            <a:ext cx="7700211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685801" y="3276600"/>
          <a:ext cx="3886200" cy="2204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5" imgW="4253400" imgH="2412360" progId="">
                  <p:embed/>
                </p:oleObj>
              </mc:Choice>
              <mc:Fallback>
                <p:oleObj r:id="rId5" imgW="4253400" imgH="2412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1" y="3276600"/>
                        <a:ext cx="3886200" cy="22049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4648200" y="3276600"/>
          <a:ext cx="3833813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r:id="rId7" imgW="3834360" imgH="2164680" progId="">
                  <p:embed/>
                </p:oleObj>
              </mc:Choice>
              <mc:Fallback>
                <p:oleObj r:id="rId7" imgW="3834360" imgH="21646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276600"/>
                        <a:ext cx="3833813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Distribution of New (i.e., Predicted) Time, Given Observed Times?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890303"/>
            <a:ext cx="8231187" cy="4524375"/>
          </a:xfrm>
        </p:spPr>
        <p:txBody>
          <a:bodyPr/>
          <a:lstStyle/>
          <a:p>
            <a:r>
              <a:rPr lang="en-US" dirty="0"/>
              <a:t>The distribution for MTTR found previously describes the uncertainty in the </a:t>
            </a:r>
            <a:r>
              <a:rPr lang="en-US" u="sng" dirty="0"/>
              <a:t>mean</a:t>
            </a:r>
            <a:r>
              <a:rPr lang="en-US" dirty="0"/>
              <a:t> time to recovery/repair</a:t>
            </a:r>
          </a:p>
          <a:p>
            <a:r>
              <a:rPr lang="en-US" dirty="0"/>
              <a:t>Distribution of </a:t>
            </a:r>
            <a:r>
              <a:rPr lang="en-US" u="sng" dirty="0"/>
              <a:t>new</a:t>
            </a:r>
            <a:r>
              <a:rPr lang="en-US" dirty="0"/>
              <a:t> time is obtained by averaging over the posterior distribution for </a:t>
            </a:r>
            <a:r>
              <a:rPr lang="en-US" dirty="0">
                <a:sym typeface="Symbol"/>
              </a:rPr>
              <a:t>:</a:t>
            </a: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Called </a:t>
            </a:r>
            <a:r>
              <a:rPr lang="en-US" b="1" dirty="0">
                <a:sym typeface="Symbol"/>
              </a:rPr>
              <a:t>posterior predictive distribution</a:t>
            </a:r>
          </a:p>
          <a:p>
            <a:pPr lvl="1"/>
            <a:r>
              <a:rPr lang="en-US" dirty="0">
                <a:sym typeface="Symbol"/>
              </a:rPr>
              <a:t>Will use this extensively for model-checking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687120-F77B-C048-B7D2-90FE3D3546B4}"/>
                  </a:ext>
                </a:extLst>
              </p:cNvPr>
              <p:cNvSpPr txBox="1"/>
              <p:nvPr/>
            </p:nvSpPr>
            <p:spPr>
              <a:xfrm>
                <a:off x="1777429" y="3862760"/>
                <a:ext cx="1977721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𝑝𝑟𝑒𝑑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𝑜𝑠𝑡</m:t>
                          </m:r>
                        </m:sub>
                      </m:sSub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𝑜𝑠𝑡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687120-F77B-C048-B7D2-90FE3D354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7429" y="3862760"/>
                <a:ext cx="1977721" cy="323165"/>
              </a:xfrm>
              <a:prstGeom prst="rect">
                <a:avLst/>
              </a:prstGeom>
              <a:blipFill>
                <a:blip r:embed="rId3"/>
                <a:stretch>
                  <a:fillRect l="-1274" b="-18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FEF416D-CA79-2646-81A8-63640A6A3612}"/>
                  </a:ext>
                </a:extLst>
              </p:cNvPr>
              <p:cNvSpPr txBox="1"/>
              <p:nvPr/>
            </p:nvSpPr>
            <p:spPr>
              <a:xfrm>
                <a:off x="1777429" y="4440120"/>
                <a:ext cx="2062296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𝑜𝑠𝑡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FEF416D-CA79-2646-81A8-63640A6A3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7429" y="4440120"/>
                <a:ext cx="2062296" cy="298415"/>
              </a:xfrm>
              <a:prstGeom prst="rect">
                <a:avLst/>
              </a:prstGeom>
              <a:blipFill>
                <a:blip r:embed="rId4"/>
                <a:stretch>
                  <a:fillRect l="-1840" t="-4167" r="-30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76E5A8-3355-3B4F-ADC0-42F2A3434579}"/>
                  </a:ext>
                </a:extLst>
              </p:cNvPr>
              <p:cNvSpPr txBox="1"/>
              <p:nvPr/>
            </p:nvSpPr>
            <p:spPr>
              <a:xfrm>
                <a:off x="1777429" y="3170384"/>
                <a:ext cx="2599686" cy="597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𝑀𝑇𝑇𝑅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𝑝𝑟𝑒𝑑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𝑝𝑜𝑠𝑡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76E5A8-3355-3B4F-ADC0-42F2A3434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7429" y="3170384"/>
                <a:ext cx="2599686" cy="597664"/>
              </a:xfrm>
              <a:prstGeom prst="rect">
                <a:avLst/>
              </a:prstGeom>
              <a:blipFill>
                <a:blip r:embed="rId5"/>
                <a:stretch>
                  <a:fillRect l="-971" t="-416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DAG Model for Predicted Time</a:t>
            </a: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752600"/>
            <a:ext cx="4876800" cy="372687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Predicted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the line</a:t>
            </a:r>
          </a:p>
          <a:p>
            <a:pPr>
              <a:buNone/>
            </a:pPr>
            <a:r>
              <a:rPr lang="en-US" sz="2000" b="1" i="0" dirty="0"/>
              <a:t># Predicted failure time from posterior predictive distribution</a:t>
            </a:r>
          </a:p>
          <a:p>
            <a:pPr>
              <a:buNone/>
            </a:pPr>
            <a:r>
              <a:rPr lang="en-US" sz="2000" b="1" i="0" dirty="0"/>
              <a:t>	</a:t>
            </a:r>
            <a:r>
              <a:rPr lang="en-US" sz="2000" b="1" i="0" dirty="0" err="1">
                <a:solidFill>
                  <a:srgbClr val="FF0000"/>
                </a:solidFill>
              </a:rPr>
              <a:t>t.pred</a:t>
            </a:r>
            <a:r>
              <a:rPr lang="en-US" sz="2000" b="1" i="0" dirty="0">
                <a:solidFill>
                  <a:srgbClr val="FF0000"/>
                </a:solidFill>
              </a:rPr>
              <a:t> ~ </a:t>
            </a:r>
            <a:r>
              <a:rPr lang="en-US" sz="2000" b="1" i="0" dirty="0" err="1">
                <a:solidFill>
                  <a:srgbClr val="FF0000"/>
                </a:solidFill>
              </a:rPr>
              <a:t>dexp</a:t>
            </a:r>
            <a:r>
              <a:rPr lang="en-US" sz="2000" b="1" i="0" dirty="0">
                <a:solidFill>
                  <a:srgbClr val="FF0000"/>
                </a:solidFill>
              </a:rPr>
              <a:t>(lambda)</a:t>
            </a:r>
            <a:endParaRPr lang="en-US" sz="2000" i="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Note wider uncertainty interval for t.pred</a:t>
            </a: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975891"/>
            <a:ext cx="736738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Specifying a Model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experience, recovery time does not tend to be exponential</a:t>
            </a:r>
          </a:p>
          <a:p>
            <a:pPr lvl="1"/>
            <a:r>
              <a:rPr lang="en-US" dirty="0"/>
              <a:t>Recovery rate [h(t)] often decreases with time after the initiator</a:t>
            </a:r>
          </a:p>
          <a:p>
            <a:pPr lvl="2"/>
            <a:r>
              <a:rPr lang="en-US" dirty="0"/>
              <a:t>h(t) = f(t)/[1 – F(t)]</a:t>
            </a:r>
          </a:p>
          <a:p>
            <a:pPr lvl="1"/>
            <a:r>
              <a:rPr lang="en-US" dirty="0"/>
              <a:t>Common models for non-constant recovery rate</a:t>
            </a:r>
          </a:p>
          <a:p>
            <a:pPr lvl="2"/>
            <a:r>
              <a:rPr lang="en-US" dirty="0"/>
              <a:t>Weibull</a:t>
            </a:r>
          </a:p>
          <a:p>
            <a:pPr lvl="2"/>
            <a:r>
              <a:rPr lang="en-US" dirty="0"/>
              <a:t>Gamma</a:t>
            </a:r>
          </a:p>
          <a:p>
            <a:pPr lvl="2"/>
            <a:r>
              <a:rPr lang="en-US" dirty="0"/>
              <a:t>Lognormal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Alternatives to Exponential Model - Weibull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 ~ Weibull(</a:t>
            </a:r>
            <a:r>
              <a:rPr lang="en-US" dirty="0">
                <a:sym typeface="Symbol" pitchFamily="18" charset="2"/>
              </a:rPr>
              <a:t>, )</a:t>
            </a:r>
          </a:p>
          <a:p>
            <a:pPr lvl="1"/>
            <a:r>
              <a:rPr lang="en-US" dirty="0">
                <a:sym typeface="Symbol" pitchFamily="18" charset="2"/>
              </a:rPr>
              <a:t>f(t) =   t</a:t>
            </a:r>
            <a:r>
              <a:rPr lang="en-US" baseline="30000" dirty="0">
                <a:sym typeface="Symbol" pitchFamily="18" charset="2"/>
              </a:rPr>
              <a:t>-1 </a:t>
            </a:r>
            <a:r>
              <a:rPr lang="en-US" dirty="0">
                <a:sym typeface="Symbol" pitchFamily="18" charset="2"/>
              </a:rPr>
              <a:t>exp(- t</a:t>
            </a:r>
            <a:r>
              <a:rPr lang="en-US" baseline="30000" dirty="0">
                <a:sym typeface="Symbol" pitchFamily="18" charset="2"/>
              </a:rPr>
              <a:t></a:t>
            </a:r>
            <a:r>
              <a:rPr lang="en-US" dirty="0">
                <a:sym typeface="Symbol" pitchFamily="18" charset="2"/>
              </a:rPr>
              <a:t>)</a:t>
            </a:r>
          </a:p>
          <a:p>
            <a:pPr lvl="1"/>
            <a:r>
              <a:rPr lang="en-US" dirty="0">
                <a:sym typeface="Symbol" pitchFamily="18" charset="2"/>
              </a:rPr>
              <a:t>F(t) = 1 – exp (- t</a:t>
            </a:r>
            <a:r>
              <a:rPr lang="en-US" baseline="30000" dirty="0">
                <a:sym typeface="Symbol" pitchFamily="18" charset="2"/>
              </a:rPr>
              <a:t></a:t>
            </a:r>
            <a:r>
              <a:rPr lang="en-US" dirty="0">
                <a:sym typeface="Symbol" pitchFamily="18" charset="2"/>
              </a:rPr>
              <a:t>)</a:t>
            </a:r>
          </a:p>
          <a:p>
            <a:pPr lvl="1"/>
            <a:r>
              <a:rPr lang="en-US" dirty="0">
                <a:sym typeface="Symbol" pitchFamily="18" charset="2"/>
              </a:rPr>
              <a:t>E(T) = </a:t>
            </a:r>
            <a:r>
              <a:rPr lang="en-US" baseline="30000" dirty="0">
                <a:sym typeface="Symbol" pitchFamily="18" charset="2"/>
              </a:rPr>
              <a:t>-1/</a:t>
            </a:r>
            <a:r>
              <a:rPr lang="en-US" dirty="0">
                <a:sym typeface="Symbol" pitchFamily="18" charset="2"/>
              </a:rPr>
              <a:t>(1 + 1/)</a:t>
            </a:r>
          </a:p>
          <a:p>
            <a:pPr lvl="1"/>
            <a:r>
              <a:rPr lang="en-US" dirty="0">
                <a:sym typeface="Symbol" pitchFamily="18" charset="2"/>
              </a:rPr>
              <a:t>For  =1, reduces to exponential()</a:t>
            </a:r>
          </a:p>
          <a:p>
            <a:pPr lvl="1"/>
            <a:r>
              <a:rPr lang="en-US" dirty="0">
                <a:sym typeface="Symbol" pitchFamily="18" charset="2"/>
              </a:rPr>
              <a:t>Recovery rate is function of time</a:t>
            </a:r>
          </a:p>
          <a:p>
            <a:pPr lvl="2"/>
            <a:r>
              <a:rPr lang="en-US" dirty="0">
                <a:sym typeface="Symbol" pitchFamily="18" charset="2"/>
              </a:rPr>
              <a:t>h(t) =   t</a:t>
            </a:r>
            <a:r>
              <a:rPr lang="en-US" baseline="30000" dirty="0">
                <a:sym typeface="Symbol" pitchFamily="18" charset="2"/>
              </a:rPr>
              <a:t>-1</a:t>
            </a:r>
            <a:endParaRPr lang="en-US" dirty="0">
              <a:sym typeface="Symbol" pitchFamily="18" charset="2"/>
            </a:endParaRPr>
          </a:p>
          <a:p>
            <a:pPr lvl="2"/>
            <a:r>
              <a:rPr lang="en-US" dirty="0">
                <a:sym typeface="Symbol" pitchFamily="18" charset="2"/>
              </a:rPr>
              <a:t> &lt; 1  h(t) decreasing with time</a:t>
            </a:r>
          </a:p>
          <a:p>
            <a:pPr lvl="2"/>
            <a:r>
              <a:rPr lang="en-US" dirty="0">
                <a:sym typeface="Symbol" pitchFamily="18" charset="2"/>
              </a:rPr>
              <a:t> &gt; 1  h(t) increasing with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F6FEB2-2A2B-42C0-A0BE-DB6FCB8EBCAE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130</TotalTime>
  <Words>1233</Words>
  <Application>Microsoft Macintosh PowerPoint</Application>
  <PresentationFormat>On-screen Show (4:3)</PresentationFormat>
  <Paragraphs>227</Paragraphs>
  <Slides>23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Times New Roman</vt:lpstr>
      <vt:lpstr>Standard_Presentation-2016</vt:lpstr>
      <vt:lpstr>Equation</vt:lpstr>
      <vt:lpstr>Section 4:  Models for Recovery and Repair</vt:lpstr>
      <vt:lpstr>DAG Representation</vt:lpstr>
      <vt:lpstr>OpenBUGS Script</vt:lpstr>
      <vt:lpstr>Results</vt:lpstr>
      <vt:lpstr>What is Distribution of New (i.e., Predicted) Time, Given Observed Times?</vt:lpstr>
      <vt:lpstr>DAG Model for Predicted Time</vt:lpstr>
      <vt:lpstr>Results for Predicted Time</vt:lpstr>
      <vt:lpstr>Specifying a Model</vt:lpstr>
      <vt:lpstr>Alternatives to Exponential Model - Weibull</vt:lpstr>
      <vt:lpstr>Further Weibull Parameters</vt:lpstr>
      <vt:lpstr>Alternatives to Exponential Model - Gamma</vt:lpstr>
      <vt:lpstr>Alternatives to Exponential Model - Lognormal</vt:lpstr>
      <vt:lpstr>Alternatives to Exponential Model</vt:lpstr>
      <vt:lpstr>Specifying Joint Prior via Bayesian Network</vt:lpstr>
      <vt:lpstr>Example DAG for Lognormal Model</vt:lpstr>
      <vt:lpstr>Choosing Priors for  and </vt:lpstr>
      <vt:lpstr>Choosing Priors for  and </vt:lpstr>
      <vt:lpstr>Running the Script</vt:lpstr>
      <vt:lpstr>Results</vt:lpstr>
      <vt:lpstr>Results</vt:lpstr>
      <vt:lpstr>Results</vt:lpstr>
      <vt:lpstr>Exercises</vt:lpstr>
      <vt:lpstr>Exercises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17</cp:revision>
  <dcterms:created xsi:type="dcterms:W3CDTF">2016-09-09T18:28:57Z</dcterms:created>
  <dcterms:modified xsi:type="dcterms:W3CDTF">2019-03-27T23:32:05Z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