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4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51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549AA-2825-4DCF-8ACB-8690E2A48A3B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9E549-E8D3-4CCD-AF18-D17D24131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4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4673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D7BE2B-3340-4828-9FBE-4A95AD4C9F7E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advanced class, may want to start some discussion of how to compare trend</a:t>
            </a:r>
            <a:r>
              <a:rPr lang="en-US" baseline="0" dirty="0" smtClean="0"/>
              <a:t> model with constant-lambda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03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A4CD1F-1643-4C43-9C72-56EFC9F45A7D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44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6AEC1-58D2-4AF2-8C74-EA2D0888E79A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122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2A2F12-3C15-4BE7-A37A-23087CF8B3B0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39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124630-6BA1-4E06-939B-485637BF93EF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Canonical</a:t>
            </a:r>
            <a:r>
              <a:rPr lang="en-US" baseline="0" dirty="0" smtClean="0"/>
              <a:t> link function is logit, but probit and complementary log-log also used fairly often outside PRA.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1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85CC4-0498-4F9C-BA61-03CF37A7ACE9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With flat priors on a and b, results should be numerically very close to least-squares estimates.</a:t>
            </a:r>
          </a:p>
        </p:txBody>
      </p:sp>
    </p:spTree>
    <p:extLst>
      <p:ext uri="{BB962C8B-B14F-4D97-AF65-F5344CB8AC3E}">
        <p14:creationId xmlns:p14="http://schemas.microsoft.com/office/powerpoint/2010/main" val="2597721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BF9A51-44B5-4ACD-B660-7F033D794B4F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010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B9D2A-2AB9-47AD-82C0-37A001CA15C5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29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CBC36-846B-464C-AC5F-683D65AF30B2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129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DE2EE5-17FA-421F-B505-73856A794E3E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635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0E0A1-BB7E-496A-8DB5-9747760574E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927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467B4-B604-48AD-AB0D-83A363D73BB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US" dirty="0"/>
              <a:t>95% intervals are shown.</a:t>
            </a:r>
          </a:p>
        </p:txBody>
      </p:sp>
    </p:spTree>
    <p:extLst>
      <p:ext uri="{BB962C8B-B14F-4D97-AF65-F5344CB8AC3E}">
        <p14:creationId xmlns:p14="http://schemas.microsoft.com/office/powerpoint/2010/main" val="3796550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99396-AF1F-4CE4-935D-1C08175D72C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0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446C39-D668-4DBA-970E-36B0E380B0E1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147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67B144-2737-43D3-B4BB-AF6EFF6D611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216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A7CDD4-804C-4A4A-BBAC-09AAFD51BFD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want to point out that loglinear</a:t>
            </a:r>
            <a:r>
              <a:rPr lang="en-US" baseline="0" dirty="0" smtClean="0"/>
              <a:t> link function is canonical (unique representation of every object such as the right hand rule for cross product is a convention which corresponds to the canonical vector space orientation in R^3 (Wolfram </a:t>
            </a:r>
            <a:r>
              <a:rPr lang="en-US" baseline="0" dirty="0" err="1" smtClean="0"/>
              <a:t>Mathworld</a:t>
            </a:r>
            <a:r>
              <a:rPr lang="en-US" baseline="0" dirty="0" smtClean="0"/>
              <a:t>)).  </a:t>
            </a:r>
          </a:p>
          <a:p>
            <a:r>
              <a:rPr lang="en-US" baseline="0" dirty="0" smtClean="0"/>
              <a:t>Linear link can allow lambda to be negative; Vesely used linear link as approximation for small changes in lambda.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787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that s[i] is exposure time in each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931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B927B4-F4FE-4AD0-8A70-5F152AC76222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flat priors on a and b, results should be numerically very close to least-squares estimates.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890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60875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27493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3543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5138" y="1552575"/>
            <a:ext cx="8145462" cy="41163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0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0639" y="6553200"/>
            <a:ext cx="575086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7-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78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Section 7:  Bayesian Modeling of Time Trends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Problem</a:t>
            </a:r>
          </a:p>
          <a:p>
            <a:pPr lvl="1"/>
            <a:r>
              <a:rPr lang="en-US" sz="2000" dirty="0" smtClean="0"/>
              <a:t>What if there is a monotonic trend over time for p or </a:t>
            </a:r>
            <a:r>
              <a:rPr lang="en-US" sz="2000" dirty="0" smtClean="0">
                <a:sym typeface="Symbol"/>
              </a:rPr>
              <a:t>?</a:t>
            </a:r>
            <a:endParaRPr lang="en-US" sz="2000" dirty="0" smtClean="0"/>
          </a:p>
          <a:p>
            <a:r>
              <a:rPr lang="en-US" sz="2000" dirty="0" smtClean="0"/>
              <a:t>Will illustrate</a:t>
            </a:r>
          </a:p>
          <a:p>
            <a:pPr lvl="1"/>
            <a:r>
              <a:rPr lang="en-US" sz="2000" dirty="0" smtClean="0"/>
              <a:t>Graphical methods</a:t>
            </a:r>
          </a:p>
          <a:p>
            <a:pPr lvl="1"/>
            <a:r>
              <a:rPr lang="en-US" sz="2000" dirty="0" smtClean="0"/>
              <a:t>Implementation of quantitative trend models in OpenBUGS</a:t>
            </a:r>
          </a:p>
          <a:p>
            <a:r>
              <a:rPr lang="en-US" sz="2000" dirty="0" smtClean="0"/>
              <a:t>Section 5 in the Textbook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Loglinear Model:  </a:t>
            </a:r>
            <a:r>
              <a:rPr lang="en-US" dirty="0">
                <a:sym typeface="Symbol" pitchFamily="18" charset="2"/>
              </a:rPr>
              <a:t>ln[(t)] = a + bt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1800" dirty="0"/>
              <a:t>Results</a:t>
            </a:r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 smtClean="0"/>
          </a:p>
          <a:p>
            <a:pPr>
              <a:lnSpc>
                <a:spcPct val="75000"/>
              </a:lnSpc>
            </a:pPr>
            <a:r>
              <a:rPr lang="en-US" sz="1800" dirty="0" smtClean="0"/>
              <a:t>Pr(b </a:t>
            </a:r>
            <a:r>
              <a:rPr lang="en-US" sz="1800" dirty="0"/>
              <a:t>&lt; 0) near unity (negative slope)</a:t>
            </a:r>
          </a:p>
          <a:p>
            <a:pPr>
              <a:lnSpc>
                <a:spcPct val="75000"/>
              </a:lnSpc>
            </a:pPr>
            <a:r>
              <a:rPr lang="en-US" sz="1800" dirty="0"/>
              <a:t>Posterior distribution of b is approximately </a:t>
            </a:r>
            <a:r>
              <a:rPr lang="en-US" sz="1800" dirty="0" smtClean="0"/>
              <a:t>normal</a:t>
            </a:r>
            <a:endParaRPr lang="en-US" sz="1800" dirty="0"/>
          </a:p>
          <a:p>
            <a:pPr>
              <a:lnSpc>
                <a:spcPct val="75000"/>
              </a:lnSpc>
              <a:buFontTx/>
              <a:buNone/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</p:txBody>
      </p:sp>
      <p:pic>
        <p:nvPicPr>
          <p:cNvPr id="19354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200901" cy="914400"/>
          </a:xfrm>
          <a:prstGeom prst="rect">
            <a:avLst/>
          </a:prstGeom>
          <a:noFill/>
        </p:spPr>
      </p:pic>
      <p:pic>
        <p:nvPicPr>
          <p:cNvPr id="1935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24200"/>
            <a:ext cx="2887663" cy="17526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Loglinear Model:  </a:t>
            </a:r>
            <a:r>
              <a:rPr lang="en-US" dirty="0">
                <a:sym typeface="Symbol" pitchFamily="18" charset="2"/>
              </a:rPr>
              <a:t>ln[(t)] = a + bt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 for lambda in each year:</a:t>
            </a:r>
          </a:p>
        </p:txBody>
      </p:sp>
      <p:pic>
        <p:nvPicPr>
          <p:cNvPr id="2263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09800"/>
            <a:ext cx="7924800" cy="22606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874" y="865188"/>
            <a:ext cx="8126412" cy="757237"/>
          </a:xfrm>
        </p:spPr>
        <p:txBody>
          <a:bodyPr/>
          <a:lstStyle/>
          <a:p>
            <a:r>
              <a:rPr lang="en-US" dirty="0"/>
              <a:t>Loglinear Model:  </a:t>
            </a:r>
            <a:r>
              <a:rPr lang="en-US" dirty="0">
                <a:sym typeface="Symbol" pitchFamily="18" charset="2"/>
              </a:rPr>
              <a:t>ln[(t)] = a + bt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8824" y="1879600"/>
            <a:ext cx="7640637" cy="4116388"/>
          </a:xfrm>
        </p:spPr>
        <p:txBody>
          <a:bodyPr/>
          <a:lstStyle/>
          <a:p>
            <a:r>
              <a:rPr lang="en-US" dirty="0"/>
              <a:t>Uncertainty in lambda for each year</a:t>
            </a:r>
          </a:p>
        </p:txBody>
      </p:sp>
      <p:pic>
        <p:nvPicPr>
          <p:cNvPr id="19456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02686" y="2460625"/>
            <a:ext cx="3940175" cy="409257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6995" y="944347"/>
            <a:ext cx="8231187" cy="377026"/>
          </a:xfrm>
        </p:spPr>
        <p:txBody>
          <a:bodyPr/>
          <a:lstStyle/>
          <a:p>
            <a:r>
              <a:rPr lang="en-US" dirty="0"/>
              <a:t>Predicted </a:t>
            </a:r>
            <a:r>
              <a:rPr lang="en-US" dirty="0">
                <a:sym typeface="Symbol" pitchFamily="18" charset="2"/>
              </a:rPr>
              <a:t> In Year 8</a:t>
            </a:r>
          </a:p>
        </p:txBody>
      </p:sp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6858000" cy="2007173"/>
          </a:xfrm>
          <a:prstGeom prst="rect">
            <a:avLst/>
          </a:prstGeom>
          <a:noFill/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429000"/>
            <a:ext cx="2867025" cy="29495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Demand Failures:</a:t>
            </a:r>
            <a:br>
              <a:rPr lang="en-US" dirty="0" smtClean="0"/>
            </a:br>
            <a:r>
              <a:rPr lang="en-US" dirty="0" smtClean="0"/>
              <a:t>Possible Models for p</a:t>
            </a:r>
            <a:endParaRPr lang="en-US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960426"/>
            <a:ext cx="8231187" cy="4524375"/>
          </a:xfrm>
        </p:spPr>
        <p:txBody>
          <a:bodyPr/>
          <a:lstStyle/>
          <a:p>
            <a:r>
              <a:rPr lang="en-US" dirty="0" smtClean="0"/>
              <a:t>Constant p</a:t>
            </a:r>
          </a:p>
          <a:p>
            <a:r>
              <a:rPr lang="en-US" dirty="0" smtClean="0"/>
              <a:t>Logistic</a:t>
            </a:r>
          </a:p>
          <a:p>
            <a:pPr lvl="1"/>
            <a:r>
              <a:rPr lang="en-US" dirty="0" err="1" smtClean="0">
                <a:sym typeface="Symbol" pitchFamily="18" charset="2"/>
              </a:rPr>
              <a:t>Logit</a:t>
            </a:r>
            <a:r>
              <a:rPr lang="en-US" dirty="0" smtClean="0">
                <a:sym typeface="Symbol" pitchFamily="18" charset="2"/>
              </a:rPr>
              <a:t>(p) = </a:t>
            </a:r>
            <a:r>
              <a:rPr lang="en-US" dirty="0" err="1" smtClean="0">
                <a:sym typeface="Symbol" pitchFamily="18" charset="2"/>
              </a:rPr>
              <a:t>ln</a:t>
            </a:r>
            <a:r>
              <a:rPr lang="en-US" dirty="0" smtClean="0">
                <a:sym typeface="Symbol" pitchFamily="18" charset="2"/>
              </a:rPr>
              <a:t>(p /(1 – p)) = a + </a:t>
            </a:r>
            <a:r>
              <a:rPr lang="en-US" dirty="0" err="1" smtClean="0">
                <a:sym typeface="Symbol" pitchFamily="18" charset="2"/>
              </a:rPr>
              <a:t>bt</a:t>
            </a:r>
            <a:endParaRPr lang="en-US" dirty="0" smtClean="0">
              <a:sym typeface="Symbol" pitchFamily="18" charset="2"/>
            </a:endParaRPr>
          </a:p>
          <a:p>
            <a:r>
              <a:rPr lang="en-US" dirty="0" err="1" smtClean="0">
                <a:sym typeface="Symbol" pitchFamily="18" charset="2"/>
              </a:rPr>
              <a:t>Probit</a:t>
            </a:r>
            <a:endParaRPr lang="en-US" dirty="0" smtClean="0">
              <a:sym typeface="Symbol" pitchFamily="18" charset="2"/>
            </a:endParaRPr>
          </a:p>
          <a:p>
            <a:pPr lvl="1"/>
            <a:r>
              <a:rPr lang="en-US" dirty="0" err="1" smtClean="0">
                <a:sym typeface="Symbol" pitchFamily="18" charset="2"/>
              </a:rPr>
              <a:t>Probit</a:t>
            </a:r>
            <a:r>
              <a:rPr lang="en-US" dirty="0" smtClean="0">
                <a:sym typeface="Symbol" pitchFamily="18" charset="2"/>
              </a:rPr>
              <a:t>(p) = </a:t>
            </a:r>
            <a:r>
              <a:rPr lang="en-US" baseline="30000" dirty="0" smtClean="0">
                <a:sym typeface="Symbol" pitchFamily="18" charset="2"/>
              </a:rPr>
              <a:t>-1</a:t>
            </a:r>
            <a:r>
              <a:rPr lang="en-US" dirty="0" smtClean="0">
                <a:sym typeface="Symbol" pitchFamily="18" charset="2"/>
              </a:rPr>
              <a:t>(p) = a + </a:t>
            </a:r>
            <a:r>
              <a:rPr lang="en-US" dirty="0" err="1" smtClean="0">
                <a:sym typeface="Symbol" pitchFamily="18" charset="2"/>
              </a:rPr>
              <a:t>bt</a:t>
            </a:r>
            <a:endParaRPr lang="en-US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Complementary log-log</a:t>
            </a:r>
          </a:p>
          <a:p>
            <a:pPr lvl="1"/>
            <a:r>
              <a:rPr lang="en-US" dirty="0" err="1" smtClean="0">
                <a:sym typeface="Symbol" pitchFamily="18" charset="2"/>
              </a:rPr>
              <a:t>ln</a:t>
            </a:r>
            <a:r>
              <a:rPr lang="en-US" dirty="0" smtClean="0">
                <a:sym typeface="Symbol" pitchFamily="18" charset="2"/>
              </a:rPr>
              <a:t>(-</a:t>
            </a:r>
            <a:r>
              <a:rPr lang="en-US" dirty="0" err="1" smtClean="0">
                <a:sym typeface="Symbol" pitchFamily="18" charset="2"/>
              </a:rPr>
              <a:t>ln</a:t>
            </a:r>
            <a:r>
              <a:rPr lang="en-US" dirty="0" smtClean="0">
                <a:sym typeface="Symbol" pitchFamily="18" charset="2"/>
              </a:rPr>
              <a:t>(1-p)) = a + </a:t>
            </a:r>
            <a:r>
              <a:rPr lang="en-US" dirty="0" err="1" smtClean="0">
                <a:sym typeface="Symbol" pitchFamily="18" charset="2"/>
              </a:rPr>
              <a:t>bt</a:t>
            </a:r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</p:txBody>
      </p:sp>
      <p:pic>
        <p:nvPicPr>
          <p:cNvPr id="321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257413"/>
            <a:ext cx="2103120" cy="157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15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190613"/>
            <a:ext cx="1920240" cy="144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 Model:  </a:t>
            </a:r>
            <a:r>
              <a:rPr lang="en-US" dirty="0">
                <a:sym typeface="Symbol" pitchFamily="18" charset="2"/>
              </a:rPr>
              <a:t>Logit(p) = a + bt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58800"/>
          </a:xfrm>
        </p:spPr>
        <p:txBody>
          <a:bodyPr/>
          <a:lstStyle/>
          <a:p>
            <a:r>
              <a:rPr lang="en-US" dirty="0" smtClean="0"/>
              <a:t>OpenBUGS </a:t>
            </a:r>
            <a:r>
              <a:rPr lang="en-US" dirty="0"/>
              <a:t>model</a:t>
            </a:r>
          </a:p>
        </p:txBody>
      </p:sp>
      <p:pic>
        <p:nvPicPr>
          <p:cNvPr id="188421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410200"/>
            <a:ext cx="512763" cy="685800"/>
          </a:xfrm>
          <a:prstGeom prst="rect">
            <a:avLst/>
          </a:prstGeom>
          <a:noFill/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4495800" y="5638800"/>
            <a:ext cx="3886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Logistic model for time trend.odc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057399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model	{</a:t>
            </a:r>
          </a:p>
          <a:p>
            <a:r>
              <a:rPr lang="en-US" sz="1800" b="1" dirty="0" smtClean="0"/>
              <a:t>   for (</a:t>
            </a:r>
            <a:r>
              <a:rPr lang="en-US" sz="1800" b="1" dirty="0" err="1" smtClean="0"/>
              <a:t>i</a:t>
            </a:r>
            <a:r>
              <a:rPr lang="en-US" sz="1800" b="1" dirty="0" smtClean="0"/>
              <a:t> in 1:N)	{</a:t>
            </a:r>
          </a:p>
          <a:p>
            <a:r>
              <a:rPr lang="en-US" sz="1800" b="1" dirty="0" smtClean="0"/>
              <a:t>      </a:t>
            </a:r>
            <a:r>
              <a:rPr lang="en-US" sz="1800" b="1" dirty="0" smtClean="0">
                <a:solidFill>
                  <a:schemeClr val="accent2"/>
                </a:solidFill>
              </a:rPr>
              <a:t>x[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 ~ </a:t>
            </a:r>
            <a:r>
              <a:rPr lang="en-US" sz="1800" b="1" dirty="0" err="1" smtClean="0">
                <a:solidFill>
                  <a:schemeClr val="accent2"/>
                </a:solidFill>
              </a:rPr>
              <a:t>dbin</a:t>
            </a:r>
            <a:r>
              <a:rPr lang="en-US" sz="1800" b="1" dirty="0" smtClean="0">
                <a:solidFill>
                  <a:schemeClr val="accent2"/>
                </a:solidFill>
              </a:rPr>
              <a:t>(p[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], n[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])</a:t>
            </a:r>
            <a:r>
              <a:rPr lang="en-US" sz="1800" b="1" dirty="0" smtClean="0"/>
              <a:t> </a:t>
            </a:r>
            <a:r>
              <a:rPr lang="en-US" sz="1800" b="1" i="1" dirty="0" smtClean="0"/>
              <a:t># Binomial distribution for failures in each year</a:t>
            </a:r>
          </a:p>
          <a:p>
            <a:r>
              <a:rPr lang="en-US" sz="1800" b="1" dirty="0" smtClean="0"/>
              <a:t>      </a:t>
            </a:r>
            <a:r>
              <a:rPr lang="en-US" sz="1800" b="1" dirty="0" err="1" smtClean="0">
                <a:solidFill>
                  <a:schemeClr val="accent2"/>
                </a:solidFill>
              </a:rPr>
              <a:t>logit</a:t>
            </a:r>
            <a:r>
              <a:rPr lang="en-US" sz="1800" b="1" dirty="0" smtClean="0">
                <a:solidFill>
                  <a:schemeClr val="accent2"/>
                </a:solidFill>
              </a:rPr>
              <a:t>(p[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]) &lt;- a + b*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  <a:r>
              <a:rPr lang="en-US" sz="1800" b="1" i="1" dirty="0" smtClean="0"/>
              <a:t># Use of </a:t>
            </a:r>
            <a:r>
              <a:rPr lang="en-US" sz="1800" b="1" i="1" dirty="0" err="1" smtClean="0"/>
              <a:t>logit</a:t>
            </a:r>
            <a:r>
              <a:rPr lang="en-US" sz="1800" b="1" i="1" dirty="0" smtClean="0"/>
              <a:t>() link function to simplify model</a:t>
            </a:r>
          </a:p>
          <a:p>
            <a:r>
              <a:rPr lang="en-US" sz="1800" b="1" dirty="0" smtClean="0"/>
              <a:t>		}</a:t>
            </a:r>
          </a:p>
          <a:p>
            <a:r>
              <a:rPr lang="en-US" sz="1800" b="1" dirty="0" smtClean="0"/>
              <a:t>      </a:t>
            </a:r>
            <a:r>
              <a:rPr lang="en-US" sz="1800" b="1" dirty="0" err="1" smtClean="0">
                <a:solidFill>
                  <a:srgbClr val="FF0000"/>
                </a:solidFill>
              </a:rPr>
              <a:t>a~dflat</a:t>
            </a:r>
            <a:r>
              <a:rPr lang="en-US" sz="1800" b="1" dirty="0" smtClean="0">
                <a:solidFill>
                  <a:srgbClr val="FF0000"/>
                </a:solidFill>
              </a:rPr>
              <a:t>() </a:t>
            </a:r>
            <a:r>
              <a:rPr lang="en-US" sz="1800" b="1" i="1" dirty="0" smtClean="0"/>
              <a:t># Diffuse prior</a:t>
            </a:r>
            <a:r>
              <a:rPr lang="en-US" sz="1800" b="1" dirty="0" smtClean="0"/>
              <a:t> 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      </a:t>
            </a:r>
            <a:r>
              <a:rPr lang="en-US" sz="1800" b="1" dirty="0" err="1" smtClean="0">
                <a:solidFill>
                  <a:srgbClr val="FF0000"/>
                </a:solidFill>
              </a:rPr>
              <a:t>b~dflat</a:t>
            </a:r>
            <a:r>
              <a:rPr lang="en-US" sz="1800" b="1" dirty="0" smtClean="0">
                <a:solidFill>
                  <a:srgbClr val="FF0000"/>
                </a:solidFill>
              </a:rPr>
              <a:t>() </a:t>
            </a:r>
            <a:r>
              <a:rPr lang="en-US" sz="1800" b="1" i="1" dirty="0" smtClean="0"/>
              <a:t># Diffuse prior</a:t>
            </a:r>
            <a:endParaRPr lang="en-US" sz="1800" b="1" dirty="0" smtClean="0"/>
          </a:p>
          <a:p>
            <a:r>
              <a:rPr lang="en-US" sz="1800" b="1" dirty="0" smtClean="0"/>
              <a:t>	}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 Model:  </a:t>
            </a:r>
            <a:r>
              <a:rPr lang="en-US" dirty="0">
                <a:sym typeface="Symbol" pitchFamily="18" charset="2"/>
              </a:rPr>
              <a:t>Logit(p) = a + bt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1800" dirty="0"/>
              <a:t>Results</a:t>
            </a:r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/>
          </a:p>
          <a:p>
            <a:pPr>
              <a:lnSpc>
                <a:spcPct val="75000"/>
              </a:lnSpc>
            </a:pPr>
            <a:endParaRPr lang="en-US" sz="1800" dirty="0" smtClean="0"/>
          </a:p>
          <a:p>
            <a:pPr>
              <a:lnSpc>
                <a:spcPct val="75000"/>
              </a:lnSpc>
            </a:pPr>
            <a:r>
              <a:rPr lang="en-US" sz="1800" dirty="0" err="1" smtClean="0"/>
              <a:t>Pr</a:t>
            </a:r>
            <a:r>
              <a:rPr lang="en-US" sz="1800" dirty="0" smtClean="0"/>
              <a:t>(b </a:t>
            </a:r>
            <a:r>
              <a:rPr lang="en-US" sz="1800" dirty="0"/>
              <a:t>&gt; 0) is &gt; 0.95</a:t>
            </a:r>
          </a:p>
          <a:p>
            <a:pPr lvl="1">
              <a:lnSpc>
                <a:spcPct val="75000"/>
              </a:lnSpc>
            </a:pPr>
            <a:r>
              <a:rPr lang="en-US" sz="1800" dirty="0"/>
              <a:t>Strong evidence of increasing trend in p over </a:t>
            </a:r>
            <a:r>
              <a:rPr lang="en-US" sz="1800" dirty="0" smtClean="0"/>
              <a:t>time</a:t>
            </a:r>
            <a:endParaRPr lang="en-US" sz="1800" dirty="0"/>
          </a:p>
        </p:txBody>
      </p:sp>
      <p:pic>
        <p:nvPicPr>
          <p:cNvPr id="18944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5000"/>
            <a:ext cx="7684128" cy="990600"/>
          </a:xfrm>
          <a:prstGeom prst="rect">
            <a:avLst/>
          </a:prstGeom>
          <a:noFill/>
        </p:spPr>
      </p:pic>
      <p:pic>
        <p:nvPicPr>
          <p:cNvPr id="18945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971800"/>
            <a:ext cx="2873375" cy="173672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 Model:  </a:t>
            </a:r>
            <a:r>
              <a:rPr lang="en-US" dirty="0">
                <a:sym typeface="Symbol" pitchFamily="18" charset="2"/>
              </a:rPr>
              <a:t>Logit(p) = a + bt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 for p in each year:</a:t>
            </a:r>
          </a:p>
        </p:txBody>
      </p:sp>
      <p:pic>
        <p:nvPicPr>
          <p:cNvPr id="2201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151" y="2133600"/>
            <a:ext cx="8326763" cy="25908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926906"/>
            <a:ext cx="8126412" cy="757237"/>
          </a:xfrm>
        </p:spPr>
        <p:txBody>
          <a:bodyPr/>
          <a:lstStyle/>
          <a:p>
            <a:r>
              <a:rPr lang="en-US" dirty="0"/>
              <a:t>Logistic Model:  </a:t>
            </a:r>
            <a:r>
              <a:rPr lang="en-US" dirty="0">
                <a:sym typeface="Symbol" pitchFamily="18" charset="2"/>
              </a:rPr>
              <a:t>Logit(p) = a + bt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684143"/>
            <a:ext cx="7424737" cy="4116388"/>
          </a:xfrm>
        </p:spPr>
        <p:txBody>
          <a:bodyPr/>
          <a:lstStyle/>
          <a:p>
            <a:r>
              <a:rPr lang="en-US" dirty="0"/>
              <a:t>Uncertainty in p for each year</a:t>
            </a:r>
          </a:p>
        </p:txBody>
      </p:sp>
      <p:pic>
        <p:nvPicPr>
          <p:cNvPr id="19047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05200" y="2265168"/>
            <a:ext cx="3970338" cy="408305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2100" y="1381914"/>
            <a:ext cx="52197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6" y="892144"/>
            <a:ext cx="8231187" cy="377026"/>
          </a:xfrm>
        </p:spPr>
        <p:txBody>
          <a:bodyPr/>
          <a:lstStyle/>
          <a:p>
            <a:r>
              <a:rPr lang="en-US" dirty="0"/>
              <a:t>Predicted Value of p In Year 10</a:t>
            </a:r>
          </a:p>
        </p:txBody>
      </p:sp>
      <p:pic>
        <p:nvPicPr>
          <p:cNvPr id="235524" name="Picture 4"/>
          <p:cNvPicPr>
            <a:picLocks noChangeAspect="1" noChangeArrowheads="1"/>
          </p:cNvPicPr>
          <p:nvPr/>
        </p:nvPicPr>
        <p:blipFill>
          <a:blip r:embed="rId4" cstate="print"/>
          <a:srcRect t="17007" r="67073"/>
          <a:stretch>
            <a:fillRect/>
          </a:stretch>
        </p:blipFill>
        <p:spPr bwMode="auto">
          <a:xfrm>
            <a:off x="2362200" y="1762914"/>
            <a:ext cx="2209800" cy="1859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Double Brace 9"/>
          <p:cNvSpPr/>
          <p:nvPr/>
        </p:nvSpPr>
        <p:spPr bwMode="auto">
          <a:xfrm>
            <a:off x="7467600" y="2362200"/>
            <a:ext cx="1219200" cy="76200"/>
          </a:xfrm>
          <a:prstGeom prst="bracePair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eft Brace 10"/>
          <p:cNvSpPr/>
          <p:nvPr/>
        </p:nvSpPr>
        <p:spPr bwMode="auto">
          <a:xfrm rot="10800000">
            <a:off x="6481538" y="2812838"/>
            <a:ext cx="762000" cy="190500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3537" y="3498639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</a:t>
            </a:r>
            <a:r>
              <a:rPr lang="en-US" baseline="30000" dirty="0" smtClean="0"/>
              <a:t>th</a:t>
            </a:r>
            <a:r>
              <a:rPr lang="en-US" dirty="0" smtClean="0"/>
              <a:t> Range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5496714"/>
            <a:ext cx="40386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# predict N+1 time period</a:t>
            </a:r>
          </a:p>
          <a:p>
            <a:r>
              <a:rPr lang="pt-BR" dirty="0" smtClean="0"/>
              <a:t>logit(p[N+1]) &lt;- a + b*(N+1)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97345" y="926289"/>
            <a:ext cx="8126412" cy="757237"/>
          </a:xfrm>
        </p:spPr>
        <p:txBody>
          <a:bodyPr/>
          <a:lstStyle/>
          <a:p>
            <a:r>
              <a:rPr lang="en-US" dirty="0"/>
              <a:t>Example Data</a:t>
            </a:r>
          </a:p>
        </p:txBody>
      </p:sp>
      <p:graphicFrame>
        <p:nvGraphicFramePr>
          <p:cNvPr id="184362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02070"/>
              </p:ext>
            </p:extLst>
          </p:nvPr>
        </p:nvGraphicFramePr>
        <p:xfrm>
          <a:off x="1003757" y="1835926"/>
          <a:ext cx="7162800" cy="4116388"/>
        </p:xfrm>
        <a:graphic>
          <a:graphicData uri="http://schemas.openxmlformats.org/drawingml/2006/table">
            <a:tbl>
              <a:tblPr/>
              <a:tblGrid>
                <a:gridCol w="1731963"/>
                <a:gridCol w="2716212"/>
                <a:gridCol w="2714625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Events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Exposure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7345" y="978918"/>
            <a:ext cx="8126412" cy="757237"/>
          </a:xfrm>
        </p:spPr>
        <p:txBody>
          <a:bodyPr/>
          <a:lstStyle/>
          <a:p>
            <a:r>
              <a:rPr lang="en-US" dirty="0"/>
              <a:t>Is There a Time Trend in </a:t>
            </a:r>
            <a:r>
              <a:rPr lang="en-US" dirty="0">
                <a:sym typeface="Symbol" pitchFamily="18" charset="2"/>
              </a:rPr>
              <a:t>?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295" y="1993330"/>
            <a:ext cx="7280275" cy="411638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Graph </a:t>
            </a:r>
            <a:r>
              <a:rPr lang="en-US" dirty="0"/>
              <a:t>indicates apparent decreasing trend over time</a:t>
            </a:r>
          </a:p>
        </p:txBody>
      </p:sp>
      <p:graphicFrame>
        <p:nvGraphicFramePr>
          <p:cNvPr id="18637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30491563"/>
              </p:ext>
            </p:extLst>
          </p:nvPr>
        </p:nvGraphicFramePr>
        <p:xfrm>
          <a:off x="2191709" y="1527291"/>
          <a:ext cx="3755180" cy="375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4" imgW="3600000" imgH="3600000" progId="">
                  <p:embed/>
                </p:oleObj>
              </mc:Choice>
              <mc:Fallback>
                <p:oleObj r:id="rId4" imgW="3600000" imgH="36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1709" y="1527291"/>
                        <a:ext cx="3755180" cy="37551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90767" y="946025"/>
            <a:ext cx="8126412" cy="757237"/>
          </a:xfrm>
        </p:spPr>
        <p:txBody>
          <a:bodyPr/>
          <a:lstStyle/>
          <a:p>
            <a:r>
              <a:rPr lang="en-US" dirty="0"/>
              <a:t>Example Valve Leakage Data</a:t>
            </a:r>
          </a:p>
        </p:txBody>
      </p:sp>
      <p:graphicFrame>
        <p:nvGraphicFramePr>
          <p:cNvPr id="184377" name="Group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4638"/>
              </p:ext>
            </p:extLst>
          </p:nvPr>
        </p:nvGraphicFramePr>
        <p:xfrm>
          <a:off x="1073379" y="1627062"/>
          <a:ext cx="6934200" cy="4346576"/>
        </p:xfrm>
        <a:graphic>
          <a:graphicData uri="http://schemas.openxmlformats.org/drawingml/2006/table">
            <a:tbl>
              <a:tblPr/>
              <a:tblGrid>
                <a:gridCol w="1744699"/>
                <a:gridCol w="2878551"/>
                <a:gridCol w="231095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Failures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Demands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886819"/>
            <a:ext cx="8126412" cy="757237"/>
          </a:xfrm>
        </p:spPr>
        <p:txBody>
          <a:bodyPr/>
          <a:lstStyle/>
          <a:p>
            <a:r>
              <a:rPr lang="en-US" dirty="0"/>
              <a:t>Is There a Time Trend in </a:t>
            </a:r>
            <a:r>
              <a:rPr lang="en-US" dirty="0">
                <a:sym typeface="Symbol" pitchFamily="18" charset="2"/>
              </a:rPr>
              <a:t>p?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901231"/>
            <a:ext cx="7280275" cy="4116388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Graph </a:t>
            </a:r>
            <a:r>
              <a:rPr lang="en-US" sz="2000" dirty="0"/>
              <a:t>appears to indicate </a:t>
            </a:r>
            <a:r>
              <a:rPr lang="en-US" sz="2000" b="1" dirty="0"/>
              <a:t>increasing</a:t>
            </a:r>
            <a:r>
              <a:rPr lang="en-US" sz="2000" dirty="0"/>
              <a:t> trend in time</a:t>
            </a:r>
          </a:p>
        </p:txBody>
      </p:sp>
      <p:graphicFrame>
        <p:nvGraphicFramePr>
          <p:cNvPr id="186379" name="Object 1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94444783"/>
              </p:ext>
            </p:extLst>
          </p:nvPr>
        </p:nvGraphicFramePr>
        <p:xfrm>
          <a:off x="1828800" y="1491656"/>
          <a:ext cx="4114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4" imgW="3600000" imgH="3600000" progId="">
                  <p:embed/>
                </p:oleObj>
              </mc:Choice>
              <mc:Fallback>
                <p:oleObj r:id="rId4" imgW="3600000" imgH="36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491656"/>
                        <a:ext cx="41148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18689" y="946025"/>
            <a:ext cx="8126412" cy="757237"/>
          </a:xfrm>
        </p:spPr>
        <p:txBody>
          <a:bodyPr/>
          <a:lstStyle/>
          <a:p>
            <a:r>
              <a:rPr lang="en-US" dirty="0"/>
              <a:t>Nonhomogeneous Poisson Process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9639" y="1960437"/>
            <a:ext cx="8001000" cy="4116388"/>
          </a:xfrm>
        </p:spPr>
        <p:txBody>
          <a:bodyPr/>
          <a:lstStyle/>
          <a:p>
            <a:r>
              <a:rPr lang="en-US" dirty="0"/>
              <a:t>Recall that one of the assumptions leading to the Poisson distribution was that </a:t>
            </a:r>
            <a:r>
              <a:rPr lang="en-US" dirty="0">
                <a:sym typeface="Symbol" pitchFamily="18" charset="2"/>
              </a:rPr>
              <a:t> is constant</a:t>
            </a:r>
          </a:p>
          <a:p>
            <a:r>
              <a:rPr lang="en-US" dirty="0">
                <a:sym typeface="Symbol" pitchFamily="18" charset="2"/>
              </a:rPr>
              <a:t>Can relax this assumption, and allow  to vary with time</a:t>
            </a:r>
          </a:p>
          <a:p>
            <a:r>
              <a:rPr lang="en-US" dirty="0">
                <a:sym typeface="Symbol" pitchFamily="18" charset="2"/>
              </a:rPr>
              <a:t>Leads to what is called a nonhomogeneous Poisson process</a:t>
            </a:r>
          </a:p>
          <a:p>
            <a:pPr lvl="1"/>
            <a:r>
              <a:rPr lang="en-US" dirty="0">
                <a:sym typeface="Symbol" pitchFamily="18" charset="2"/>
              </a:rPr>
              <a:t>Like a Poisson distribution, but with parameter</a:t>
            </a: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</p:txBody>
      </p:sp>
      <p:graphicFrame>
        <p:nvGraphicFramePr>
          <p:cNvPr id="18125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39262183"/>
              </p:ext>
            </p:extLst>
          </p:nvPr>
        </p:nvGraphicFramePr>
        <p:xfrm>
          <a:off x="2655237" y="3857561"/>
          <a:ext cx="2379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4" imgW="1218960" imgH="520560" progId="Equation.3">
                  <p:embed/>
                </p:oleObj>
              </mc:Choice>
              <mc:Fallback>
                <p:oleObj name="Equation" r:id="rId4" imgW="121896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5237" y="3857561"/>
                        <a:ext cx="2379663" cy="984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Model for </a:t>
            </a:r>
            <a:r>
              <a:rPr lang="en-US" dirty="0">
                <a:sym typeface="Symbol" pitchFamily="18" charset="2"/>
              </a:rPr>
              <a:t>(t)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possibilities:</a:t>
            </a:r>
          </a:p>
          <a:p>
            <a:pPr lvl="1"/>
            <a:r>
              <a:rPr lang="en-US" dirty="0"/>
              <a:t>Linear:  </a:t>
            </a:r>
            <a:r>
              <a:rPr lang="en-US" dirty="0">
                <a:sym typeface="Symbol" pitchFamily="18" charset="2"/>
              </a:rPr>
              <a:t>(t) = 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 + at</a:t>
            </a:r>
          </a:p>
          <a:p>
            <a:pPr lvl="1"/>
            <a:r>
              <a:rPr lang="en-US" dirty="0">
                <a:sym typeface="Symbol" pitchFamily="18" charset="2"/>
              </a:rPr>
              <a:t>Loglinear:  ln[(t)] = a + bt</a:t>
            </a:r>
          </a:p>
          <a:p>
            <a:pPr lvl="1"/>
            <a:r>
              <a:rPr lang="en-US" dirty="0">
                <a:sym typeface="Symbol" pitchFamily="18" charset="2"/>
              </a:rPr>
              <a:t>Power law: (t) = 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t</a:t>
            </a:r>
            <a:r>
              <a:rPr lang="en-US" baseline="30000" dirty="0">
                <a:sym typeface="Symbol" pitchFamily="18" charset="2"/>
              </a:rPr>
              <a:t>-1</a:t>
            </a:r>
          </a:p>
          <a:p>
            <a:pPr lvl="1"/>
            <a:r>
              <a:rPr lang="en-US" dirty="0">
                <a:sym typeface="Symbol" pitchFamily="18" charset="2"/>
              </a:rPr>
              <a:t>Extended power law: (t) = 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t</a:t>
            </a:r>
            <a:r>
              <a:rPr lang="en-US" baseline="30000" dirty="0">
                <a:sym typeface="Symbol" pitchFamily="18" charset="2"/>
              </a:rPr>
              <a:t>-1</a:t>
            </a:r>
            <a:r>
              <a:rPr lang="en-US" dirty="0">
                <a:sym typeface="Symbol" pitchFamily="18" charset="2"/>
              </a:rPr>
              <a:t> + </a:t>
            </a:r>
            <a:r>
              <a:rPr lang="en-US" baseline="-25000" dirty="0">
                <a:sym typeface="Symbol" pitchFamily="18" charset="2"/>
              </a:rPr>
              <a:t>ext</a:t>
            </a: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No theoretical justification for any of these</a:t>
            </a:r>
          </a:p>
          <a:p>
            <a:r>
              <a:rPr lang="en-US" dirty="0">
                <a:sym typeface="Symbol" pitchFamily="18" charset="2"/>
              </a:rPr>
              <a:t>Will illustrate </a:t>
            </a:r>
            <a:r>
              <a:rPr lang="en-US" dirty="0" smtClean="0">
                <a:sym typeface="Symbol" pitchFamily="18" charset="2"/>
              </a:rPr>
              <a:t>loglinear model in OpenBUGS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DAG for Loglinear Trend Model</a:t>
            </a:r>
            <a:endParaRPr lang="en-US" dirty="0"/>
          </a:p>
        </p:txBody>
      </p:sp>
      <p:pic>
        <p:nvPicPr>
          <p:cNvPr id="295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00200"/>
            <a:ext cx="5506244" cy="41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Loglinear </a:t>
            </a:r>
            <a:r>
              <a:rPr lang="en-US" dirty="0"/>
              <a:t>Model: </a:t>
            </a:r>
            <a:r>
              <a:rPr lang="en-US" dirty="0" smtClean="0"/>
              <a:t>ln[</a:t>
            </a:r>
            <a:r>
              <a:rPr lang="en-US" dirty="0" smtClean="0">
                <a:sym typeface="Symbol" pitchFamily="18" charset="2"/>
              </a:rPr>
              <a:t></a:t>
            </a:r>
            <a:r>
              <a:rPr lang="en-US" dirty="0">
                <a:sym typeface="Symbol" pitchFamily="18" charset="2"/>
              </a:rPr>
              <a:t>(t</a:t>
            </a:r>
            <a:r>
              <a:rPr lang="en-US" dirty="0" smtClean="0">
                <a:sym typeface="Symbol" pitchFamily="18" charset="2"/>
              </a:rPr>
              <a:t>)] </a:t>
            </a:r>
            <a:r>
              <a:rPr lang="en-US" dirty="0">
                <a:sym typeface="Symbol" pitchFamily="18" charset="2"/>
              </a:rPr>
              <a:t>= </a:t>
            </a:r>
            <a:r>
              <a:rPr lang="en-US" dirty="0" smtClean="0">
                <a:sym typeface="Symbol" pitchFamily="18" charset="2"/>
              </a:rPr>
              <a:t>a </a:t>
            </a:r>
            <a:r>
              <a:rPr lang="en-US" dirty="0">
                <a:sym typeface="Symbol" pitchFamily="18" charset="2"/>
              </a:rPr>
              <a:t>+ </a:t>
            </a:r>
            <a:r>
              <a:rPr lang="en-US" dirty="0" smtClean="0">
                <a:sym typeface="Symbol" pitchFamily="18" charset="2"/>
              </a:rPr>
              <a:t>bt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58800"/>
          </a:xfrm>
        </p:spPr>
        <p:txBody>
          <a:bodyPr/>
          <a:lstStyle/>
          <a:p>
            <a:r>
              <a:rPr lang="en-US" dirty="0" smtClean="0"/>
              <a:t>OpenBUGS </a:t>
            </a:r>
            <a:r>
              <a:rPr lang="en-US" dirty="0"/>
              <a:t>model</a:t>
            </a:r>
          </a:p>
        </p:txBody>
      </p:sp>
      <p:pic>
        <p:nvPicPr>
          <p:cNvPr id="188421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638800"/>
            <a:ext cx="512763" cy="685800"/>
          </a:xfrm>
          <a:prstGeom prst="rect">
            <a:avLst/>
          </a:prstGeom>
          <a:noFill/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4191000" y="5867400"/>
            <a:ext cx="396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Loglinear </a:t>
            </a:r>
            <a:r>
              <a:rPr lang="en-US" sz="1200" b="1" dirty="0">
                <a:latin typeface="Arial" charset="0"/>
              </a:rPr>
              <a:t>model for time trend.odc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209800"/>
            <a:ext cx="845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model	{</a:t>
            </a:r>
          </a:p>
          <a:p>
            <a:r>
              <a:rPr lang="en-US" sz="1800" b="1" dirty="0" smtClean="0">
                <a:solidFill>
                  <a:srgbClr val="339933"/>
                </a:solidFill>
              </a:rPr>
              <a:t>   for (</a:t>
            </a:r>
            <a:r>
              <a:rPr lang="en-US" sz="1800" b="1" dirty="0" err="1" smtClean="0">
                <a:solidFill>
                  <a:srgbClr val="339933"/>
                </a:solidFill>
              </a:rPr>
              <a:t>i</a:t>
            </a:r>
            <a:r>
              <a:rPr lang="en-US" sz="1800" b="1" dirty="0" smtClean="0">
                <a:solidFill>
                  <a:srgbClr val="339933"/>
                </a:solidFill>
              </a:rPr>
              <a:t> in 1:N)</a:t>
            </a:r>
            <a:r>
              <a:rPr lang="en-US" sz="1800" b="1" dirty="0" smtClean="0"/>
              <a:t>	{</a:t>
            </a:r>
          </a:p>
          <a:p>
            <a:r>
              <a:rPr lang="en-US" sz="1800" b="1" dirty="0" smtClean="0">
                <a:solidFill>
                  <a:schemeClr val="accent2"/>
                </a:solidFill>
              </a:rPr>
              <a:t>      x[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 ~ </a:t>
            </a:r>
            <a:r>
              <a:rPr lang="en-US" sz="1800" b="1" dirty="0" err="1" smtClean="0">
                <a:solidFill>
                  <a:schemeClr val="accent2"/>
                </a:solidFill>
              </a:rPr>
              <a:t>dpois</a:t>
            </a:r>
            <a:r>
              <a:rPr lang="en-US" sz="1800" b="1" dirty="0" smtClean="0">
                <a:solidFill>
                  <a:schemeClr val="accent2"/>
                </a:solidFill>
              </a:rPr>
              <a:t>(mu[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]) </a:t>
            </a:r>
            <a:r>
              <a:rPr lang="en-US" sz="1800" b="1" i="1" dirty="0" smtClean="0"/>
              <a:t># Poisson distribution</a:t>
            </a:r>
            <a:endParaRPr lang="en-US" sz="1800" b="1" dirty="0" smtClean="0">
              <a:solidFill>
                <a:schemeClr val="accent2"/>
              </a:solidFill>
            </a:endParaRPr>
          </a:p>
          <a:p>
            <a:r>
              <a:rPr lang="en-US" sz="1800" b="1" dirty="0" smtClean="0">
                <a:solidFill>
                  <a:schemeClr val="accent2"/>
                </a:solidFill>
              </a:rPr>
              <a:t>      mu[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 &lt;- lambda[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]*s[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 </a:t>
            </a:r>
          </a:p>
          <a:p>
            <a:r>
              <a:rPr lang="en-US" sz="1800" b="1" dirty="0" smtClean="0">
                <a:solidFill>
                  <a:schemeClr val="accent2"/>
                </a:solidFill>
              </a:rPr>
              <a:t>      log(lambda[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</a:rPr>
              <a:t>]) &lt;- a + b*</a:t>
            </a:r>
            <a:r>
              <a:rPr lang="en-US" sz="1800" b="1" dirty="0" err="1" smtClean="0">
                <a:solidFill>
                  <a:schemeClr val="accent2"/>
                </a:solidFill>
              </a:rPr>
              <a:t>i</a:t>
            </a:r>
            <a:r>
              <a:rPr lang="en-US" sz="1800" b="1" dirty="0" smtClean="0"/>
              <a:t> </a:t>
            </a:r>
          </a:p>
          <a:p>
            <a:r>
              <a:rPr lang="en-US" sz="1800" b="1" dirty="0" smtClean="0"/>
              <a:t>		}</a:t>
            </a:r>
          </a:p>
          <a:p>
            <a:r>
              <a:rPr lang="en-US" sz="1800" b="1" dirty="0" smtClean="0"/>
              <a:t>      </a:t>
            </a:r>
            <a:r>
              <a:rPr lang="en-US" sz="1800" b="1" dirty="0" smtClean="0">
                <a:solidFill>
                  <a:srgbClr val="FF0000"/>
                </a:solidFill>
              </a:rPr>
              <a:t>a ~ </a:t>
            </a:r>
            <a:r>
              <a:rPr lang="en-US" sz="1800" b="1" dirty="0" err="1" smtClean="0">
                <a:solidFill>
                  <a:srgbClr val="FF0000"/>
                </a:solidFill>
              </a:rPr>
              <a:t>dflat</a:t>
            </a:r>
            <a:r>
              <a:rPr lang="en-US" sz="1800" b="1" dirty="0" smtClean="0">
                <a:solidFill>
                  <a:srgbClr val="FF0000"/>
                </a:solidFill>
              </a:rPr>
              <a:t>() </a:t>
            </a:r>
            <a:r>
              <a:rPr lang="en-US" sz="1800" b="1" i="1" dirty="0" smtClean="0"/>
              <a:t># Diffuse prior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b="1" dirty="0" smtClean="0">
                <a:solidFill>
                  <a:srgbClr val="FF0000"/>
                </a:solidFill>
              </a:rPr>
              <a:t>      b ~ </a:t>
            </a:r>
            <a:r>
              <a:rPr lang="en-US" sz="1800" b="1" dirty="0" err="1" smtClean="0">
                <a:solidFill>
                  <a:srgbClr val="FF0000"/>
                </a:solidFill>
              </a:rPr>
              <a:t>dflat</a:t>
            </a:r>
            <a:r>
              <a:rPr lang="en-US" sz="1800" b="1" dirty="0" smtClean="0">
                <a:solidFill>
                  <a:srgbClr val="FF0000"/>
                </a:solidFill>
              </a:rPr>
              <a:t>() </a:t>
            </a:r>
            <a:r>
              <a:rPr lang="en-US" sz="1800" b="1" i="1" dirty="0" smtClean="0"/>
              <a:t># Diffuse prior</a:t>
            </a:r>
          </a:p>
          <a:p>
            <a:r>
              <a:rPr lang="en-US" sz="1800" b="1" dirty="0" smtClean="0"/>
              <a:t>      </a:t>
            </a:r>
            <a:r>
              <a:rPr lang="en-US" sz="1800" b="1" dirty="0" smtClean="0">
                <a:solidFill>
                  <a:srgbClr val="FF0000"/>
                </a:solidFill>
              </a:rPr>
              <a:t>trend &lt;- step(0-b) </a:t>
            </a:r>
            <a:r>
              <a:rPr lang="en-US" sz="1800" b="1" i="1" dirty="0" smtClean="0"/>
              <a:t># Checks for trend in b</a:t>
            </a:r>
            <a:endParaRPr lang="en-US" sz="1800" b="1" dirty="0" smtClean="0"/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      </a:t>
            </a:r>
            <a:r>
              <a:rPr lang="en-US" sz="1800" b="1" dirty="0" smtClean="0">
                <a:solidFill>
                  <a:srgbClr val="FF0000"/>
                </a:solidFill>
              </a:rPr>
              <a:t>log(lambda[N+1]) &lt;- a+ b*(N+1) </a:t>
            </a:r>
            <a:r>
              <a:rPr lang="en-US" sz="1800" b="1" i="1" dirty="0" smtClean="0"/>
              <a:t># Prediction for next year’s value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b="1" dirty="0" smtClean="0"/>
              <a:t>	}</a:t>
            </a:r>
          </a:p>
          <a:p>
            <a:r>
              <a:rPr lang="en-US" sz="1800" b="1" dirty="0" smtClean="0"/>
              <a:t>	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7-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16</TotalTime>
  <Words>694</Words>
  <Application>Microsoft Office PowerPoint</Application>
  <PresentationFormat>On-screen Show (4:3)</PresentationFormat>
  <Paragraphs>221</Paragraphs>
  <Slides>19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Symbol</vt:lpstr>
      <vt:lpstr>Times New Roman</vt:lpstr>
      <vt:lpstr>Standard_Presentation-2016</vt:lpstr>
      <vt:lpstr>Equation</vt:lpstr>
      <vt:lpstr>Section 7:  Bayesian Modeling of Time Trends</vt:lpstr>
      <vt:lpstr>Example Data</vt:lpstr>
      <vt:lpstr>Is There a Time Trend in ?</vt:lpstr>
      <vt:lpstr>Example Valve Leakage Data</vt:lpstr>
      <vt:lpstr>Is There a Time Trend in p?</vt:lpstr>
      <vt:lpstr>Nonhomogeneous Poisson Process</vt:lpstr>
      <vt:lpstr>Need Model for (t)</vt:lpstr>
      <vt:lpstr>DAG for Loglinear Trend Model</vt:lpstr>
      <vt:lpstr>Loglinear Model: ln[(t)] = a + bt</vt:lpstr>
      <vt:lpstr>Loglinear Model:  ln[(t)] = a + bt</vt:lpstr>
      <vt:lpstr>Loglinear Model:  ln[(t)] = a + bt</vt:lpstr>
      <vt:lpstr>Loglinear Model:  ln[(t)] = a + bt</vt:lpstr>
      <vt:lpstr>Predicted  In Year 8</vt:lpstr>
      <vt:lpstr>Now, Demand Failures: Possible Models for p</vt:lpstr>
      <vt:lpstr>Logistic Model:  Logit(p) = a + bt</vt:lpstr>
      <vt:lpstr>Logistic Model:  Logit(p) = a + bt</vt:lpstr>
      <vt:lpstr>Logistic Model:  Logit(p) = a + bt</vt:lpstr>
      <vt:lpstr>Logistic Model:  Logit(p) = a + bt</vt:lpstr>
      <vt:lpstr>Predicted Value of p In Year 10</vt:lpstr>
    </vt:vector>
  </TitlesOfParts>
  <Company>INL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Kurt G. Vedros</cp:lastModifiedBy>
  <cp:revision>4</cp:revision>
  <dcterms:created xsi:type="dcterms:W3CDTF">2016-09-09T18:28:57Z</dcterms:created>
  <dcterms:modified xsi:type="dcterms:W3CDTF">2017-11-03T21:24:06Z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