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51"/>
  </p:notesMasterIdLst>
  <p:sldIdLst>
    <p:sldId id="258" r:id="rId5"/>
    <p:sldId id="259" r:id="rId6"/>
    <p:sldId id="260" r:id="rId7"/>
    <p:sldId id="261"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97" autoAdjust="0"/>
    <p:restoredTop sz="96794" autoAdjust="0"/>
  </p:normalViewPr>
  <p:slideViewPr>
    <p:cSldViewPr snapToGrid="0">
      <p:cViewPr varScale="1">
        <p:scale>
          <a:sx n="124" d="100"/>
          <a:sy n="124" d="100"/>
        </p:scale>
        <p:origin x="1512"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8" Type="http://schemas.openxmlformats.org/officeDocument/2006/relationships/slide" Target="slides/slide4.xml"/><Relationship Id="rId51" Type="http://schemas.openxmlformats.org/officeDocument/2006/relationships/notesMaster" Target="notesMasters/notesMaster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image" Target="../media/image20.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23.wmf"/><Relationship Id="rId1" Type="http://schemas.openxmlformats.org/officeDocument/2006/relationships/image" Target="../media/image2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96C37B-BBC9-4CF9-A48B-D98F14F540A7}" type="datetimeFigureOut">
              <a:rPr lang="en-US" smtClean="0"/>
              <a:t>3/27/19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AC3EA4B-9E1B-4606-9A30-04E1E88651A4}" type="slidenum">
              <a:rPr lang="en-US" smtClean="0"/>
              <a:t>‹#›</a:t>
            </a:fld>
            <a:endParaRPr lang="en-US"/>
          </a:p>
        </p:txBody>
      </p:sp>
    </p:spTree>
    <p:extLst>
      <p:ext uri="{BB962C8B-B14F-4D97-AF65-F5344CB8AC3E}">
        <p14:creationId xmlns:p14="http://schemas.microsoft.com/office/powerpoint/2010/main" val="1001936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93F92095-3BC0-43D8-B2B0-0DC0E985AB2C}" type="slidenum">
              <a:rPr lang="en-US" smtClean="0"/>
              <a:pPr/>
              <a:t>1</a:t>
            </a:fld>
            <a:endParaRPr lang="en-US" dirty="0"/>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endParaRPr lang="en-US" dirty="0"/>
          </a:p>
        </p:txBody>
      </p:sp>
    </p:spTree>
    <p:extLst>
      <p:ext uri="{BB962C8B-B14F-4D97-AF65-F5344CB8AC3E}">
        <p14:creationId xmlns:p14="http://schemas.microsoft.com/office/powerpoint/2010/main" val="24690512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9D7B92BF-BD21-4FF9-904F-62990BA1A86B}" type="slidenum">
              <a:rPr lang="en-US" smtClean="0"/>
              <a:pPr/>
              <a:t>10</a:t>
            </a:fld>
            <a:endParaRPr lang="en-US" dirty="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endParaRPr lang="en-US" dirty="0"/>
          </a:p>
        </p:txBody>
      </p:sp>
    </p:spTree>
    <p:extLst>
      <p:ext uri="{BB962C8B-B14F-4D97-AF65-F5344CB8AC3E}">
        <p14:creationId xmlns:p14="http://schemas.microsoft.com/office/powerpoint/2010/main" val="771015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E5854D7D-D280-4C5F-A166-6D6E886B1E1C}" type="slidenum">
              <a:rPr lang="en-US" smtClean="0"/>
              <a:pPr/>
              <a:t>11</a:t>
            </a:fld>
            <a:endParaRPr lang="en-US" dirty="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endParaRPr lang="en-US" dirty="0"/>
          </a:p>
        </p:txBody>
      </p:sp>
    </p:spTree>
    <p:extLst>
      <p:ext uri="{BB962C8B-B14F-4D97-AF65-F5344CB8AC3E}">
        <p14:creationId xmlns:p14="http://schemas.microsoft.com/office/powerpoint/2010/main" val="38222721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EEF95EF5-E0BC-4470-B7A0-DF050E0F639E}" type="slidenum">
              <a:rPr lang="en-US" smtClean="0"/>
              <a:pPr/>
              <a:t>12</a:t>
            </a:fld>
            <a:endParaRPr lang="en-US" dirty="0"/>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endParaRPr lang="en-US" dirty="0"/>
          </a:p>
        </p:txBody>
      </p:sp>
    </p:spTree>
    <p:extLst>
      <p:ext uri="{BB962C8B-B14F-4D97-AF65-F5344CB8AC3E}">
        <p14:creationId xmlns:p14="http://schemas.microsoft.com/office/powerpoint/2010/main" val="19189367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9CFC9EDF-638F-4A92-8A4C-24C6C3B5A059}" type="slidenum">
              <a:rPr lang="en-US" smtClean="0"/>
              <a:pPr/>
              <a:t>13</a:t>
            </a:fld>
            <a:endParaRPr lang="en-US" dirty="0"/>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endParaRPr lang="en-US" dirty="0"/>
          </a:p>
        </p:txBody>
      </p:sp>
    </p:spTree>
    <p:extLst>
      <p:ext uri="{BB962C8B-B14F-4D97-AF65-F5344CB8AC3E}">
        <p14:creationId xmlns:p14="http://schemas.microsoft.com/office/powerpoint/2010/main" val="1010784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5CE3D4DB-6AA1-495D-BB5F-884050BF88A0}" type="slidenum">
              <a:rPr lang="en-US" smtClean="0"/>
              <a:pPr/>
              <a:t>14</a:t>
            </a:fld>
            <a:endParaRPr lang="en-US" dirty="0"/>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endParaRPr lang="en-US" dirty="0"/>
          </a:p>
        </p:txBody>
      </p:sp>
    </p:spTree>
    <p:extLst>
      <p:ext uri="{BB962C8B-B14F-4D97-AF65-F5344CB8AC3E}">
        <p14:creationId xmlns:p14="http://schemas.microsoft.com/office/powerpoint/2010/main" val="35383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3B090C10-7F8B-4A79-8A2B-746D006ADDD8}" type="slidenum">
              <a:rPr lang="en-US" smtClean="0"/>
              <a:pPr/>
              <a:t>15</a:t>
            </a:fld>
            <a:endParaRPr lang="en-US" dirty="0"/>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endParaRPr lang="en-US" dirty="0"/>
          </a:p>
        </p:txBody>
      </p:sp>
    </p:spTree>
    <p:extLst>
      <p:ext uri="{BB962C8B-B14F-4D97-AF65-F5344CB8AC3E}">
        <p14:creationId xmlns:p14="http://schemas.microsoft.com/office/powerpoint/2010/main" val="36239056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EE40BB87-3D4E-4E66-8DB7-AABB225DBFCB}" type="slidenum">
              <a:rPr lang="en-US" smtClean="0"/>
              <a:pPr/>
              <a:t>16</a:t>
            </a:fld>
            <a:endParaRPr lang="en-US" dirty="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endParaRPr lang="en-US" dirty="0"/>
          </a:p>
        </p:txBody>
      </p:sp>
    </p:spTree>
    <p:extLst>
      <p:ext uri="{BB962C8B-B14F-4D97-AF65-F5344CB8AC3E}">
        <p14:creationId xmlns:p14="http://schemas.microsoft.com/office/powerpoint/2010/main" val="4093456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75BB2246-87F3-4F60-8094-DA157F684A54}" type="slidenum">
              <a:rPr lang="en-US" smtClean="0"/>
              <a:pPr/>
              <a:t>17</a:t>
            </a:fld>
            <a:endParaRPr lang="en-US" dirty="0"/>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p:spPr>
        <p:txBody>
          <a:bodyPr/>
          <a:lstStyle/>
          <a:p>
            <a:pPr>
              <a:buFontTx/>
              <a:buAutoNum type="arabicPeriod"/>
            </a:pPr>
            <a:r>
              <a:rPr lang="en-US" dirty="0"/>
              <a:t>We must now tell OpenBUGS which parameters (nodes) to monitor.</a:t>
            </a:r>
          </a:p>
        </p:txBody>
      </p:sp>
    </p:spTree>
    <p:extLst>
      <p:ext uri="{BB962C8B-B14F-4D97-AF65-F5344CB8AC3E}">
        <p14:creationId xmlns:p14="http://schemas.microsoft.com/office/powerpoint/2010/main" val="17289416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B9343BA6-5F93-4C47-AE4D-063AFC9B0749}" type="slidenum">
              <a:rPr lang="en-US" smtClean="0"/>
              <a:pPr/>
              <a:t>18</a:t>
            </a:fld>
            <a:endParaRPr lang="en-US" dirty="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endParaRPr lang="en-US" dirty="0"/>
          </a:p>
        </p:txBody>
      </p:sp>
    </p:spTree>
    <p:extLst>
      <p:ext uri="{BB962C8B-B14F-4D97-AF65-F5344CB8AC3E}">
        <p14:creationId xmlns:p14="http://schemas.microsoft.com/office/powerpoint/2010/main" val="31998163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717D94AC-8FFA-4862-8706-F257413E36D8}" type="slidenum">
              <a:rPr lang="en-US" smtClean="0"/>
              <a:pPr/>
              <a:t>19</a:t>
            </a:fld>
            <a:endParaRPr lang="en-US" dirty="0"/>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endParaRPr lang="en-US" dirty="0"/>
          </a:p>
        </p:txBody>
      </p:sp>
    </p:spTree>
    <p:extLst>
      <p:ext uri="{BB962C8B-B14F-4D97-AF65-F5344CB8AC3E}">
        <p14:creationId xmlns:p14="http://schemas.microsoft.com/office/powerpoint/2010/main" val="37049459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DFCC9F10-C6E2-47E2-9F6C-F692DD57F575}" type="slidenum">
              <a:rPr lang="en-US" smtClean="0"/>
              <a:pPr/>
              <a:t>2</a:t>
            </a:fld>
            <a:endParaRPr lang="en-US" dirty="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r>
              <a:rPr lang="en-US" dirty="0"/>
              <a:t>This course does not delve into Bayesian</a:t>
            </a:r>
            <a:r>
              <a:rPr lang="en-US" baseline="0" dirty="0"/>
              <a:t> network formalism.</a:t>
            </a:r>
            <a:endParaRPr lang="en-US" dirty="0"/>
          </a:p>
        </p:txBody>
      </p:sp>
    </p:spTree>
    <p:extLst>
      <p:ext uri="{BB962C8B-B14F-4D97-AF65-F5344CB8AC3E}">
        <p14:creationId xmlns:p14="http://schemas.microsoft.com/office/powerpoint/2010/main" val="23725396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3E6890DF-C0ED-46DF-A263-526CCD76300F}" type="slidenum">
              <a:rPr lang="en-US" smtClean="0"/>
              <a:pPr/>
              <a:t>20</a:t>
            </a:fld>
            <a:endParaRPr lang="en-US" dirty="0"/>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p:spPr>
        <p:txBody>
          <a:bodyPr/>
          <a:lstStyle/>
          <a:p>
            <a:r>
              <a:rPr lang="en-US" dirty="0"/>
              <a:t>Note that refreshing less often will sometimes decrease the analysis time drastically.</a:t>
            </a:r>
          </a:p>
        </p:txBody>
      </p:sp>
    </p:spTree>
    <p:extLst>
      <p:ext uri="{BB962C8B-B14F-4D97-AF65-F5344CB8AC3E}">
        <p14:creationId xmlns:p14="http://schemas.microsoft.com/office/powerpoint/2010/main" val="23967713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41D76838-5C94-4546-AFE0-FC34E9DE3953}" type="slidenum">
              <a:rPr lang="en-US" smtClean="0"/>
              <a:pPr/>
              <a:t>21</a:t>
            </a:fld>
            <a:endParaRPr lang="en-US" dirty="0"/>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p:spPr>
        <p:txBody>
          <a:bodyPr/>
          <a:lstStyle/>
          <a:p>
            <a:endParaRPr lang="en-US" dirty="0"/>
          </a:p>
        </p:txBody>
      </p:sp>
    </p:spTree>
    <p:extLst>
      <p:ext uri="{BB962C8B-B14F-4D97-AF65-F5344CB8AC3E}">
        <p14:creationId xmlns:p14="http://schemas.microsoft.com/office/powerpoint/2010/main" val="14701722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8913E620-B364-4659-85DD-1D159DDDC647}" type="slidenum">
              <a:rPr lang="en-US" smtClean="0"/>
              <a:pPr/>
              <a:t>22</a:t>
            </a:fld>
            <a:endParaRPr lang="en-US" dirty="0"/>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p:spPr>
        <p:txBody>
          <a:bodyPr/>
          <a:lstStyle/>
          <a:p>
            <a:endParaRPr lang="en-US" dirty="0"/>
          </a:p>
        </p:txBody>
      </p:sp>
    </p:spTree>
    <p:extLst>
      <p:ext uri="{BB962C8B-B14F-4D97-AF65-F5344CB8AC3E}">
        <p14:creationId xmlns:p14="http://schemas.microsoft.com/office/powerpoint/2010/main" val="8084266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p:spPr>
        <p:txBody>
          <a:bodyPr/>
          <a:lstStyle/>
          <a:p>
            <a:endParaRPr lang="en-US" dirty="0"/>
          </a:p>
        </p:txBody>
      </p:sp>
      <p:sp>
        <p:nvSpPr>
          <p:cNvPr id="63492" name="Slide Number Placeholder 3"/>
          <p:cNvSpPr>
            <a:spLocks noGrp="1"/>
          </p:cNvSpPr>
          <p:nvPr>
            <p:ph type="sldNum" sz="quarter" idx="5"/>
          </p:nvPr>
        </p:nvSpPr>
        <p:spPr>
          <a:noFill/>
        </p:spPr>
        <p:txBody>
          <a:bodyPr/>
          <a:lstStyle/>
          <a:p>
            <a:fld id="{F14A0F51-2426-48F5-951B-BE4936C85185}" type="slidenum">
              <a:rPr lang="en-US" smtClean="0"/>
              <a:pPr/>
              <a:t>23</a:t>
            </a:fld>
            <a:endParaRPr lang="en-US" dirty="0"/>
          </a:p>
        </p:txBody>
      </p:sp>
    </p:spTree>
    <p:extLst>
      <p:ext uri="{BB962C8B-B14F-4D97-AF65-F5344CB8AC3E}">
        <p14:creationId xmlns:p14="http://schemas.microsoft.com/office/powerpoint/2010/main" val="59805410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a:ln/>
        </p:spPr>
        <p:txBody>
          <a:bodyPr/>
          <a:lstStyle/>
          <a:p>
            <a:r>
              <a:rPr lang="en-US" dirty="0"/>
              <a:t>Have students run this model and compare with results from P-102</a:t>
            </a:r>
            <a:r>
              <a:rPr lang="en-US" baseline="0" dirty="0"/>
              <a:t>’s Distribution Summary Worksheets</a:t>
            </a:r>
            <a:endParaRPr lang="en-US" dirty="0"/>
          </a:p>
        </p:txBody>
      </p:sp>
      <p:sp>
        <p:nvSpPr>
          <p:cNvPr id="64516" name="Slide Number Placeholder 3"/>
          <p:cNvSpPr>
            <a:spLocks noGrp="1"/>
          </p:cNvSpPr>
          <p:nvPr>
            <p:ph type="sldNum" sz="quarter" idx="5"/>
          </p:nvPr>
        </p:nvSpPr>
        <p:spPr>
          <a:noFill/>
        </p:spPr>
        <p:txBody>
          <a:bodyPr/>
          <a:lstStyle/>
          <a:p>
            <a:fld id="{83229664-A421-4AAC-91D5-EC21CB99C281}" type="slidenum">
              <a:rPr lang="en-US" smtClean="0"/>
              <a:pPr/>
              <a:t>24</a:t>
            </a:fld>
            <a:endParaRPr lang="en-US" dirty="0"/>
          </a:p>
        </p:txBody>
      </p:sp>
    </p:spTree>
    <p:extLst>
      <p:ext uri="{BB962C8B-B14F-4D97-AF65-F5344CB8AC3E}">
        <p14:creationId xmlns:p14="http://schemas.microsoft.com/office/powerpoint/2010/main" val="589962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a:ln/>
        </p:spPr>
        <p:txBody>
          <a:bodyPr/>
          <a:lstStyle/>
          <a:p>
            <a:endParaRPr lang="en-US" dirty="0"/>
          </a:p>
        </p:txBody>
      </p:sp>
      <p:sp>
        <p:nvSpPr>
          <p:cNvPr id="64516" name="Slide Number Placeholder 3"/>
          <p:cNvSpPr>
            <a:spLocks noGrp="1"/>
          </p:cNvSpPr>
          <p:nvPr>
            <p:ph type="sldNum" sz="quarter" idx="5"/>
          </p:nvPr>
        </p:nvSpPr>
        <p:spPr>
          <a:noFill/>
        </p:spPr>
        <p:txBody>
          <a:bodyPr/>
          <a:lstStyle/>
          <a:p>
            <a:fld id="{83229664-A421-4AAC-91D5-EC21CB99C281}" type="slidenum">
              <a:rPr lang="en-US" smtClean="0"/>
              <a:pPr/>
              <a:t>25</a:t>
            </a:fld>
            <a:endParaRPr lang="en-US" dirty="0"/>
          </a:p>
        </p:txBody>
      </p:sp>
    </p:spTree>
    <p:extLst>
      <p:ext uri="{BB962C8B-B14F-4D97-AF65-F5344CB8AC3E}">
        <p14:creationId xmlns:p14="http://schemas.microsoft.com/office/powerpoint/2010/main" val="422247885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p:spPr>
        <p:txBody>
          <a:bodyPr/>
          <a:lstStyle/>
          <a:p>
            <a:r>
              <a:rPr lang="en-US" dirty="0"/>
              <a:t>Go over documentation and help available within BUGS.</a:t>
            </a:r>
          </a:p>
          <a:p>
            <a:r>
              <a:rPr lang="en-US" dirty="0"/>
              <a:t>May need to remind students about the CNI prior, which is covered in P-102.</a:t>
            </a:r>
          </a:p>
          <a:p>
            <a:endParaRPr lang="en-US" dirty="0"/>
          </a:p>
        </p:txBody>
      </p:sp>
      <p:sp>
        <p:nvSpPr>
          <p:cNvPr id="65540" name="Slide Number Placeholder 3"/>
          <p:cNvSpPr>
            <a:spLocks noGrp="1"/>
          </p:cNvSpPr>
          <p:nvPr>
            <p:ph type="sldNum" sz="quarter" idx="5"/>
          </p:nvPr>
        </p:nvSpPr>
        <p:spPr>
          <a:noFill/>
        </p:spPr>
        <p:txBody>
          <a:bodyPr/>
          <a:lstStyle/>
          <a:p>
            <a:fld id="{1A78657C-153C-460B-A605-665A0EE9B2CC}" type="slidenum">
              <a:rPr lang="en-US" smtClean="0"/>
              <a:pPr/>
              <a:t>26</a:t>
            </a:fld>
            <a:endParaRPr lang="en-US" dirty="0"/>
          </a:p>
        </p:txBody>
      </p:sp>
    </p:spTree>
    <p:extLst>
      <p:ext uri="{BB962C8B-B14F-4D97-AF65-F5344CB8AC3E}">
        <p14:creationId xmlns:p14="http://schemas.microsoft.com/office/powerpoint/2010/main" val="322640278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66563" name="Notes Placeholder 2"/>
          <p:cNvSpPr>
            <a:spLocks noGrp="1"/>
          </p:cNvSpPr>
          <p:nvPr>
            <p:ph type="body" idx="1"/>
          </p:nvPr>
        </p:nvSpPr>
        <p:spPr>
          <a:noFill/>
          <a:ln/>
        </p:spPr>
        <p:txBody>
          <a:bodyPr/>
          <a:lstStyle/>
          <a:p>
            <a:endParaRPr lang="en-US" dirty="0"/>
          </a:p>
        </p:txBody>
      </p:sp>
      <p:sp>
        <p:nvSpPr>
          <p:cNvPr id="66564" name="Slide Number Placeholder 3"/>
          <p:cNvSpPr>
            <a:spLocks noGrp="1"/>
          </p:cNvSpPr>
          <p:nvPr>
            <p:ph type="sldNum" sz="quarter" idx="5"/>
          </p:nvPr>
        </p:nvSpPr>
        <p:spPr>
          <a:noFill/>
        </p:spPr>
        <p:txBody>
          <a:bodyPr/>
          <a:lstStyle/>
          <a:p>
            <a:fld id="{8FFA2203-F016-4542-91A4-FE9195C85F42}" type="slidenum">
              <a:rPr lang="en-US" smtClean="0"/>
              <a:pPr/>
              <a:t>27</a:t>
            </a:fld>
            <a:endParaRPr lang="en-US" dirty="0"/>
          </a:p>
        </p:txBody>
      </p:sp>
    </p:spTree>
    <p:extLst>
      <p:ext uri="{BB962C8B-B14F-4D97-AF65-F5344CB8AC3E}">
        <p14:creationId xmlns:p14="http://schemas.microsoft.com/office/powerpoint/2010/main" val="104714669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a:ln/>
        </p:spPr>
      </p:sp>
      <p:sp>
        <p:nvSpPr>
          <p:cNvPr id="67587" name="Notes Placeholder 2"/>
          <p:cNvSpPr>
            <a:spLocks noGrp="1"/>
          </p:cNvSpPr>
          <p:nvPr>
            <p:ph type="body" idx="1"/>
          </p:nvPr>
        </p:nvSpPr>
        <p:spPr>
          <a:noFill/>
          <a:ln/>
        </p:spPr>
        <p:txBody>
          <a:bodyPr/>
          <a:lstStyle/>
          <a:p>
            <a:endParaRPr lang="en-US" dirty="0"/>
          </a:p>
        </p:txBody>
      </p:sp>
      <p:sp>
        <p:nvSpPr>
          <p:cNvPr id="67588" name="Slide Number Placeholder 3"/>
          <p:cNvSpPr>
            <a:spLocks noGrp="1"/>
          </p:cNvSpPr>
          <p:nvPr>
            <p:ph type="sldNum" sz="quarter" idx="5"/>
          </p:nvPr>
        </p:nvSpPr>
        <p:spPr>
          <a:noFill/>
        </p:spPr>
        <p:txBody>
          <a:bodyPr/>
          <a:lstStyle/>
          <a:p>
            <a:fld id="{8C77DF1C-D38C-4583-88CE-2D8949164D5C}" type="slidenum">
              <a:rPr lang="en-US" smtClean="0"/>
              <a:pPr/>
              <a:t>28</a:t>
            </a:fld>
            <a:endParaRPr lang="en-US" dirty="0"/>
          </a:p>
        </p:txBody>
      </p:sp>
    </p:spTree>
    <p:extLst>
      <p:ext uri="{BB962C8B-B14F-4D97-AF65-F5344CB8AC3E}">
        <p14:creationId xmlns:p14="http://schemas.microsoft.com/office/powerpoint/2010/main" val="131131213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4A185AE6-98FD-45E1-8A89-C133B9965AE7}" type="slidenum">
              <a:rPr lang="en-US" smtClean="0"/>
              <a:pPr/>
              <a:t>29</a:t>
            </a:fld>
            <a:endParaRPr lang="en-US" dirty="0"/>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endParaRPr lang="en-US" dirty="0"/>
          </a:p>
        </p:txBody>
      </p:sp>
    </p:spTree>
    <p:extLst>
      <p:ext uri="{BB962C8B-B14F-4D97-AF65-F5344CB8AC3E}">
        <p14:creationId xmlns:p14="http://schemas.microsoft.com/office/powerpoint/2010/main" val="37120636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212F0204-2D33-4AB7-A66B-3ECE6897F49F}" type="slidenum">
              <a:rPr lang="en-US" smtClean="0"/>
              <a:pPr/>
              <a:t>3</a:t>
            </a:fld>
            <a:endParaRPr lang="en-US" dirty="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endParaRPr lang="en-US" dirty="0"/>
          </a:p>
        </p:txBody>
      </p:sp>
    </p:spTree>
    <p:extLst>
      <p:ext uri="{BB962C8B-B14F-4D97-AF65-F5344CB8AC3E}">
        <p14:creationId xmlns:p14="http://schemas.microsoft.com/office/powerpoint/2010/main" val="313252048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CAF7B110-9A6E-4805-89E9-EEE1F0D792BD}" type="slidenum">
              <a:rPr lang="en-US" smtClean="0"/>
              <a:pPr/>
              <a:t>30</a:t>
            </a:fld>
            <a:endParaRPr lang="en-US" dirty="0"/>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p:spPr>
        <p:txBody>
          <a:bodyPr/>
          <a:lstStyle/>
          <a:p>
            <a:pPr>
              <a:buFontTx/>
              <a:buAutoNum type="arabicPeriod"/>
            </a:pPr>
            <a:r>
              <a:rPr lang="en-US" dirty="0"/>
              <a:t>Point out that mean is always &gt; median</a:t>
            </a:r>
          </a:p>
        </p:txBody>
      </p:sp>
    </p:spTree>
    <p:extLst>
      <p:ext uri="{BB962C8B-B14F-4D97-AF65-F5344CB8AC3E}">
        <p14:creationId xmlns:p14="http://schemas.microsoft.com/office/powerpoint/2010/main" val="258481761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9FB6106A-8081-42E5-9979-ADBB05E8DE40}" type="slidenum">
              <a:rPr lang="en-US" smtClean="0"/>
              <a:pPr/>
              <a:t>31</a:t>
            </a:fld>
            <a:endParaRPr lang="en-US" dirty="0"/>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p:spPr>
        <p:txBody>
          <a:bodyPr/>
          <a:lstStyle/>
          <a:p>
            <a:endParaRPr lang="en-US" dirty="0"/>
          </a:p>
        </p:txBody>
      </p:sp>
    </p:spTree>
    <p:extLst>
      <p:ext uri="{BB962C8B-B14F-4D97-AF65-F5344CB8AC3E}">
        <p14:creationId xmlns:p14="http://schemas.microsoft.com/office/powerpoint/2010/main" val="219812705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FBAE5EFC-710B-476A-A78E-8AB1879394F4}" type="slidenum">
              <a:rPr lang="en-US" smtClean="0"/>
              <a:pPr/>
              <a:t>32</a:t>
            </a:fld>
            <a:endParaRPr lang="en-US" dirty="0"/>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p:spPr>
        <p:txBody>
          <a:bodyPr/>
          <a:lstStyle/>
          <a:p>
            <a:r>
              <a:rPr lang="en-US" dirty="0"/>
              <a:t>Explain</a:t>
            </a:r>
            <a:r>
              <a:rPr lang="en-US" baseline="0" dirty="0"/>
              <a:t> the step(e) function. Value of “1” when e&gt;=0, 0 otherwise. Gives the probability of exceedance if used as step(p &gt; 0.01).</a:t>
            </a:r>
            <a:endParaRPr lang="en-US" dirty="0"/>
          </a:p>
        </p:txBody>
      </p:sp>
    </p:spTree>
    <p:extLst>
      <p:ext uri="{BB962C8B-B14F-4D97-AF65-F5344CB8AC3E}">
        <p14:creationId xmlns:p14="http://schemas.microsoft.com/office/powerpoint/2010/main" val="341607686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399022D3-7403-4E49-8F19-87846BA684B9}" type="slidenum">
              <a:rPr lang="en-US" smtClean="0"/>
              <a:pPr/>
              <a:t>33</a:t>
            </a:fld>
            <a:endParaRPr lang="en-US" dirty="0"/>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ln/>
        </p:spPr>
        <p:txBody>
          <a:bodyPr/>
          <a:lstStyle/>
          <a:p>
            <a:r>
              <a:rPr lang="en-US" dirty="0"/>
              <a:t>Take time to point out the use of logical nodes in this script to translate mean and EF into mu and tau.  Also discuss BUGS parameterization of lognormal distribution</a:t>
            </a:r>
            <a:r>
              <a:rPr lang="en-US" baseline="0" dirty="0"/>
              <a:t> and list of script lines in text pages 33-34.</a:t>
            </a:r>
            <a:endParaRPr lang="en-US" dirty="0"/>
          </a:p>
        </p:txBody>
      </p:sp>
    </p:spTree>
    <p:extLst>
      <p:ext uri="{BB962C8B-B14F-4D97-AF65-F5344CB8AC3E}">
        <p14:creationId xmlns:p14="http://schemas.microsoft.com/office/powerpoint/2010/main" val="387807886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p>
            <a:fld id="{EF3ECF2F-3557-46A2-9BEB-B0B2400A7ADD}" type="slidenum">
              <a:rPr lang="en-US" smtClean="0"/>
              <a:pPr/>
              <a:t>34</a:t>
            </a:fld>
            <a:endParaRPr lang="en-US" dirty="0"/>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p:spPr>
        <p:txBody>
          <a:bodyPr/>
          <a:lstStyle/>
          <a:p>
            <a:endParaRPr lang="en-US" dirty="0"/>
          </a:p>
        </p:txBody>
      </p:sp>
    </p:spTree>
    <p:extLst>
      <p:ext uri="{BB962C8B-B14F-4D97-AF65-F5344CB8AC3E}">
        <p14:creationId xmlns:p14="http://schemas.microsoft.com/office/powerpoint/2010/main" val="416859537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CBD24431-A824-44EC-BFFD-1264E16AE827}" type="slidenum">
              <a:rPr lang="en-US" smtClean="0"/>
              <a:pPr/>
              <a:t>35</a:t>
            </a:fld>
            <a:endParaRPr lang="en-US" dirty="0"/>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p:spPr>
        <p:txBody>
          <a:bodyPr/>
          <a:lstStyle/>
          <a:p>
            <a:endParaRPr lang="en-US" dirty="0"/>
          </a:p>
        </p:txBody>
      </p:sp>
    </p:spTree>
    <p:extLst>
      <p:ext uri="{BB962C8B-B14F-4D97-AF65-F5344CB8AC3E}">
        <p14:creationId xmlns:p14="http://schemas.microsoft.com/office/powerpoint/2010/main" val="341006561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ln/>
        </p:spPr>
      </p:sp>
      <p:sp>
        <p:nvSpPr>
          <p:cNvPr id="75779" name="Notes Placeholder 2"/>
          <p:cNvSpPr>
            <a:spLocks noGrp="1"/>
          </p:cNvSpPr>
          <p:nvPr>
            <p:ph type="body" idx="1"/>
          </p:nvPr>
        </p:nvSpPr>
        <p:spPr>
          <a:noFill/>
          <a:ln/>
        </p:spPr>
        <p:txBody>
          <a:bodyPr/>
          <a:lstStyle/>
          <a:p>
            <a:r>
              <a:rPr lang="en-US" dirty="0"/>
              <a:t>For first question, which is a first glance at model checking, point out how posterior mean is between prior mean (0.04) and MLE (0.29), but strongly influenced</a:t>
            </a:r>
            <a:r>
              <a:rPr lang="en-US" baseline="0" dirty="0"/>
              <a:t> by prior distribution.  Have students find 95</a:t>
            </a:r>
            <a:r>
              <a:rPr lang="en-US" baseline="30000" dirty="0"/>
              <a:t>th</a:t>
            </a:r>
            <a:r>
              <a:rPr lang="en-US" baseline="0" dirty="0"/>
              <a:t> percentile of prior distribution (0.07).  Draw DAG showing predicted event count, discuss use of step() function to find tail probability of posterior predictive distribution.</a:t>
            </a:r>
            <a:endParaRPr lang="en-US" dirty="0"/>
          </a:p>
        </p:txBody>
      </p:sp>
      <p:sp>
        <p:nvSpPr>
          <p:cNvPr id="75780" name="Slide Number Placeholder 3"/>
          <p:cNvSpPr>
            <a:spLocks noGrp="1"/>
          </p:cNvSpPr>
          <p:nvPr>
            <p:ph type="sldNum" sz="quarter" idx="5"/>
          </p:nvPr>
        </p:nvSpPr>
        <p:spPr>
          <a:noFill/>
        </p:spPr>
        <p:txBody>
          <a:bodyPr/>
          <a:lstStyle/>
          <a:p>
            <a:fld id="{CBB3504D-9665-4517-93FD-758BC5A23BEA}" type="slidenum">
              <a:rPr lang="en-US" smtClean="0"/>
              <a:pPr/>
              <a:t>36</a:t>
            </a:fld>
            <a:endParaRPr lang="en-US" dirty="0"/>
          </a:p>
        </p:txBody>
      </p:sp>
    </p:spTree>
    <p:extLst>
      <p:ext uri="{BB962C8B-B14F-4D97-AF65-F5344CB8AC3E}">
        <p14:creationId xmlns:p14="http://schemas.microsoft.com/office/powerpoint/2010/main" val="42133613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a:ln/>
        </p:spPr>
      </p:sp>
      <p:sp>
        <p:nvSpPr>
          <p:cNvPr id="76803" name="Notes Placeholder 2"/>
          <p:cNvSpPr>
            <a:spLocks noGrp="1"/>
          </p:cNvSpPr>
          <p:nvPr>
            <p:ph type="body" idx="1"/>
          </p:nvPr>
        </p:nvSpPr>
        <p:spPr>
          <a:noFill/>
          <a:ln/>
        </p:spPr>
        <p:txBody>
          <a:bodyPr/>
          <a:lstStyle/>
          <a:p>
            <a:endParaRPr lang="en-US" dirty="0"/>
          </a:p>
        </p:txBody>
      </p:sp>
      <p:sp>
        <p:nvSpPr>
          <p:cNvPr id="76804" name="Slide Number Placeholder 3"/>
          <p:cNvSpPr>
            <a:spLocks noGrp="1"/>
          </p:cNvSpPr>
          <p:nvPr>
            <p:ph type="sldNum" sz="quarter" idx="5"/>
          </p:nvPr>
        </p:nvSpPr>
        <p:spPr>
          <a:noFill/>
        </p:spPr>
        <p:txBody>
          <a:bodyPr/>
          <a:lstStyle/>
          <a:p>
            <a:fld id="{2186C4D1-92CF-4703-AE26-09C43F1693B4}" type="slidenum">
              <a:rPr lang="en-US" smtClean="0"/>
              <a:pPr/>
              <a:t>37</a:t>
            </a:fld>
            <a:endParaRPr lang="en-US" dirty="0"/>
          </a:p>
        </p:txBody>
      </p:sp>
    </p:spTree>
    <p:extLst>
      <p:ext uri="{BB962C8B-B14F-4D97-AF65-F5344CB8AC3E}">
        <p14:creationId xmlns:p14="http://schemas.microsoft.com/office/powerpoint/2010/main" val="420611038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6AF5FFD0-29B0-4FA7-9370-AD4709B2A82C}" type="slidenum">
              <a:rPr lang="en-US" smtClean="0"/>
              <a:pPr>
                <a:defRPr/>
              </a:pPr>
              <a:t>38</a:t>
            </a:fld>
            <a:endParaRPr lang="en-US" dirty="0"/>
          </a:p>
        </p:txBody>
      </p:sp>
    </p:spTree>
    <p:extLst>
      <p:ext uri="{BB962C8B-B14F-4D97-AF65-F5344CB8AC3E}">
        <p14:creationId xmlns:p14="http://schemas.microsoft.com/office/powerpoint/2010/main" val="230908880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6AF5FFD0-29B0-4FA7-9370-AD4709B2A82C}" type="slidenum">
              <a:rPr lang="en-US" smtClean="0"/>
              <a:pPr>
                <a:defRPr/>
              </a:pPr>
              <a:t>39</a:t>
            </a:fld>
            <a:endParaRPr lang="en-US" dirty="0"/>
          </a:p>
        </p:txBody>
      </p:sp>
    </p:spTree>
    <p:extLst>
      <p:ext uri="{BB962C8B-B14F-4D97-AF65-F5344CB8AC3E}">
        <p14:creationId xmlns:p14="http://schemas.microsoft.com/office/powerpoint/2010/main" val="41578120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46597EBC-C70C-4EDC-A09E-423387BE5C39}" type="slidenum">
              <a:rPr lang="en-US" smtClean="0"/>
              <a:pPr/>
              <a:t>4</a:t>
            </a:fld>
            <a:endParaRPr lang="en-US" dirty="0"/>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endParaRPr lang="en-US" dirty="0"/>
          </a:p>
        </p:txBody>
      </p:sp>
    </p:spTree>
    <p:extLst>
      <p:ext uri="{BB962C8B-B14F-4D97-AF65-F5344CB8AC3E}">
        <p14:creationId xmlns:p14="http://schemas.microsoft.com/office/powerpoint/2010/main" val="221642917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6AF5FFD0-29B0-4FA7-9370-AD4709B2A82C}" type="slidenum">
              <a:rPr lang="en-US" smtClean="0"/>
              <a:pPr>
                <a:defRPr/>
              </a:pPr>
              <a:t>40</a:t>
            </a:fld>
            <a:endParaRPr lang="en-US" dirty="0"/>
          </a:p>
        </p:txBody>
      </p:sp>
    </p:spTree>
    <p:extLst>
      <p:ext uri="{BB962C8B-B14F-4D97-AF65-F5344CB8AC3E}">
        <p14:creationId xmlns:p14="http://schemas.microsoft.com/office/powerpoint/2010/main" val="139022829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AF5FFD0-29B0-4FA7-9370-AD4709B2A82C}" type="slidenum">
              <a:rPr lang="en-US" smtClean="0"/>
              <a:pPr>
                <a:defRPr/>
              </a:pPr>
              <a:t>41</a:t>
            </a:fld>
            <a:endParaRPr lang="en-US" dirty="0"/>
          </a:p>
        </p:txBody>
      </p:sp>
    </p:spTree>
    <p:extLst>
      <p:ext uri="{BB962C8B-B14F-4D97-AF65-F5344CB8AC3E}">
        <p14:creationId xmlns:p14="http://schemas.microsoft.com/office/powerpoint/2010/main" val="360405690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AF5FFD0-29B0-4FA7-9370-AD4709B2A82C}" type="slidenum">
              <a:rPr lang="en-US" smtClean="0"/>
              <a:pPr>
                <a:defRPr/>
              </a:pPr>
              <a:t>42</a:t>
            </a:fld>
            <a:endParaRPr lang="en-US" dirty="0"/>
          </a:p>
        </p:txBody>
      </p:sp>
    </p:spTree>
    <p:extLst>
      <p:ext uri="{BB962C8B-B14F-4D97-AF65-F5344CB8AC3E}">
        <p14:creationId xmlns:p14="http://schemas.microsoft.com/office/powerpoint/2010/main" val="422208866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AF5FFD0-29B0-4FA7-9370-AD4709B2A82C}" type="slidenum">
              <a:rPr lang="en-US" smtClean="0"/>
              <a:pPr>
                <a:defRPr/>
              </a:pPr>
              <a:t>43</a:t>
            </a:fld>
            <a:endParaRPr lang="en-US" dirty="0"/>
          </a:p>
        </p:txBody>
      </p:sp>
    </p:spTree>
    <p:extLst>
      <p:ext uri="{BB962C8B-B14F-4D97-AF65-F5344CB8AC3E}">
        <p14:creationId xmlns:p14="http://schemas.microsoft.com/office/powerpoint/2010/main" val="150670201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AF5FFD0-29B0-4FA7-9370-AD4709B2A82C}" type="slidenum">
              <a:rPr lang="en-US" smtClean="0"/>
              <a:pPr>
                <a:defRPr/>
              </a:pPr>
              <a:t>44</a:t>
            </a:fld>
            <a:endParaRPr lang="en-US" dirty="0"/>
          </a:p>
        </p:txBody>
      </p:sp>
    </p:spTree>
    <p:extLst>
      <p:ext uri="{BB962C8B-B14F-4D97-AF65-F5344CB8AC3E}">
        <p14:creationId xmlns:p14="http://schemas.microsoft.com/office/powerpoint/2010/main" val="265876129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AF5FFD0-29B0-4FA7-9370-AD4709B2A82C}" type="slidenum">
              <a:rPr lang="en-US" smtClean="0"/>
              <a:pPr>
                <a:defRPr/>
              </a:pPr>
              <a:t>45</a:t>
            </a:fld>
            <a:endParaRPr lang="en-US" dirty="0"/>
          </a:p>
        </p:txBody>
      </p:sp>
    </p:spTree>
    <p:extLst>
      <p:ext uri="{BB962C8B-B14F-4D97-AF65-F5344CB8AC3E}">
        <p14:creationId xmlns:p14="http://schemas.microsoft.com/office/powerpoint/2010/main" val="138139309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AF5FFD0-29B0-4FA7-9370-AD4709B2A82C}" type="slidenum">
              <a:rPr lang="en-US" smtClean="0"/>
              <a:pPr>
                <a:defRPr/>
              </a:pPr>
              <a:t>46</a:t>
            </a:fld>
            <a:endParaRPr lang="en-US" dirty="0"/>
          </a:p>
        </p:txBody>
      </p:sp>
    </p:spTree>
    <p:extLst>
      <p:ext uri="{BB962C8B-B14F-4D97-AF65-F5344CB8AC3E}">
        <p14:creationId xmlns:p14="http://schemas.microsoft.com/office/powerpoint/2010/main" val="34299625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4677F5D2-F581-43E7-8F5D-695633E47685}" type="slidenum">
              <a:rPr lang="en-US" smtClean="0"/>
              <a:pPr/>
              <a:t>5</a:t>
            </a:fld>
            <a:endParaRPr lang="en-US" dirty="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endParaRPr lang="en-US" dirty="0"/>
          </a:p>
        </p:txBody>
      </p:sp>
    </p:spTree>
    <p:extLst>
      <p:ext uri="{BB962C8B-B14F-4D97-AF65-F5344CB8AC3E}">
        <p14:creationId xmlns:p14="http://schemas.microsoft.com/office/powerpoint/2010/main" val="28052202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093449A0-4242-44E2-9F4A-25CCEE23ABB3}" type="slidenum">
              <a:rPr lang="en-US" smtClean="0"/>
              <a:pPr/>
              <a:t>6</a:t>
            </a:fld>
            <a:endParaRPr lang="en-US" dirty="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endParaRPr lang="en-US" dirty="0"/>
          </a:p>
        </p:txBody>
      </p:sp>
    </p:spTree>
    <p:extLst>
      <p:ext uri="{BB962C8B-B14F-4D97-AF65-F5344CB8AC3E}">
        <p14:creationId xmlns:p14="http://schemas.microsoft.com/office/powerpoint/2010/main" val="12214130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77642F8A-214F-4D4A-83B7-959DB4D484E1}" type="slidenum">
              <a:rPr lang="en-US" smtClean="0"/>
              <a:pPr/>
              <a:t>7</a:t>
            </a:fld>
            <a:endParaRPr lang="en-US" dirty="0"/>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r>
              <a:rPr lang="en-US" dirty="0"/>
              <a:t>Instructor should have students use single parameter estimation</a:t>
            </a:r>
            <a:r>
              <a:rPr lang="en-US" baseline="0" dirty="0"/>
              <a:t> spreadsheet to rework these problems.</a:t>
            </a:r>
            <a:endParaRPr lang="en-US" dirty="0"/>
          </a:p>
        </p:txBody>
      </p:sp>
    </p:spTree>
    <p:extLst>
      <p:ext uri="{BB962C8B-B14F-4D97-AF65-F5344CB8AC3E}">
        <p14:creationId xmlns:p14="http://schemas.microsoft.com/office/powerpoint/2010/main" val="9197603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69302604-05C0-4B3F-8425-2D0060B7D2E2}" type="slidenum">
              <a:rPr lang="en-US" smtClean="0"/>
              <a:pPr/>
              <a:t>8</a:t>
            </a:fld>
            <a:endParaRPr lang="en-US" dirty="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r>
              <a:rPr lang="en-US" dirty="0"/>
              <a:t>Take time to walk through this DAG slowly, pointed out what is observed (bottom node, losp) and what is inferred (lambda.losp).  Discuss parent-child terminology. Note Page 13 in</a:t>
            </a:r>
            <a:r>
              <a:rPr lang="en-US" baseline="0" dirty="0"/>
              <a:t> text.</a:t>
            </a:r>
            <a:endParaRPr lang="en-US" dirty="0"/>
          </a:p>
        </p:txBody>
      </p:sp>
    </p:spTree>
    <p:extLst>
      <p:ext uri="{BB962C8B-B14F-4D97-AF65-F5344CB8AC3E}">
        <p14:creationId xmlns:p14="http://schemas.microsoft.com/office/powerpoint/2010/main" val="12216426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65EAC11D-12FF-418D-A0C4-428A90F1ECA1}" type="slidenum">
              <a:rPr lang="en-US" smtClean="0"/>
              <a:pPr/>
              <a:t>9</a:t>
            </a:fld>
            <a:endParaRPr lang="en-US" dirty="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endParaRPr lang="en-US" dirty="0"/>
          </a:p>
        </p:txBody>
      </p:sp>
    </p:spTree>
    <p:extLst>
      <p:ext uri="{BB962C8B-B14F-4D97-AF65-F5344CB8AC3E}">
        <p14:creationId xmlns:p14="http://schemas.microsoft.com/office/powerpoint/2010/main" val="291699039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a:xfrm>
            <a:off x="2892425" y="1717001"/>
            <a:ext cx="5797550" cy="430887"/>
          </a:xfrm>
        </p:spPr>
        <p:txBody>
          <a:bodyPr anchor="b"/>
          <a:lstStyle>
            <a:lvl1pPr>
              <a:spcBef>
                <a:spcPct val="40000"/>
              </a:spcBef>
              <a:defRPr sz="3200">
                <a:solidFill>
                  <a:srgbClr val="005875"/>
                </a:solidFill>
              </a:defRPr>
            </a:lvl1pPr>
          </a:lstStyle>
          <a:p>
            <a:r>
              <a:rPr lang="en-US" dirty="0"/>
              <a:t>Click to edit Master title style</a:t>
            </a:r>
          </a:p>
        </p:txBody>
      </p:sp>
      <p:sp>
        <p:nvSpPr>
          <p:cNvPr id="13435" name="Rectangle 123"/>
          <p:cNvSpPr>
            <a:spLocks noGrp="1" noChangeArrowheads="1"/>
          </p:cNvSpPr>
          <p:nvPr>
            <p:ph type="subTitle" sz="quarter" idx="1"/>
          </p:nvPr>
        </p:nvSpPr>
        <p:spPr>
          <a:xfrm>
            <a:off x="2914650" y="2514600"/>
            <a:ext cx="5775325" cy="762000"/>
          </a:xfrm>
        </p:spPr>
        <p:txBody>
          <a:bodyPr/>
          <a:lstStyle>
            <a:lvl1pPr marL="0" indent="0">
              <a:spcBef>
                <a:spcPct val="20000"/>
              </a:spcBef>
              <a:buFontTx/>
              <a:buNone/>
              <a:defRPr b="1"/>
            </a:lvl1pPr>
          </a:lstStyle>
          <a:p>
            <a:r>
              <a:rPr lang="en-US" dirty="0"/>
              <a:t>Click to edit Master subtitle style</a:t>
            </a:r>
          </a:p>
        </p:txBody>
      </p:sp>
      <p:sp>
        <p:nvSpPr>
          <p:cNvPr id="41" name="Rectangle 124"/>
          <p:cNvSpPr>
            <a:spLocks noGrp="1" noChangeArrowheads="1"/>
          </p:cNvSpPr>
          <p:nvPr>
            <p:ph type="dt" sz="quarter" idx="10"/>
          </p:nvPr>
        </p:nvSpPr>
        <p:spPr bwMode="auto">
          <a:xfrm>
            <a:off x="2914650" y="3436938"/>
            <a:ext cx="5775325" cy="457200"/>
          </a:xfrm>
          <a:prstGeom prst="rect">
            <a:avLst/>
          </a:prstGeom>
          <a:ln>
            <a:miter lim="800000"/>
            <a:headEnd/>
            <a:tailEnd/>
          </a:ln>
        </p:spPr>
        <p:txBody>
          <a:bodyPr vert="horz" wrap="square" lIns="0" tIns="0" rIns="0" bIns="0" numCol="1" anchor="t" anchorCtr="0" compatLnSpc="1">
            <a:prstTxWarp prst="textNoShape">
              <a:avLst/>
            </a:prstTxWarp>
          </a:bodyPr>
          <a:lstStyle>
            <a:lvl1pPr>
              <a:lnSpc>
                <a:spcPct val="85000"/>
              </a:lnSpc>
              <a:spcBef>
                <a:spcPct val="40000"/>
              </a:spcBef>
              <a:defRPr sz="1600">
                <a:latin typeface="+mn-lt"/>
                <a:ea typeface="+mn-ea"/>
              </a:defRPr>
            </a:lvl1pPr>
          </a:lstStyle>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2331720" cy="6858000"/>
          </a:xfrm>
          <a:prstGeom prst="rect">
            <a:avLst/>
          </a:prstGeom>
        </p:spPr>
      </p:pic>
    </p:spTree>
    <p:extLst>
      <p:ext uri="{BB962C8B-B14F-4D97-AF65-F5344CB8AC3E}">
        <p14:creationId xmlns:p14="http://schemas.microsoft.com/office/powerpoint/2010/main" val="2745239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84"/>
          <p:cNvSpPr>
            <a:spLocks noGrp="1" noChangeArrowheads="1"/>
          </p:cNvSpPr>
          <p:nvPr>
            <p:ph type="ftr" sz="quarter" idx="10"/>
          </p:nvPr>
        </p:nvSpPr>
        <p:spPr>
          <a:xfrm>
            <a:off x="3668712" y="6553200"/>
            <a:ext cx="1804988" cy="122238"/>
          </a:xfrm>
          <a:ln/>
        </p:spPr>
        <p:txBody>
          <a:bodyPr/>
          <a:lstStyle>
            <a:lvl1pPr>
              <a:defRPr/>
            </a:lvl1pPr>
          </a:lstStyle>
          <a:p>
            <a:endParaRPr lang="en-US"/>
          </a:p>
        </p:txBody>
      </p:sp>
      <p:sp>
        <p:nvSpPr>
          <p:cNvPr id="5" name="Rectangle 85"/>
          <p:cNvSpPr>
            <a:spLocks noGrp="1" noChangeArrowheads="1"/>
          </p:cNvSpPr>
          <p:nvPr>
            <p:ph type="sldNum" sz="quarter" idx="11"/>
          </p:nvPr>
        </p:nvSpPr>
        <p:spPr>
          <a:xfrm>
            <a:off x="8349175" y="6553200"/>
            <a:ext cx="626550" cy="369332"/>
          </a:xfrm>
          <a:ln/>
        </p:spPr>
        <p:txBody>
          <a:bodyPr/>
          <a:lstStyle>
            <a:lvl1pPr>
              <a:defRPr sz="1200"/>
            </a:lvl1pPr>
          </a:lstStyle>
          <a:p>
            <a:r>
              <a:rPr lang="en-US" dirty="0"/>
              <a:t>2-</a:t>
            </a:r>
            <a:fld id="{5F868368-EC15-444D-9EFB-42436E21986C}" type="slidenum">
              <a:rPr lang="en-US" smtClean="0"/>
              <a:pPr/>
              <a:t>‹#›</a:t>
            </a:fld>
            <a:endParaRPr lang="en-US" dirty="0"/>
          </a:p>
        </p:txBody>
      </p:sp>
    </p:spTree>
    <p:extLst>
      <p:ext uri="{BB962C8B-B14F-4D97-AF65-F5344CB8AC3E}">
        <p14:creationId xmlns:p14="http://schemas.microsoft.com/office/powerpoint/2010/main" val="6398023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455613" y="1598613"/>
            <a:ext cx="4038600" cy="4524375"/>
          </a:xfrm>
        </p:spPr>
        <p:txBody>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6613" y="1598613"/>
            <a:ext cx="4040187" cy="4524375"/>
          </a:xfrm>
        </p:spPr>
        <p:txBody>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Rectangle 84"/>
          <p:cNvSpPr>
            <a:spLocks noGrp="1" noChangeArrowheads="1"/>
          </p:cNvSpPr>
          <p:nvPr>
            <p:ph type="ftr" sz="quarter" idx="10"/>
          </p:nvPr>
        </p:nvSpPr>
        <p:spPr>
          <a:xfrm>
            <a:off x="3668712" y="6553200"/>
            <a:ext cx="1804988" cy="122238"/>
          </a:xfrm>
          <a:ln/>
        </p:spPr>
        <p:txBody>
          <a:bodyPr/>
          <a:lstStyle>
            <a:lvl1pPr>
              <a:defRPr/>
            </a:lvl1pPr>
          </a:lstStyle>
          <a:p>
            <a:endParaRPr lang="en-US"/>
          </a:p>
        </p:txBody>
      </p:sp>
      <p:sp>
        <p:nvSpPr>
          <p:cNvPr id="6" name="Rectangle 85"/>
          <p:cNvSpPr>
            <a:spLocks noGrp="1" noChangeArrowheads="1"/>
          </p:cNvSpPr>
          <p:nvPr>
            <p:ph type="sldNum" sz="quarter" idx="11"/>
          </p:nvPr>
        </p:nvSpPr>
        <p:spPr>
          <a:xfrm>
            <a:off x="8250702" y="6553200"/>
            <a:ext cx="725023" cy="184666"/>
          </a:xfrm>
          <a:ln/>
        </p:spPr>
        <p:txBody>
          <a:bodyPr/>
          <a:lstStyle>
            <a:lvl1pPr>
              <a:defRPr sz="1200"/>
            </a:lvl1pPr>
          </a:lstStyle>
          <a:p>
            <a:r>
              <a:rPr lang="en-US" dirty="0"/>
              <a:t>2-</a:t>
            </a:r>
            <a:fld id="{5F868368-EC15-444D-9EFB-42436E21986C}" type="slidenum">
              <a:rPr lang="en-US" smtClean="0"/>
              <a:pPr/>
              <a:t>‹#›</a:t>
            </a:fld>
            <a:endParaRPr lang="en-US" dirty="0"/>
          </a:p>
        </p:txBody>
      </p:sp>
    </p:spTree>
    <p:extLst>
      <p:ext uri="{BB962C8B-B14F-4D97-AF65-F5344CB8AC3E}">
        <p14:creationId xmlns:p14="http://schemas.microsoft.com/office/powerpoint/2010/main" val="324779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Rectangle 84"/>
          <p:cNvSpPr>
            <a:spLocks noGrp="1" noChangeArrowheads="1"/>
          </p:cNvSpPr>
          <p:nvPr>
            <p:ph type="ftr" sz="quarter" idx="10"/>
          </p:nvPr>
        </p:nvSpPr>
        <p:spPr>
          <a:xfrm>
            <a:off x="3668712" y="6553200"/>
            <a:ext cx="1804988" cy="122238"/>
          </a:xfrm>
          <a:ln/>
        </p:spPr>
        <p:txBody>
          <a:bodyPr/>
          <a:lstStyle>
            <a:lvl1pPr>
              <a:defRPr/>
            </a:lvl1pPr>
          </a:lstStyle>
          <a:p>
            <a:endParaRPr lang="en-US"/>
          </a:p>
        </p:txBody>
      </p:sp>
      <p:sp>
        <p:nvSpPr>
          <p:cNvPr id="4" name="Rectangle 85"/>
          <p:cNvSpPr>
            <a:spLocks noGrp="1" noChangeArrowheads="1"/>
          </p:cNvSpPr>
          <p:nvPr>
            <p:ph type="sldNum" sz="quarter" idx="11"/>
          </p:nvPr>
        </p:nvSpPr>
        <p:spPr>
          <a:xfrm>
            <a:off x="8335108" y="6553200"/>
            <a:ext cx="640617" cy="369332"/>
          </a:xfrm>
          <a:ln/>
        </p:spPr>
        <p:txBody>
          <a:bodyPr/>
          <a:lstStyle>
            <a:lvl1pPr>
              <a:defRPr sz="1200"/>
            </a:lvl1pPr>
          </a:lstStyle>
          <a:p>
            <a:r>
              <a:rPr lang="en-US" dirty="0"/>
              <a:t>2-</a:t>
            </a:r>
            <a:fld id="{5F868368-EC15-444D-9EFB-42436E21986C}" type="slidenum">
              <a:rPr lang="en-US" smtClean="0"/>
              <a:pPr/>
              <a:t>‹#›</a:t>
            </a:fld>
            <a:endParaRPr lang="en-US" dirty="0"/>
          </a:p>
        </p:txBody>
      </p:sp>
    </p:spTree>
    <p:extLst>
      <p:ext uri="{BB962C8B-B14F-4D97-AF65-F5344CB8AC3E}">
        <p14:creationId xmlns:p14="http://schemas.microsoft.com/office/powerpoint/2010/main" val="1865031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84"/>
          <p:cNvSpPr>
            <a:spLocks noGrp="1" noChangeArrowheads="1"/>
          </p:cNvSpPr>
          <p:nvPr>
            <p:ph type="ftr" sz="quarter" idx="10"/>
          </p:nvPr>
        </p:nvSpPr>
        <p:spPr>
          <a:xfrm>
            <a:off x="3680265" y="6553200"/>
            <a:ext cx="1804988" cy="122238"/>
          </a:xfrm>
          <a:ln/>
        </p:spPr>
        <p:txBody>
          <a:bodyPr/>
          <a:lstStyle>
            <a:lvl1pPr>
              <a:defRPr/>
            </a:lvl1pPr>
          </a:lstStyle>
          <a:p>
            <a:endParaRPr lang="en-US"/>
          </a:p>
        </p:txBody>
      </p:sp>
      <p:sp>
        <p:nvSpPr>
          <p:cNvPr id="3" name="Rectangle 85"/>
          <p:cNvSpPr>
            <a:spLocks noGrp="1" noChangeArrowheads="1"/>
          </p:cNvSpPr>
          <p:nvPr>
            <p:ph type="sldNum" sz="quarter" idx="11"/>
          </p:nvPr>
        </p:nvSpPr>
        <p:spPr>
          <a:xfrm>
            <a:off x="8475786" y="6553200"/>
            <a:ext cx="499940" cy="184666"/>
          </a:xfrm>
          <a:ln/>
        </p:spPr>
        <p:txBody>
          <a:bodyPr/>
          <a:lstStyle>
            <a:lvl1pPr>
              <a:defRPr sz="1200"/>
            </a:lvl1pPr>
          </a:lstStyle>
          <a:p>
            <a:r>
              <a:rPr lang="en-US" dirty="0"/>
              <a:t>2-</a:t>
            </a:r>
            <a:fld id="{5F868368-EC15-444D-9EFB-42436E21986C}" type="slidenum">
              <a:rPr lang="en-US" smtClean="0"/>
              <a:pPr/>
              <a:t>‹#›</a:t>
            </a:fld>
            <a:endParaRPr lang="en-US" dirty="0"/>
          </a:p>
        </p:txBody>
      </p:sp>
    </p:spTree>
    <p:extLst>
      <p:ext uri="{BB962C8B-B14F-4D97-AF65-F5344CB8AC3E}">
        <p14:creationId xmlns:p14="http://schemas.microsoft.com/office/powerpoint/2010/main" val="1554640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039492"/>
            <a:ext cx="3008313" cy="1232859"/>
          </a:xfrm>
        </p:spPr>
        <p:txBody>
          <a:bodyPr anchor="t" anchorCtr="0"/>
          <a:lstStyle>
            <a:lvl1pPr algn="l">
              <a:defRPr sz="2800" b="1"/>
            </a:lvl1pPr>
          </a:lstStyle>
          <a:p>
            <a:r>
              <a:rPr lang="en-US"/>
              <a:t>Click to edit Master title style</a:t>
            </a:r>
            <a:endParaRPr lang="en-US" dirty="0"/>
          </a:p>
        </p:txBody>
      </p:sp>
      <p:sp>
        <p:nvSpPr>
          <p:cNvPr id="3" name="Content Placeholder 2"/>
          <p:cNvSpPr>
            <a:spLocks noGrp="1"/>
          </p:cNvSpPr>
          <p:nvPr>
            <p:ph idx="1"/>
          </p:nvPr>
        </p:nvSpPr>
        <p:spPr>
          <a:xfrm>
            <a:off x="3575050" y="1039493"/>
            <a:ext cx="5111750" cy="5211182"/>
          </a:xfrm>
        </p:spPr>
        <p:txBody>
          <a:bodyPr/>
          <a:lstStyle>
            <a:lvl1pPr>
              <a:defRPr sz="2000"/>
            </a:lvl1pPr>
            <a:lvl2pPr>
              <a:defRPr sz="20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395181"/>
            <a:ext cx="3008313" cy="385549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84"/>
          <p:cNvSpPr>
            <a:spLocks noGrp="1" noChangeArrowheads="1"/>
          </p:cNvSpPr>
          <p:nvPr>
            <p:ph type="ftr" sz="quarter" idx="10"/>
          </p:nvPr>
        </p:nvSpPr>
        <p:spPr>
          <a:xfrm>
            <a:off x="3208997" y="6553200"/>
            <a:ext cx="1804988" cy="122238"/>
          </a:xfrm>
          <a:ln/>
        </p:spPr>
        <p:txBody>
          <a:bodyPr/>
          <a:lstStyle>
            <a:lvl1pPr>
              <a:defRPr/>
            </a:lvl1pPr>
          </a:lstStyle>
          <a:p>
            <a:endParaRPr lang="en-US"/>
          </a:p>
        </p:txBody>
      </p:sp>
      <p:sp>
        <p:nvSpPr>
          <p:cNvPr id="6" name="Rectangle 85"/>
          <p:cNvSpPr>
            <a:spLocks noGrp="1" noChangeArrowheads="1"/>
          </p:cNvSpPr>
          <p:nvPr>
            <p:ph type="sldNum" sz="quarter" idx="11"/>
          </p:nvPr>
        </p:nvSpPr>
        <p:spPr>
          <a:xfrm>
            <a:off x="8215532" y="6553200"/>
            <a:ext cx="760193" cy="184666"/>
          </a:xfrm>
          <a:ln/>
        </p:spPr>
        <p:txBody>
          <a:bodyPr/>
          <a:lstStyle>
            <a:lvl1pPr>
              <a:defRPr sz="1200"/>
            </a:lvl1pPr>
          </a:lstStyle>
          <a:p>
            <a:r>
              <a:rPr lang="en-US" dirty="0"/>
              <a:t>2-</a:t>
            </a:r>
            <a:fld id="{5F868368-EC15-444D-9EFB-42436E21986C}" type="slidenum">
              <a:rPr lang="en-US" smtClean="0"/>
              <a:pPr/>
              <a:t>‹#›</a:t>
            </a:fld>
            <a:endParaRPr lang="en-US" dirty="0"/>
          </a:p>
        </p:txBody>
      </p:sp>
    </p:spTree>
    <p:extLst>
      <p:ext uri="{BB962C8B-B14F-4D97-AF65-F5344CB8AC3E}">
        <p14:creationId xmlns:p14="http://schemas.microsoft.com/office/powerpoint/2010/main" val="873188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98724"/>
            <a:ext cx="5486400" cy="366254"/>
          </a:xfrm>
        </p:spPr>
        <p:txBody>
          <a:bodyPr anchor="t" anchorCtr="0"/>
          <a:lstStyle>
            <a:lvl1pPr algn="l">
              <a:defRPr sz="2800" b="1"/>
            </a:lvl1pPr>
          </a:lstStyle>
          <a:p>
            <a:r>
              <a:rPr lang="en-US"/>
              <a:t>Click to edit Master title style</a:t>
            </a:r>
            <a:endParaRPr lang="en-US" dirty="0"/>
          </a:p>
        </p:txBody>
      </p:sp>
      <p:sp>
        <p:nvSpPr>
          <p:cNvPr id="3" name="Picture Placeholder 2"/>
          <p:cNvSpPr>
            <a:spLocks noGrp="1"/>
          </p:cNvSpPr>
          <p:nvPr>
            <p:ph type="pic" idx="1"/>
          </p:nvPr>
        </p:nvSpPr>
        <p:spPr>
          <a:xfrm>
            <a:off x="1792288" y="1105469"/>
            <a:ext cx="5486400" cy="3622106"/>
          </a:xfrm>
        </p:spPr>
        <p:txBody>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84"/>
          <p:cNvSpPr>
            <a:spLocks noGrp="1" noChangeArrowheads="1"/>
          </p:cNvSpPr>
          <p:nvPr>
            <p:ph type="ftr" sz="quarter" idx="10"/>
          </p:nvPr>
        </p:nvSpPr>
        <p:spPr>
          <a:xfrm>
            <a:off x="3632994" y="6564923"/>
            <a:ext cx="1804988" cy="122238"/>
          </a:xfrm>
          <a:ln/>
        </p:spPr>
        <p:txBody>
          <a:bodyPr/>
          <a:lstStyle>
            <a:lvl1pPr>
              <a:defRPr/>
            </a:lvl1pPr>
          </a:lstStyle>
          <a:p>
            <a:endParaRPr lang="en-US"/>
          </a:p>
        </p:txBody>
      </p:sp>
      <p:sp>
        <p:nvSpPr>
          <p:cNvPr id="6" name="Rectangle 85"/>
          <p:cNvSpPr>
            <a:spLocks noGrp="1" noChangeArrowheads="1"/>
          </p:cNvSpPr>
          <p:nvPr>
            <p:ph type="sldNum" sz="quarter" idx="11"/>
          </p:nvPr>
        </p:nvSpPr>
        <p:spPr>
          <a:xfrm>
            <a:off x="8412480" y="6553199"/>
            <a:ext cx="563245" cy="184666"/>
          </a:xfrm>
          <a:ln/>
        </p:spPr>
        <p:txBody>
          <a:bodyPr/>
          <a:lstStyle>
            <a:lvl1pPr>
              <a:defRPr sz="1200"/>
            </a:lvl1pPr>
          </a:lstStyle>
          <a:p>
            <a:r>
              <a:rPr lang="en-US" dirty="0"/>
              <a:t>2-</a:t>
            </a:r>
            <a:fld id="{5F868368-EC15-444D-9EFB-42436E21986C}" type="slidenum">
              <a:rPr lang="en-US" smtClean="0"/>
              <a:pPr/>
              <a:t>‹#›</a:t>
            </a:fld>
            <a:endParaRPr lang="en-US" dirty="0"/>
          </a:p>
        </p:txBody>
      </p:sp>
    </p:spTree>
    <p:extLst>
      <p:ext uri="{BB962C8B-B14F-4D97-AF65-F5344CB8AC3E}">
        <p14:creationId xmlns:p14="http://schemas.microsoft.com/office/powerpoint/2010/main" val="3943278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84188" y="538163"/>
            <a:ext cx="8126412" cy="757237"/>
          </a:xfrm>
        </p:spPr>
        <p:txBody>
          <a:bodyPr/>
          <a:lstStyle/>
          <a:p>
            <a:r>
              <a:rPr lang="en-US"/>
              <a:t>Click to edit Master title style</a:t>
            </a:r>
          </a:p>
        </p:txBody>
      </p:sp>
      <p:sp>
        <p:nvSpPr>
          <p:cNvPr id="3" name="Content Placeholder 2"/>
          <p:cNvSpPr>
            <a:spLocks noGrp="1"/>
          </p:cNvSpPr>
          <p:nvPr>
            <p:ph sz="quarter" idx="1"/>
          </p:nvPr>
        </p:nvSpPr>
        <p:spPr>
          <a:xfrm>
            <a:off x="465138" y="1552575"/>
            <a:ext cx="3995737"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13275" y="1552575"/>
            <a:ext cx="3997325"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5138" y="3686175"/>
            <a:ext cx="3995737" cy="19827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13275" y="3686175"/>
            <a:ext cx="3997325" cy="19827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85"/>
          <p:cNvSpPr>
            <a:spLocks noGrp="1" noChangeArrowheads="1"/>
          </p:cNvSpPr>
          <p:nvPr>
            <p:ph type="sldNum" sz="quarter" idx="11"/>
          </p:nvPr>
        </p:nvSpPr>
        <p:spPr>
          <a:xfrm>
            <a:off x="8412480" y="6553199"/>
            <a:ext cx="563245" cy="184666"/>
          </a:xfrm>
          <a:ln/>
        </p:spPr>
        <p:txBody>
          <a:bodyPr/>
          <a:lstStyle>
            <a:lvl1pPr>
              <a:defRPr sz="1200"/>
            </a:lvl1pPr>
          </a:lstStyle>
          <a:p>
            <a:r>
              <a:rPr lang="en-US" dirty="0"/>
              <a:t>2-</a:t>
            </a:r>
            <a:fld id="{5F868368-EC15-444D-9EFB-42436E21986C}" type="slidenum">
              <a:rPr lang="en-US" smtClean="0"/>
              <a:pPr/>
              <a:t>‹#›</a:t>
            </a:fld>
            <a:endParaRPr lang="en-US" dirty="0"/>
          </a:p>
        </p:txBody>
      </p:sp>
    </p:spTree>
    <p:extLst>
      <p:ext uri="{BB962C8B-B14F-4D97-AF65-F5344CB8AC3E}">
        <p14:creationId xmlns:p14="http://schemas.microsoft.com/office/powerpoint/2010/main" val="19469334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84188" y="538163"/>
            <a:ext cx="8126412" cy="757237"/>
          </a:xfrm>
        </p:spPr>
        <p:txBody>
          <a:bodyPr/>
          <a:lstStyle/>
          <a:p>
            <a:r>
              <a:rPr lang="en-US"/>
              <a:t>Click to edit Master title style</a:t>
            </a:r>
          </a:p>
        </p:txBody>
      </p:sp>
      <p:sp>
        <p:nvSpPr>
          <p:cNvPr id="3" name="Text Placeholder 2"/>
          <p:cNvSpPr>
            <a:spLocks noGrp="1"/>
          </p:cNvSpPr>
          <p:nvPr>
            <p:ph type="body" sz="half" idx="1"/>
          </p:nvPr>
        </p:nvSpPr>
        <p:spPr>
          <a:xfrm>
            <a:off x="465138" y="1552575"/>
            <a:ext cx="3995737" cy="41163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3275" y="1552575"/>
            <a:ext cx="3997325" cy="41163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85"/>
          <p:cNvSpPr>
            <a:spLocks noGrp="1" noChangeArrowheads="1"/>
          </p:cNvSpPr>
          <p:nvPr>
            <p:ph type="sldNum" sz="quarter" idx="11"/>
          </p:nvPr>
        </p:nvSpPr>
        <p:spPr>
          <a:xfrm>
            <a:off x="8412480" y="6553199"/>
            <a:ext cx="563245" cy="184666"/>
          </a:xfrm>
          <a:ln/>
        </p:spPr>
        <p:txBody>
          <a:bodyPr/>
          <a:lstStyle>
            <a:lvl1pPr>
              <a:defRPr sz="1200"/>
            </a:lvl1pPr>
          </a:lstStyle>
          <a:p>
            <a:r>
              <a:rPr lang="en-US" dirty="0"/>
              <a:t>2-</a:t>
            </a:r>
            <a:fld id="{5F868368-EC15-444D-9EFB-42436E21986C}" type="slidenum">
              <a:rPr lang="en-US" smtClean="0"/>
              <a:pPr/>
              <a:t>‹#›</a:t>
            </a:fld>
            <a:endParaRPr lang="en-US" dirty="0"/>
          </a:p>
        </p:txBody>
      </p:sp>
    </p:spTree>
    <p:extLst>
      <p:ext uri="{BB962C8B-B14F-4D97-AF65-F5344CB8AC3E}">
        <p14:creationId xmlns:p14="http://schemas.microsoft.com/office/powerpoint/2010/main" val="6498757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0" y="0"/>
            <a:ext cx="9144000" cy="1231392"/>
          </a:xfrm>
          <a:prstGeom prst="rect">
            <a:avLst/>
          </a:prstGeom>
        </p:spPr>
      </p:pic>
      <p:sp>
        <p:nvSpPr>
          <p:cNvPr id="1026" name="Rectangle 2"/>
          <p:cNvSpPr>
            <a:spLocks noGrp="1" noChangeArrowheads="1"/>
          </p:cNvSpPr>
          <p:nvPr>
            <p:ph type="title"/>
          </p:nvPr>
        </p:nvSpPr>
        <p:spPr bwMode="auto">
          <a:xfrm>
            <a:off x="455613" y="1004888"/>
            <a:ext cx="8231187" cy="3770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spAutoFit/>
          </a:bodyPr>
          <a:lstStyle/>
          <a:p>
            <a:pPr lvl="0"/>
            <a:r>
              <a:rPr lang="en-US" dirty="0"/>
              <a:t>Click to edit Master title style</a:t>
            </a:r>
          </a:p>
        </p:txBody>
      </p:sp>
      <p:sp>
        <p:nvSpPr>
          <p:cNvPr id="1027" name="Rectangle 3"/>
          <p:cNvSpPr>
            <a:spLocks noGrp="1" noChangeArrowheads="1"/>
          </p:cNvSpPr>
          <p:nvPr>
            <p:ph type="body" idx="1"/>
          </p:nvPr>
        </p:nvSpPr>
        <p:spPr bwMode="auto">
          <a:xfrm>
            <a:off x="455613" y="1598613"/>
            <a:ext cx="8231187" cy="4524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08" name="Rectangle 84"/>
          <p:cNvSpPr>
            <a:spLocks noGrp="1" noChangeArrowheads="1"/>
          </p:cNvSpPr>
          <p:nvPr>
            <p:ph type="ftr" sz="quarter" idx="3"/>
          </p:nvPr>
        </p:nvSpPr>
        <p:spPr bwMode="auto">
          <a:xfrm>
            <a:off x="6908800" y="6553200"/>
            <a:ext cx="1804988" cy="122238"/>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800">
                <a:latin typeface="+mn-lt"/>
                <a:ea typeface="+mn-ea"/>
              </a:defRPr>
            </a:lvl1pPr>
          </a:lstStyle>
          <a:p>
            <a:endParaRPr lang="en-US"/>
          </a:p>
        </p:txBody>
      </p:sp>
      <p:sp>
        <p:nvSpPr>
          <p:cNvPr id="1109" name="Rectangle 85"/>
          <p:cNvSpPr>
            <a:spLocks noGrp="1" noChangeArrowheads="1"/>
          </p:cNvSpPr>
          <p:nvPr>
            <p:ph type="sldNum" sz="quarter" idx="4"/>
          </p:nvPr>
        </p:nvSpPr>
        <p:spPr bwMode="auto">
          <a:xfrm>
            <a:off x="8715375" y="6553200"/>
            <a:ext cx="260350" cy="122238"/>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800">
                <a:latin typeface="Arial" charset="0"/>
              </a:defRPr>
            </a:lvl1pPr>
          </a:lstStyle>
          <a:p>
            <a:fld id="{5F868368-EC15-444D-9EFB-42436E21986C}" type="slidenum">
              <a:rPr lang="en-US" smtClean="0"/>
              <a:t>‹#›</a:t>
            </a:fld>
            <a:endParaRPr lang="en-US"/>
          </a:p>
        </p:txBody>
      </p:sp>
    </p:spTree>
    <p:extLst>
      <p:ext uri="{BB962C8B-B14F-4D97-AF65-F5344CB8AC3E}">
        <p14:creationId xmlns:p14="http://schemas.microsoft.com/office/powerpoint/2010/main" val="186828912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Lst>
  <p:hf hdr="0" ftr="0" dt="0"/>
  <p:txStyles>
    <p:titleStyle>
      <a:lvl1pPr algn="l" rtl="0" eaLnBrk="1" fontAlgn="base" hangingPunct="1">
        <a:lnSpc>
          <a:spcPct val="85000"/>
        </a:lnSpc>
        <a:spcBef>
          <a:spcPct val="0"/>
        </a:spcBef>
        <a:spcAft>
          <a:spcPct val="0"/>
        </a:spcAft>
        <a:defRPr sz="2800" b="1" i="1">
          <a:solidFill>
            <a:srgbClr val="005863"/>
          </a:solidFill>
          <a:latin typeface="+mj-lt"/>
          <a:ea typeface="ＭＳ Ｐゴシック" charset="0"/>
          <a:cs typeface="+mj-cs"/>
        </a:defRPr>
      </a:lvl1pPr>
      <a:lvl2pPr algn="l" rtl="0" eaLnBrk="1" fontAlgn="base" hangingPunct="1">
        <a:lnSpc>
          <a:spcPct val="85000"/>
        </a:lnSpc>
        <a:spcBef>
          <a:spcPct val="0"/>
        </a:spcBef>
        <a:spcAft>
          <a:spcPct val="0"/>
        </a:spcAft>
        <a:defRPr sz="2800" b="1" i="1">
          <a:solidFill>
            <a:srgbClr val="003663"/>
          </a:solidFill>
          <a:latin typeface="Arial" charset="0"/>
          <a:ea typeface="ＭＳ Ｐゴシック" charset="0"/>
        </a:defRPr>
      </a:lvl2pPr>
      <a:lvl3pPr algn="l" rtl="0" eaLnBrk="1" fontAlgn="base" hangingPunct="1">
        <a:lnSpc>
          <a:spcPct val="85000"/>
        </a:lnSpc>
        <a:spcBef>
          <a:spcPct val="0"/>
        </a:spcBef>
        <a:spcAft>
          <a:spcPct val="0"/>
        </a:spcAft>
        <a:defRPr sz="2800" b="1" i="1">
          <a:solidFill>
            <a:srgbClr val="003663"/>
          </a:solidFill>
          <a:latin typeface="Arial" charset="0"/>
          <a:ea typeface="ＭＳ Ｐゴシック" charset="0"/>
        </a:defRPr>
      </a:lvl3pPr>
      <a:lvl4pPr algn="l" rtl="0" eaLnBrk="1" fontAlgn="base" hangingPunct="1">
        <a:lnSpc>
          <a:spcPct val="85000"/>
        </a:lnSpc>
        <a:spcBef>
          <a:spcPct val="0"/>
        </a:spcBef>
        <a:spcAft>
          <a:spcPct val="0"/>
        </a:spcAft>
        <a:defRPr sz="2800" b="1" i="1">
          <a:solidFill>
            <a:srgbClr val="003663"/>
          </a:solidFill>
          <a:latin typeface="Arial" charset="0"/>
          <a:ea typeface="ＭＳ Ｐゴシック" charset="0"/>
        </a:defRPr>
      </a:lvl4pPr>
      <a:lvl5pPr algn="l" rtl="0" eaLnBrk="1" fontAlgn="base" hangingPunct="1">
        <a:lnSpc>
          <a:spcPct val="85000"/>
        </a:lnSpc>
        <a:spcBef>
          <a:spcPct val="0"/>
        </a:spcBef>
        <a:spcAft>
          <a:spcPct val="0"/>
        </a:spcAft>
        <a:defRPr sz="2800" b="1" i="1">
          <a:solidFill>
            <a:srgbClr val="003663"/>
          </a:solidFill>
          <a:latin typeface="Arial" charset="0"/>
          <a:ea typeface="ＭＳ Ｐゴシック" charset="0"/>
        </a:defRPr>
      </a:lvl5pPr>
      <a:lvl6pPr marL="457200" algn="l" rtl="0" eaLnBrk="1" fontAlgn="base" hangingPunct="1">
        <a:lnSpc>
          <a:spcPct val="85000"/>
        </a:lnSpc>
        <a:spcBef>
          <a:spcPct val="0"/>
        </a:spcBef>
        <a:spcAft>
          <a:spcPct val="0"/>
        </a:spcAft>
        <a:defRPr sz="2800" b="1" i="1">
          <a:solidFill>
            <a:srgbClr val="003663"/>
          </a:solidFill>
          <a:latin typeface="Arial" charset="0"/>
        </a:defRPr>
      </a:lvl6pPr>
      <a:lvl7pPr marL="914400" algn="l" rtl="0" eaLnBrk="1" fontAlgn="base" hangingPunct="1">
        <a:lnSpc>
          <a:spcPct val="85000"/>
        </a:lnSpc>
        <a:spcBef>
          <a:spcPct val="0"/>
        </a:spcBef>
        <a:spcAft>
          <a:spcPct val="0"/>
        </a:spcAft>
        <a:defRPr sz="2800" b="1" i="1">
          <a:solidFill>
            <a:srgbClr val="003663"/>
          </a:solidFill>
          <a:latin typeface="Arial" charset="0"/>
        </a:defRPr>
      </a:lvl7pPr>
      <a:lvl8pPr marL="1371600" algn="l" rtl="0" eaLnBrk="1" fontAlgn="base" hangingPunct="1">
        <a:lnSpc>
          <a:spcPct val="85000"/>
        </a:lnSpc>
        <a:spcBef>
          <a:spcPct val="0"/>
        </a:spcBef>
        <a:spcAft>
          <a:spcPct val="0"/>
        </a:spcAft>
        <a:defRPr sz="2800" b="1" i="1">
          <a:solidFill>
            <a:srgbClr val="003663"/>
          </a:solidFill>
          <a:latin typeface="Arial" charset="0"/>
        </a:defRPr>
      </a:lvl8pPr>
      <a:lvl9pPr marL="1828800" algn="l" rtl="0" eaLnBrk="1" fontAlgn="base" hangingPunct="1">
        <a:lnSpc>
          <a:spcPct val="85000"/>
        </a:lnSpc>
        <a:spcBef>
          <a:spcPct val="0"/>
        </a:spcBef>
        <a:spcAft>
          <a:spcPct val="0"/>
        </a:spcAft>
        <a:defRPr sz="2800" b="1" i="1">
          <a:solidFill>
            <a:srgbClr val="003663"/>
          </a:solidFill>
          <a:latin typeface="Arial" charset="0"/>
        </a:defRPr>
      </a:lvl9pPr>
    </p:titleStyle>
    <p:bodyStyle>
      <a:lvl1pPr marL="230188" indent="-230188" algn="l" rtl="0" eaLnBrk="1" fontAlgn="base" hangingPunct="1">
        <a:lnSpc>
          <a:spcPct val="85000"/>
        </a:lnSpc>
        <a:spcBef>
          <a:spcPct val="40000"/>
        </a:spcBef>
        <a:spcAft>
          <a:spcPct val="0"/>
        </a:spcAft>
        <a:buClr>
          <a:schemeClr val="accent2"/>
        </a:buClr>
        <a:buChar char="•"/>
        <a:defRPr sz="2000">
          <a:solidFill>
            <a:schemeClr val="tx1"/>
          </a:solidFill>
          <a:latin typeface="+mn-lt"/>
          <a:ea typeface="ＭＳ Ｐゴシック" charset="0"/>
          <a:cs typeface="+mn-cs"/>
        </a:defRPr>
      </a:lvl1pPr>
      <a:lvl2pPr marL="684213" indent="-227013" algn="l" rtl="0" eaLnBrk="1" fontAlgn="base" hangingPunct="1">
        <a:lnSpc>
          <a:spcPct val="85000"/>
        </a:lnSpc>
        <a:spcBef>
          <a:spcPct val="20000"/>
        </a:spcBef>
        <a:spcAft>
          <a:spcPct val="0"/>
        </a:spcAft>
        <a:buClr>
          <a:schemeClr val="accent2"/>
        </a:buClr>
        <a:buFont typeface="Times New Roman" charset="0"/>
        <a:buChar char="–"/>
        <a:defRPr sz="2000">
          <a:solidFill>
            <a:schemeClr val="tx1"/>
          </a:solidFill>
          <a:latin typeface="+mn-lt"/>
          <a:ea typeface="ＭＳ Ｐゴシック" charset="0"/>
        </a:defRPr>
      </a:lvl2pPr>
      <a:lvl3pPr marL="1143000" indent="-228600" algn="l" rtl="0" eaLnBrk="1" fontAlgn="base" hangingPunct="1">
        <a:lnSpc>
          <a:spcPct val="85000"/>
        </a:lnSpc>
        <a:spcBef>
          <a:spcPct val="20000"/>
        </a:spcBef>
        <a:spcAft>
          <a:spcPct val="0"/>
        </a:spcAft>
        <a:buClr>
          <a:schemeClr val="accent2"/>
        </a:buClr>
        <a:buChar char="•"/>
        <a:defRPr sz="2000">
          <a:solidFill>
            <a:schemeClr val="tx1"/>
          </a:solidFill>
          <a:latin typeface="+mn-lt"/>
          <a:ea typeface="ＭＳ Ｐゴシック" charset="0"/>
        </a:defRPr>
      </a:lvl3pPr>
      <a:lvl4pPr marL="1600200" indent="-228600" algn="l" rtl="0" eaLnBrk="1" fontAlgn="base" hangingPunct="1">
        <a:lnSpc>
          <a:spcPct val="85000"/>
        </a:lnSpc>
        <a:spcBef>
          <a:spcPct val="20000"/>
        </a:spcBef>
        <a:spcAft>
          <a:spcPct val="0"/>
        </a:spcAft>
        <a:buClr>
          <a:schemeClr val="accent2"/>
        </a:buClr>
        <a:buFont typeface="Times New Roman" charset="0"/>
        <a:buChar char="–"/>
        <a:defRPr sz="2000">
          <a:solidFill>
            <a:schemeClr val="tx1"/>
          </a:solidFill>
          <a:latin typeface="+mn-lt"/>
          <a:ea typeface="ＭＳ Ｐゴシック" charset="0"/>
        </a:defRPr>
      </a:lvl4pPr>
      <a:lvl5pPr marL="2057400" indent="-228600" algn="l" rtl="0" eaLnBrk="1" fontAlgn="base" hangingPunct="1">
        <a:lnSpc>
          <a:spcPct val="85000"/>
        </a:lnSpc>
        <a:spcBef>
          <a:spcPct val="20000"/>
        </a:spcBef>
        <a:spcAft>
          <a:spcPct val="0"/>
        </a:spcAft>
        <a:buClr>
          <a:schemeClr val="accent2"/>
        </a:buClr>
        <a:buChar char="•"/>
        <a:defRPr sz="2000">
          <a:solidFill>
            <a:schemeClr val="tx1"/>
          </a:solidFill>
          <a:latin typeface="+mn-lt"/>
          <a:ea typeface="ＭＳ Ｐゴシック" charset="0"/>
        </a:defRPr>
      </a:lvl5pPr>
      <a:lvl6pPr marL="2514600" indent="-228600" algn="l" rtl="0" eaLnBrk="1" fontAlgn="base" hangingPunct="1">
        <a:lnSpc>
          <a:spcPct val="85000"/>
        </a:lnSpc>
        <a:spcBef>
          <a:spcPct val="20000"/>
        </a:spcBef>
        <a:spcAft>
          <a:spcPct val="0"/>
        </a:spcAft>
        <a:buClr>
          <a:srgbClr val="FF6600"/>
        </a:buClr>
        <a:buChar char="•"/>
        <a:defRPr sz="2000">
          <a:solidFill>
            <a:schemeClr val="tx1"/>
          </a:solidFill>
          <a:latin typeface="+mn-lt"/>
        </a:defRPr>
      </a:lvl6pPr>
      <a:lvl7pPr marL="2971800" indent="-228600" algn="l" rtl="0" eaLnBrk="1" fontAlgn="base" hangingPunct="1">
        <a:lnSpc>
          <a:spcPct val="85000"/>
        </a:lnSpc>
        <a:spcBef>
          <a:spcPct val="20000"/>
        </a:spcBef>
        <a:spcAft>
          <a:spcPct val="0"/>
        </a:spcAft>
        <a:buClr>
          <a:srgbClr val="FF6600"/>
        </a:buClr>
        <a:buChar char="•"/>
        <a:defRPr sz="2000">
          <a:solidFill>
            <a:schemeClr val="tx1"/>
          </a:solidFill>
          <a:latin typeface="+mn-lt"/>
        </a:defRPr>
      </a:lvl7pPr>
      <a:lvl8pPr marL="3429000" indent="-228600" algn="l" rtl="0" eaLnBrk="1" fontAlgn="base" hangingPunct="1">
        <a:lnSpc>
          <a:spcPct val="85000"/>
        </a:lnSpc>
        <a:spcBef>
          <a:spcPct val="20000"/>
        </a:spcBef>
        <a:spcAft>
          <a:spcPct val="0"/>
        </a:spcAft>
        <a:buClr>
          <a:srgbClr val="FF6600"/>
        </a:buClr>
        <a:buChar char="•"/>
        <a:defRPr sz="2000">
          <a:solidFill>
            <a:schemeClr val="tx1"/>
          </a:solidFill>
          <a:latin typeface="+mn-lt"/>
        </a:defRPr>
      </a:lvl8pPr>
      <a:lvl9pPr marL="3886200" indent="-228600" algn="l" rtl="0" eaLnBrk="1" fontAlgn="base" hangingPunct="1">
        <a:lnSpc>
          <a:spcPct val="85000"/>
        </a:lnSpc>
        <a:spcBef>
          <a:spcPct val="20000"/>
        </a:spcBef>
        <a:spcAft>
          <a:spcPct val="0"/>
        </a:spcAft>
        <a:buClr>
          <a:srgbClr val="FF6600"/>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3.wmf"/><Relationship Id="rId4" Type="http://schemas.openxmlformats.org/officeDocument/2006/relationships/oleObject" Target="../embeddings/oleObject1.bin"/></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9.xml"/><Relationship Id="rId1" Type="http://schemas.openxmlformats.org/officeDocument/2006/relationships/vmlDrawing" Target="../drawings/vmlDrawing2.vml"/><Relationship Id="rId5" Type="http://schemas.openxmlformats.org/officeDocument/2006/relationships/image" Target="../media/image17.wmf"/><Relationship Id="rId4" Type="http://schemas.openxmlformats.org/officeDocument/2006/relationships/oleObject" Target="../embeddings/oleObject2.bin"/></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7" Type="http://schemas.openxmlformats.org/officeDocument/2006/relationships/image" Target="../media/image21.w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4.bin"/><Relationship Id="rId5" Type="http://schemas.openxmlformats.org/officeDocument/2006/relationships/image" Target="../media/image20.wmf"/><Relationship Id="rId4" Type="http://schemas.openxmlformats.org/officeDocument/2006/relationships/oleObject" Target="../embeddings/oleObject3.bin"/></Relationships>
</file>

<file path=ppt/slides/_rels/slide42.xml.rels><?xml version="1.0" encoding="UTF-8" standalone="yes"?>
<Relationships xmlns="http://schemas.openxmlformats.org/package/2006/relationships"><Relationship Id="rId8" Type="http://schemas.openxmlformats.org/officeDocument/2006/relationships/oleObject" Target="../embeddings/oleObject7.bin"/><Relationship Id="rId3" Type="http://schemas.openxmlformats.org/officeDocument/2006/relationships/notesSlide" Target="../notesSlides/notesSlide42.xml"/><Relationship Id="rId7" Type="http://schemas.openxmlformats.org/officeDocument/2006/relationships/image" Target="../media/image23.wmf"/><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6.bin"/><Relationship Id="rId5" Type="http://schemas.openxmlformats.org/officeDocument/2006/relationships/image" Target="../media/image22.wmf"/><Relationship Id="rId4" Type="http://schemas.openxmlformats.org/officeDocument/2006/relationships/oleObject" Target="../embeddings/oleObject5.bin"/><Relationship Id="rId9" Type="http://schemas.openxmlformats.org/officeDocument/2006/relationships/image" Target="../media/image24.wmf"/></Relationships>
</file>

<file path=ppt/slides/_rels/slide4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1026"/>
          <p:cNvSpPr>
            <a:spLocks noGrp="1" noChangeArrowheads="1"/>
          </p:cNvSpPr>
          <p:nvPr>
            <p:ph type="title"/>
          </p:nvPr>
        </p:nvSpPr>
        <p:spPr/>
        <p:txBody>
          <a:bodyPr>
            <a:normAutofit fontScale="90000"/>
          </a:bodyPr>
          <a:lstStyle/>
          <a:p>
            <a:pPr>
              <a:defRPr/>
            </a:pPr>
            <a:r>
              <a:rPr lang="en-US" dirty="0"/>
              <a:t>Section 2:  Introduction to Bayesian Networks and OpenBUGS</a:t>
            </a:r>
          </a:p>
        </p:txBody>
      </p:sp>
      <p:sp>
        <p:nvSpPr>
          <p:cNvPr id="5123" name="Rectangle 1027"/>
          <p:cNvSpPr>
            <a:spLocks noGrp="1" noChangeArrowheads="1"/>
          </p:cNvSpPr>
          <p:nvPr>
            <p:ph type="body" idx="1"/>
          </p:nvPr>
        </p:nvSpPr>
        <p:spPr>
          <a:xfrm>
            <a:off x="455613" y="2028825"/>
            <a:ext cx="8231187" cy="4524375"/>
          </a:xfrm>
        </p:spPr>
        <p:txBody>
          <a:bodyPr>
            <a:normAutofit/>
          </a:bodyPr>
          <a:lstStyle/>
          <a:p>
            <a:pPr>
              <a:lnSpc>
                <a:spcPct val="75000"/>
              </a:lnSpc>
              <a:defRPr/>
            </a:pPr>
            <a:r>
              <a:rPr lang="en-US" dirty="0"/>
              <a:t>What are Bayesian networks and why are they useful?</a:t>
            </a:r>
          </a:p>
          <a:p>
            <a:pPr>
              <a:defRPr/>
            </a:pPr>
            <a:r>
              <a:rPr lang="en-US" dirty="0"/>
              <a:t>Bayesian networks allow “math-free” analysis of complex problems</a:t>
            </a:r>
          </a:p>
          <a:p>
            <a:pPr lvl="1">
              <a:defRPr/>
            </a:pPr>
            <a:r>
              <a:rPr lang="en-US" dirty="0"/>
              <a:t>Formulates problem as graphical model</a:t>
            </a:r>
          </a:p>
          <a:p>
            <a:pPr lvl="1">
              <a:defRPr/>
            </a:pPr>
            <a:r>
              <a:rPr lang="en-US" dirty="0"/>
              <a:t>Lessens mathematical burden on the analyst</a:t>
            </a:r>
          </a:p>
          <a:p>
            <a:pPr lvl="1">
              <a:defRPr/>
            </a:pPr>
            <a:r>
              <a:rPr lang="en-US" dirty="0"/>
              <a:t>Allows easier communication with non-specialists</a:t>
            </a:r>
          </a:p>
        </p:txBody>
      </p:sp>
      <p:sp>
        <p:nvSpPr>
          <p:cNvPr id="2" name="Slide Number Placeholder 1"/>
          <p:cNvSpPr>
            <a:spLocks noGrp="1"/>
          </p:cNvSpPr>
          <p:nvPr>
            <p:ph type="sldNum" sz="quarter" idx="11"/>
          </p:nvPr>
        </p:nvSpPr>
        <p:spPr/>
        <p:txBody>
          <a:bodyPr/>
          <a:lstStyle/>
          <a:p>
            <a:r>
              <a:rPr lang="en-US"/>
              <a:t>2-</a:t>
            </a:r>
            <a:fld id="{5F868368-EC15-444D-9EFB-42436E21986C}" type="slidenum">
              <a:rPr lang="en-US" smtClean="0"/>
              <a:pPr/>
              <a:t>1</a:t>
            </a:fld>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61750" y="1064346"/>
            <a:ext cx="8231187" cy="377026"/>
          </a:xfrm>
        </p:spPr>
        <p:txBody>
          <a:bodyPr/>
          <a:lstStyle/>
          <a:p>
            <a:r>
              <a:rPr lang="en-US" dirty="0"/>
              <a:t>Introduction to OpenBUGS</a:t>
            </a:r>
          </a:p>
        </p:txBody>
      </p:sp>
      <p:sp>
        <p:nvSpPr>
          <p:cNvPr id="13315" name="Rectangle 3"/>
          <p:cNvSpPr>
            <a:spLocks noGrp="1" noChangeArrowheads="1"/>
          </p:cNvSpPr>
          <p:nvPr>
            <p:ph type="body" idx="1"/>
          </p:nvPr>
        </p:nvSpPr>
        <p:spPr>
          <a:xfrm>
            <a:off x="461750" y="1837953"/>
            <a:ext cx="8231187" cy="4524375"/>
          </a:xfrm>
        </p:spPr>
        <p:txBody>
          <a:bodyPr/>
          <a:lstStyle/>
          <a:p>
            <a:r>
              <a:rPr lang="en-US" dirty="0"/>
              <a:t>OpenBUGS script (program) has four parts:</a:t>
            </a:r>
          </a:p>
          <a:p>
            <a:pPr lvl="1"/>
            <a:r>
              <a:rPr lang="en-US" dirty="0"/>
              <a:t>Model section</a:t>
            </a:r>
          </a:p>
          <a:p>
            <a:pPr lvl="1"/>
            <a:r>
              <a:rPr lang="en-US" dirty="0"/>
              <a:t>Data</a:t>
            </a:r>
          </a:p>
          <a:p>
            <a:pPr lvl="1"/>
            <a:r>
              <a:rPr lang="en-US" dirty="0"/>
              <a:t>Inits (initial values for model parameters)</a:t>
            </a:r>
          </a:p>
          <a:p>
            <a:pPr lvl="1"/>
            <a:r>
              <a:rPr lang="en-US" dirty="0"/>
              <a:t>Comments</a:t>
            </a:r>
          </a:p>
          <a:p>
            <a:pPr lvl="2"/>
            <a:r>
              <a:rPr lang="en-US" dirty="0"/>
              <a:t>Anything preceding model section or set off with #</a:t>
            </a:r>
          </a:p>
          <a:p>
            <a:r>
              <a:rPr lang="en-US" dirty="0"/>
              <a:t>Script is compiled to process model and associated data</a:t>
            </a:r>
          </a:p>
        </p:txBody>
      </p:sp>
      <p:sp>
        <p:nvSpPr>
          <p:cNvPr id="2" name="Slide Number Placeholder 1"/>
          <p:cNvSpPr>
            <a:spLocks noGrp="1"/>
          </p:cNvSpPr>
          <p:nvPr>
            <p:ph type="sldNum" sz="quarter" idx="11"/>
          </p:nvPr>
        </p:nvSpPr>
        <p:spPr/>
        <p:txBody>
          <a:bodyPr/>
          <a:lstStyle/>
          <a:p>
            <a:r>
              <a:rPr lang="en-US"/>
              <a:t>2-</a:t>
            </a:r>
            <a:fld id="{5F868368-EC15-444D-9EFB-42436E21986C}" type="slidenum">
              <a:rPr lang="en-US" smtClean="0"/>
              <a:pPr/>
              <a:t>10</a:t>
            </a:fld>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normAutofit fontScale="90000"/>
          </a:bodyPr>
          <a:lstStyle/>
          <a:p>
            <a:pPr>
              <a:defRPr/>
            </a:pPr>
            <a:r>
              <a:rPr lang="en-US" sz="3200" dirty="0"/>
              <a:t>Example OpenBUGS Script (LOSP-</a:t>
            </a:r>
            <a:r>
              <a:rPr lang="en-US" sz="3200" dirty="0" err="1"/>
              <a:t>poisson</a:t>
            </a:r>
            <a:r>
              <a:rPr lang="en-US" sz="3200" dirty="0"/>
              <a:t> update.odc in BUGS folder)</a:t>
            </a:r>
          </a:p>
        </p:txBody>
      </p:sp>
      <p:sp>
        <p:nvSpPr>
          <p:cNvPr id="74755" name="Rectangle 3"/>
          <p:cNvSpPr>
            <a:spLocks noGrp="1" noChangeArrowheads="1"/>
          </p:cNvSpPr>
          <p:nvPr>
            <p:ph type="body" idx="1"/>
          </p:nvPr>
        </p:nvSpPr>
        <p:spPr>
          <a:xfrm>
            <a:off x="455612" y="2028825"/>
            <a:ext cx="8231187" cy="4524375"/>
          </a:xfrm>
        </p:spPr>
        <p:txBody>
          <a:bodyPr/>
          <a:lstStyle/>
          <a:p>
            <a:pPr>
              <a:defRPr/>
            </a:pPr>
            <a:r>
              <a:rPr lang="en-US" dirty="0"/>
              <a:t>LOSP frequency from example problem</a:t>
            </a:r>
          </a:p>
          <a:p>
            <a:pPr lvl="1">
              <a:defRPr/>
            </a:pPr>
            <a:r>
              <a:rPr lang="en-US" dirty="0"/>
              <a:t>Industry prior is gamma(1.58, 43.96 yr)</a:t>
            </a:r>
          </a:p>
          <a:p>
            <a:pPr lvl="1">
              <a:defRPr/>
            </a:pPr>
            <a:r>
              <a:rPr lang="en-US" dirty="0"/>
              <a:t>Data: 1 event in 9.2 yr</a:t>
            </a:r>
          </a:p>
          <a:p>
            <a:pPr lvl="1">
              <a:buFontTx/>
              <a:buNone/>
              <a:defRPr/>
            </a:pPr>
            <a:endParaRPr lang="en-US" dirty="0">
              <a:effectLst>
                <a:outerShdw blurRad="38100" dist="38100" dir="2700000" algn="tl">
                  <a:srgbClr val="C0C0C0"/>
                </a:outerShdw>
              </a:effectLst>
            </a:endParaRPr>
          </a:p>
        </p:txBody>
      </p:sp>
      <p:pic>
        <p:nvPicPr>
          <p:cNvPr id="14341" name="Picture 6" descr="newlogo"/>
          <p:cNvPicPr>
            <a:picLocks noChangeAspect="1" noChangeArrowheads="1"/>
          </p:cNvPicPr>
          <p:nvPr/>
        </p:nvPicPr>
        <p:blipFill>
          <a:blip r:embed="rId3" cstate="print"/>
          <a:srcRect/>
          <a:stretch>
            <a:fillRect/>
          </a:stretch>
        </p:blipFill>
        <p:spPr bwMode="auto">
          <a:xfrm>
            <a:off x="3581400" y="5943600"/>
            <a:ext cx="504825" cy="450850"/>
          </a:xfrm>
          <a:prstGeom prst="rect">
            <a:avLst/>
          </a:prstGeom>
          <a:noFill/>
          <a:ln w="9525">
            <a:noFill/>
            <a:miter lim="800000"/>
            <a:headEnd/>
            <a:tailEnd/>
          </a:ln>
        </p:spPr>
      </p:pic>
      <p:sp>
        <p:nvSpPr>
          <p:cNvPr id="14342" name="Text Box 8"/>
          <p:cNvSpPr txBox="1">
            <a:spLocks noChangeArrowheads="1"/>
          </p:cNvSpPr>
          <p:nvPr/>
        </p:nvSpPr>
        <p:spPr bwMode="auto">
          <a:xfrm>
            <a:off x="4191000" y="6019800"/>
            <a:ext cx="3048000" cy="307777"/>
          </a:xfrm>
          <a:prstGeom prst="rect">
            <a:avLst/>
          </a:prstGeom>
          <a:noFill/>
          <a:ln w="9525">
            <a:noFill/>
            <a:miter lim="800000"/>
            <a:headEnd/>
            <a:tailEnd/>
          </a:ln>
        </p:spPr>
        <p:txBody>
          <a:bodyPr wrap="square">
            <a:spAutoFit/>
          </a:bodyPr>
          <a:lstStyle/>
          <a:p>
            <a:pPr>
              <a:spcBef>
                <a:spcPct val="50000"/>
              </a:spcBef>
            </a:pPr>
            <a:r>
              <a:rPr lang="en-US" sz="1400" b="1" dirty="0"/>
              <a:t>LOSP-</a:t>
            </a:r>
            <a:r>
              <a:rPr lang="en-US" sz="1400" b="1" dirty="0" err="1"/>
              <a:t>poisson</a:t>
            </a:r>
            <a:r>
              <a:rPr lang="en-US" sz="1400" b="1" dirty="0"/>
              <a:t> update.odc</a:t>
            </a:r>
          </a:p>
        </p:txBody>
      </p:sp>
      <p:sp>
        <p:nvSpPr>
          <p:cNvPr id="7" name="Rectangle 6"/>
          <p:cNvSpPr/>
          <p:nvPr/>
        </p:nvSpPr>
        <p:spPr>
          <a:xfrm>
            <a:off x="457200" y="3124200"/>
            <a:ext cx="8686800" cy="2554545"/>
          </a:xfrm>
          <a:prstGeom prst="rect">
            <a:avLst/>
          </a:prstGeom>
        </p:spPr>
        <p:txBody>
          <a:bodyPr wrap="square">
            <a:spAutoFit/>
          </a:bodyPr>
          <a:lstStyle/>
          <a:p>
            <a:r>
              <a:rPr lang="en-US" sz="2000" b="1" dirty="0"/>
              <a:t>model	{</a:t>
            </a:r>
          </a:p>
          <a:p>
            <a:r>
              <a:rPr lang="en-US" sz="2000" b="1" dirty="0"/>
              <a:t>	</a:t>
            </a:r>
            <a:r>
              <a:rPr lang="en-US" sz="2000" b="1" dirty="0" err="1">
                <a:solidFill>
                  <a:schemeClr val="tx2"/>
                </a:solidFill>
              </a:rPr>
              <a:t>losp</a:t>
            </a:r>
            <a:r>
              <a:rPr lang="en-US" sz="2000" b="1" dirty="0">
                <a:solidFill>
                  <a:schemeClr val="tx2"/>
                </a:solidFill>
              </a:rPr>
              <a:t> ~ </a:t>
            </a:r>
            <a:r>
              <a:rPr lang="en-US" sz="2000" b="1" dirty="0" err="1">
                <a:solidFill>
                  <a:schemeClr val="tx2"/>
                </a:solidFill>
              </a:rPr>
              <a:t>dpois</a:t>
            </a:r>
            <a:r>
              <a:rPr lang="en-US" sz="2000" b="1" dirty="0">
                <a:solidFill>
                  <a:schemeClr val="tx2"/>
                </a:solidFill>
              </a:rPr>
              <a:t>(mu) </a:t>
            </a:r>
            <a:r>
              <a:rPr lang="en-US" sz="2000" b="1" i="1" dirty="0"/>
              <a:t>#Poisson distribution</a:t>
            </a:r>
            <a:endParaRPr lang="en-US" sz="2000" b="1" dirty="0"/>
          </a:p>
          <a:p>
            <a:r>
              <a:rPr lang="en-US" sz="2000" b="1" dirty="0">
                <a:solidFill>
                  <a:schemeClr val="accent2"/>
                </a:solidFill>
              </a:rPr>
              <a:t>	</a:t>
            </a:r>
            <a:r>
              <a:rPr lang="en-US" sz="2000" b="1" dirty="0">
                <a:solidFill>
                  <a:schemeClr val="tx2"/>
                </a:solidFill>
              </a:rPr>
              <a:t>mu &lt;- </a:t>
            </a:r>
            <a:r>
              <a:rPr lang="en-US" sz="2000" b="1" dirty="0" err="1">
                <a:solidFill>
                  <a:schemeClr val="tx2"/>
                </a:solidFill>
              </a:rPr>
              <a:t>lambda.losp</a:t>
            </a:r>
            <a:r>
              <a:rPr lang="en-US" sz="2000" b="1" dirty="0">
                <a:solidFill>
                  <a:schemeClr val="tx2"/>
                </a:solidFill>
              </a:rPr>
              <a:t>*</a:t>
            </a:r>
            <a:r>
              <a:rPr lang="en-US" sz="2000" b="1" dirty="0" err="1">
                <a:solidFill>
                  <a:schemeClr val="tx2"/>
                </a:solidFill>
              </a:rPr>
              <a:t>rx.yrs</a:t>
            </a:r>
            <a:r>
              <a:rPr lang="en-US" sz="2000" b="1" dirty="0">
                <a:solidFill>
                  <a:schemeClr val="tx2"/>
                </a:solidFill>
              </a:rPr>
              <a:t> </a:t>
            </a:r>
            <a:r>
              <a:rPr lang="en-US" sz="2000" b="1" i="1" dirty="0"/>
              <a:t>#Poisson dist. parameter</a:t>
            </a:r>
            <a:endParaRPr lang="en-US" sz="2000" b="1" dirty="0"/>
          </a:p>
          <a:p>
            <a:endParaRPr lang="en-US" sz="2000" b="1" dirty="0"/>
          </a:p>
          <a:p>
            <a:r>
              <a:rPr lang="en-US" sz="2000" b="1" dirty="0"/>
              <a:t>	</a:t>
            </a:r>
            <a:r>
              <a:rPr lang="en-US" sz="2000" b="1" dirty="0" err="1">
                <a:solidFill>
                  <a:srgbClr val="FF0000"/>
                </a:solidFill>
              </a:rPr>
              <a:t>lambda.losp</a:t>
            </a:r>
            <a:r>
              <a:rPr lang="en-US" sz="2000" b="1" dirty="0">
                <a:solidFill>
                  <a:srgbClr val="FF0000"/>
                </a:solidFill>
              </a:rPr>
              <a:t> ~ </a:t>
            </a:r>
            <a:r>
              <a:rPr lang="en-US" sz="2000" b="1" dirty="0" err="1">
                <a:solidFill>
                  <a:srgbClr val="FF0000"/>
                </a:solidFill>
              </a:rPr>
              <a:t>dgamma</a:t>
            </a:r>
            <a:r>
              <a:rPr lang="en-US" sz="2000" b="1" dirty="0">
                <a:solidFill>
                  <a:srgbClr val="FF0000"/>
                </a:solidFill>
              </a:rPr>
              <a:t>(1.58, 43.96) </a:t>
            </a:r>
            <a:r>
              <a:rPr lang="en-US" sz="2000" b="1" i="1" dirty="0"/>
              <a:t>#Prior LOSP distribution</a:t>
            </a:r>
            <a:endParaRPr lang="en-US" sz="2000" b="1" dirty="0"/>
          </a:p>
          <a:p>
            <a:r>
              <a:rPr lang="en-US" sz="2000" b="1" dirty="0"/>
              <a:t>	}</a:t>
            </a:r>
          </a:p>
          <a:p>
            <a:r>
              <a:rPr lang="en-US" sz="2000" b="1" dirty="0"/>
              <a:t>data</a:t>
            </a:r>
          </a:p>
          <a:p>
            <a:r>
              <a:rPr lang="en-US" sz="2000" b="1" dirty="0">
                <a:solidFill>
                  <a:srgbClr val="006600"/>
                </a:solidFill>
              </a:rPr>
              <a:t>list(</a:t>
            </a:r>
            <a:r>
              <a:rPr lang="en-US" sz="2000" b="1" dirty="0" err="1">
                <a:solidFill>
                  <a:srgbClr val="006600"/>
                </a:solidFill>
              </a:rPr>
              <a:t>losp</a:t>
            </a:r>
            <a:r>
              <a:rPr lang="en-US" sz="2000" b="1" dirty="0">
                <a:solidFill>
                  <a:srgbClr val="006600"/>
                </a:solidFill>
              </a:rPr>
              <a:t>=1, </a:t>
            </a:r>
            <a:r>
              <a:rPr lang="en-US" sz="2000" b="1" dirty="0" err="1">
                <a:solidFill>
                  <a:srgbClr val="006600"/>
                </a:solidFill>
              </a:rPr>
              <a:t>rx.yrs</a:t>
            </a:r>
            <a:r>
              <a:rPr lang="en-US" sz="2000" b="1" dirty="0">
                <a:solidFill>
                  <a:srgbClr val="006600"/>
                </a:solidFill>
              </a:rPr>
              <a:t>=9.2)</a:t>
            </a:r>
          </a:p>
        </p:txBody>
      </p:sp>
      <p:sp>
        <p:nvSpPr>
          <p:cNvPr id="2" name="Slide Number Placeholder 1"/>
          <p:cNvSpPr>
            <a:spLocks noGrp="1"/>
          </p:cNvSpPr>
          <p:nvPr>
            <p:ph type="sldNum" sz="quarter" idx="11"/>
          </p:nvPr>
        </p:nvSpPr>
        <p:spPr/>
        <p:txBody>
          <a:bodyPr/>
          <a:lstStyle/>
          <a:p>
            <a:r>
              <a:rPr lang="en-US"/>
              <a:t>2-</a:t>
            </a:r>
            <a:fld id="{5F868368-EC15-444D-9EFB-42436E21986C}" type="slidenum">
              <a:rPr lang="en-US" smtClean="0"/>
              <a:pPr/>
              <a:t>11</a:t>
            </a:fld>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normAutofit fontScale="90000"/>
          </a:bodyPr>
          <a:lstStyle/>
          <a:p>
            <a:pPr>
              <a:defRPr/>
            </a:pPr>
            <a:r>
              <a:rPr lang="en-US" sz="3200" dirty="0"/>
              <a:t>Example OpenBUGS Script (LOSP-</a:t>
            </a:r>
            <a:r>
              <a:rPr lang="en-US" sz="3200" dirty="0" err="1"/>
              <a:t>poisson</a:t>
            </a:r>
            <a:r>
              <a:rPr lang="en-US" sz="3200" dirty="0"/>
              <a:t> update.odc in BUGS folder)</a:t>
            </a:r>
          </a:p>
        </p:txBody>
      </p:sp>
      <p:sp>
        <p:nvSpPr>
          <p:cNvPr id="118787" name="Rectangle 3"/>
          <p:cNvSpPr>
            <a:spLocks noGrp="1" noChangeArrowheads="1"/>
          </p:cNvSpPr>
          <p:nvPr>
            <p:ph type="body" idx="1"/>
          </p:nvPr>
        </p:nvSpPr>
        <p:spPr>
          <a:xfrm>
            <a:off x="455613" y="2028825"/>
            <a:ext cx="8231187" cy="4524375"/>
          </a:xfrm>
        </p:spPr>
        <p:txBody>
          <a:bodyPr/>
          <a:lstStyle/>
          <a:p>
            <a:pPr>
              <a:defRPr/>
            </a:pPr>
            <a:r>
              <a:rPr lang="en-US" dirty="0"/>
              <a:t>Dissect the script</a:t>
            </a:r>
          </a:p>
          <a:p>
            <a:pPr lvl="1">
              <a:buFontTx/>
              <a:buNone/>
              <a:defRPr/>
            </a:pPr>
            <a:endParaRPr lang="en-US" dirty="0">
              <a:effectLst>
                <a:outerShdw blurRad="38100" dist="38100" dir="2700000" algn="tl">
                  <a:srgbClr val="C0C0C0"/>
                </a:outerShdw>
              </a:effectLst>
            </a:endParaRPr>
          </a:p>
        </p:txBody>
      </p:sp>
      <p:pic>
        <p:nvPicPr>
          <p:cNvPr id="15365" name="Picture 5" descr="newlogo"/>
          <p:cNvPicPr>
            <a:picLocks noChangeAspect="1" noChangeArrowheads="1"/>
          </p:cNvPicPr>
          <p:nvPr/>
        </p:nvPicPr>
        <p:blipFill>
          <a:blip r:embed="rId3" cstate="print"/>
          <a:srcRect/>
          <a:stretch>
            <a:fillRect/>
          </a:stretch>
        </p:blipFill>
        <p:spPr bwMode="auto">
          <a:xfrm>
            <a:off x="3581400" y="5943600"/>
            <a:ext cx="504825" cy="450850"/>
          </a:xfrm>
          <a:prstGeom prst="rect">
            <a:avLst/>
          </a:prstGeom>
          <a:noFill/>
          <a:ln w="9525">
            <a:noFill/>
            <a:miter lim="800000"/>
            <a:headEnd/>
            <a:tailEnd/>
          </a:ln>
        </p:spPr>
      </p:pic>
      <p:sp>
        <p:nvSpPr>
          <p:cNvPr id="15366" name="Text Box 6"/>
          <p:cNvSpPr txBox="1">
            <a:spLocks noChangeArrowheads="1"/>
          </p:cNvSpPr>
          <p:nvPr/>
        </p:nvSpPr>
        <p:spPr bwMode="auto">
          <a:xfrm>
            <a:off x="4191000" y="6019800"/>
            <a:ext cx="2971800" cy="307777"/>
          </a:xfrm>
          <a:prstGeom prst="rect">
            <a:avLst/>
          </a:prstGeom>
          <a:noFill/>
          <a:ln w="9525">
            <a:noFill/>
            <a:miter lim="800000"/>
            <a:headEnd/>
            <a:tailEnd/>
          </a:ln>
        </p:spPr>
        <p:txBody>
          <a:bodyPr wrap="square">
            <a:spAutoFit/>
          </a:bodyPr>
          <a:lstStyle/>
          <a:p>
            <a:pPr>
              <a:spcBef>
                <a:spcPct val="50000"/>
              </a:spcBef>
            </a:pPr>
            <a:r>
              <a:rPr lang="en-US" sz="1400" b="1" dirty="0"/>
              <a:t>LOSP-</a:t>
            </a:r>
            <a:r>
              <a:rPr lang="en-US" sz="1400" b="1" dirty="0" err="1"/>
              <a:t>poisson</a:t>
            </a:r>
            <a:r>
              <a:rPr lang="en-US" sz="1400" b="1" dirty="0"/>
              <a:t> update.odc</a:t>
            </a:r>
          </a:p>
        </p:txBody>
      </p:sp>
      <p:sp>
        <p:nvSpPr>
          <p:cNvPr id="15367" name="Line 7"/>
          <p:cNvSpPr>
            <a:spLocks noChangeShapeType="1"/>
          </p:cNvSpPr>
          <p:nvPr/>
        </p:nvSpPr>
        <p:spPr bwMode="auto">
          <a:xfrm flipH="1">
            <a:off x="1600200" y="2590800"/>
            <a:ext cx="685800" cy="685800"/>
          </a:xfrm>
          <a:prstGeom prst="line">
            <a:avLst/>
          </a:prstGeom>
          <a:noFill/>
          <a:ln w="38100">
            <a:solidFill>
              <a:schemeClr val="tx1"/>
            </a:solidFill>
            <a:round/>
            <a:headEnd/>
            <a:tailEnd type="triangle" w="med" len="med"/>
          </a:ln>
        </p:spPr>
        <p:txBody>
          <a:bodyPr/>
          <a:lstStyle/>
          <a:p>
            <a:endParaRPr lang="en-US" dirty="0"/>
          </a:p>
        </p:txBody>
      </p:sp>
      <p:sp>
        <p:nvSpPr>
          <p:cNvPr id="15368" name="Text Box 8"/>
          <p:cNvSpPr txBox="1">
            <a:spLocks noChangeArrowheads="1"/>
          </p:cNvSpPr>
          <p:nvPr/>
        </p:nvSpPr>
        <p:spPr bwMode="auto">
          <a:xfrm>
            <a:off x="2438400" y="2362200"/>
            <a:ext cx="3695700" cy="396875"/>
          </a:xfrm>
          <a:prstGeom prst="rect">
            <a:avLst/>
          </a:prstGeom>
          <a:noFill/>
          <a:ln w="9525">
            <a:noFill/>
            <a:miter lim="800000"/>
            <a:headEnd/>
            <a:tailEnd/>
          </a:ln>
        </p:spPr>
        <p:txBody>
          <a:bodyPr wrap="none">
            <a:spAutoFit/>
          </a:bodyPr>
          <a:lstStyle/>
          <a:p>
            <a:r>
              <a:rPr lang="en-US" sz="2000" i="1" dirty="0"/>
              <a:t>Model defined here between { }</a:t>
            </a:r>
          </a:p>
        </p:txBody>
      </p:sp>
      <p:sp>
        <p:nvSpPr>
          <p:cNvPr id="15369" name="Line 9"/>
          <p:cNvSpPr>
            <a:spLocks noChangeShapeType="1"/>
          </p:cNvSpPr>
          <p:nvPr/>
        </p:nvSpPr>
        <p:spPr bwMode="auto">
          <a:xfrm flipV="1">
            <a:off x="1143000" y="3810000"/>
            <a:ext cx="304800" cy="1524000"/>
          </a:xfrm>
          <a:prstGeom prst="line">
            <a:avLst/>
          </a:prstGeom>
          <a:noFill/>
          <a:ln w="38100">
            <a:solidFill>
              <a:schemeClr val="tx1"/>
            </a:solidFill>
            <a:round/>
            <a:headEnd type="triangle" w="med" len="med"/>
            <a:tailEnd type="triangle" w="med" len="med"/>
          </a:ln>
        </p:spPr>
        <p:txBody>
          <a:bodyPr wrap="square">
            <a:spAutoFit/>
          </a:bodyPr>
          <a:lstStyle/>
          <a:p>
            <a:endParaRPr lang="en-US" dirty="0"/>
          </a:p>
        </p:txBody>
      </p:sp>
      <p:sp>
        <p:nvSpPr>
          <p:cNvPr id="15370" name="Text Box 10"/>
          <p:cNvSpPr txBox="1">
            <a:spLocks noChangeArrowheads="1"/>
          </p:cNvSpPr>
          <p:nvPr/>
        </p:nvSpPr>
        <p:spPr bwMode="auto">
          <a:xfrm>
            <a:off x="1524000" y="4876800"/>
            <a:ext cx="5995988" cy="396875"/>
          </a:xfrm>
          <a:prstGeom prst="rect">
            <a:avLst/>
          </a:prstGeom>
          <a:noFill/>
          <a:ln w="9525">
            <a:noFill/>
            <a:miter lim="800000"/>
            <a:headEnd/>
            <a:tailEnd/>
          </a:ln>
        </p:spPr>
        <p:txBody>
          <a:bodyPr wrap="none">
            <a:spAutoFit/>
          </a:bodyPr>
          <a:lstStyle/>
          <a:p>
            <a:r>
              <a:rPr lang="en-US" sz="2000" i="1" dirty="0">
                <a:solidFill>
                  <a:schemeClr val="accent6">
                    <a:lumMod val="60000"/>
                    <a:lumOff val="40000"/>
                  </a:schemeClr>
                </a:solidFill>
              </a:rPr>
              <a:t>Note observable event and model have same name</a:t>
            </a:r>
          </a:p>
        </p:txBody>
      </p:sp>
      <p:sp>
        <p:nvSpPr>
          <p:cNvPr id="11" name="Rectangle 10"/>
          <p:cNvSpPr/>
          <p:nvPr/>
        </p:nvSpPr>
        <p:spPr>
          <a:xfrm>
            <a:off x="457200" y="3124200"/>
            <a:ext cx="8686800" cy="2554545"/>
          </a:xfrm>
          <a:prstGeom prst="rect">
            <a:avLst/>
          </a:prstGeom>
        </p:spPr>
        <p:txBody>
          <a:bodyPr wrap="square">
            <a:spAutoFit/>
          </a:bodyPr>
          <a:lstStyle/>
          <a:p>
            <a:r>
              <a:rPr lang="en-US" sz="2000" b="1" dirty="0"/>
              <a:t>model	{</a:t>
            </a:r>
          </a:p>
          <a:p>
            <a:r>
              <a:rPr lang="en-US" sz="2000" b="1" dirty="0"/>
              <a:t>	</a:t>
            </a:r>
            <a:r>
              <a:rPr lang="en-US" sz="2000" b="1" dirty="0" err="1">
                <a:solidFill>
                  <a:schemeClr val="accent2"/>
                </a:solidFill>
              </a:rPr>
              <a:t>losp</a:t>
            </a:r>
            <a:r>
              <a:rPr lang="en-US" sz="2000" b="1" dirty="0">
                <a:solidFill>
                  <a:schemeClr val="accent2"/>
                </a:solidFill>
              </a:rPr>
              <a:t> ~ </a:t>
            </a:r>
            <a:r>
              <a:rPr lang="en-US" sz="2000" b="1" dirty="0" err="1">
                <a:solidFill>
                  <a:schemeClr val="accent2"/>
                </a:solidFill>
              </a:rPr>
              <a:t>dpois</a:t>
            </a:r>
            <a:r>
              <a:rPr lang="en-US" sz="2000" b="1" dirty="0">
                <a:solidFill>
                  <a:schemeClr val="accent2"/>
                </a:solidFill>
              </a:rPr>
              <a:t>(mu) </a:t>
            </a:r>
            <a:r>
              <a:rPr lang="en-US" sz="2000" b="1" i="1" dirty="0"/>
              <a:t>#Poisson distribution</a:t>
            </a:r>
            <a:endParaRPr lang="en-US" sz="2000" b="1" dirty="0"/>
          </a:p>
          <a:p>
            <a:r>
              <a:rPr lang="en-US" sz="2000" b="1" dirty="0">
                <a:solidFill>
                  <a:schemeClr val="accent2"/>
                </a:solidFill>
              </a:rPr>
              <a:t>	mu &lt;- </a:t>
            </a:r>
            <a:r>
              <a:rPr lang="en-US" sz="2000" b="1" dirty="0" err="1">
                <a:solidFill>
                  <a:schemeClr val="accent2"/>
                </a:solidFill>
              </a:rPr>
              <a:t>lambda.losp</a:t>
            </a:r>
            <a:r>
              <a:rPr lang="en-US" sz="2000" b="1" dirty="0">
                <a:solidFill>
                  <a:schemeClr val="accent2"/>
                </a:solidFill>
              </a:rPr>
              <a:t>*</a:t>
            </a:r>
            <a:r>
              <a:rPr lang="en-US" sz="2000" b="1" dirty="0" err="1">
                <a:solidFill>
                  <a:schemeClr val="accent2"/>
                </a:solidFill>
              </a:rPr>
              <a:t>rx.yrs</a:t>
            </a:r>
            <a:r>
              <a:rPr lang="en-US" sz="2000" b="1" dirty="0">
                <a:solidFill>
                  <a:schemeClr val="accent2"/>
                </a:solidFill>
              </a:rPr>
              <a:t> </a:t>
            </a:r>
            <a:r>
              <a:rPr lang="en-US" sz="2000" b="1" i="1" dirty="0"/>
              <a:t>#Poisson dist. parameter</a:t>
            </a:r>
            <a:endParaRPr lang="en-US" sz="2000" b="1" dirty="0"/>
          </a:p>
          <a:p>
            <a:endParaRPr lang="en-US" sz="2000" b="1" dirty="0"/>
          </a:p>
          <a:p>
            <a:r>
              <a:rPr lang="en-US" sz="2000" b="1" dirty="0"/>
              <a:t>	</a:t>
            </a:r>
            <a:r>
              <a:rPr lang="en-US" sz="2000" b="1" dirty="0" err="1">
                <a:solidFill>
                  <a:srgbClr val="FF0000"/>
                </a:solidFill>
              </a:rPr>
              <a:t>lambda.losp</a:t>
            </a:r>
            <a:r>
              <a:rPr lang="en-US" sz="2000" b="1" dirty="0">
                <a:solidFill>
                  <a:srgbClr val="FF0000"/>
                </a:solidFill>
              </a:rPr>
              <a:t> ~ </a:t>
            </a:r>
            <a:r>
              <a:rPr lang="en-US" sz="2000" b="1" dirty="0" err="1">
                <a:solidFill>
                  <a:srgbClr val="FF0000"/>
                </a:solidFill>
              </a:rPr>
              <a:t>dgamma</a:t>
            </a:r>
            <a:r>
              <a:rPr lang="en-US" sz="2000" b="1" dirty="0">
                <a:solidFill>
                  <a:srgbClr val="FF0000"/>
                </a:solidFill>
              </a:rPr>
              <a:t>(1.58, 43.96) </a:t>
            </a:r>
            <a:r>
              <a:rPr lang="en-US" sz="2000" b="1" i="1" dirty="0"/>
              <a:t>#Prior LOSP distribution</a:t>
            </a:r>
            <a:endParaRPr lang="en-US" sz="2000" b="1" dirty="0"/>
          </a:p>
          <a:p>
            <a:r>
              <a:rPr lang="en-US" sz="2000" b="1" dirty="0"/>
              <a:t>	}</a:t>
            </a:r>
          </a:p>
          <a:p>
            <a:r>
              <a:rPr lang="en-US" sz="2000" b="1" dirty="0"/>
              <a:t>data</a:t>
            </a:r>
          </a:p>
          <a:p>
            <a:r>
              <a:rPr lang="en-US" sz="2000" b="1" dirty="0">
                <a:solidFill>
                  <a:srgbClr val="006600"/>
                </a:solidFill>
              </a:rPr>
              <a:t>list(</a:t>
            </a:r>
            <a:r>
              <a:rPr lang="en-US" sz="2000" b="1" dirty="0" err="1">
                <a:solidFill>
                  <a:srgbClr val="006600"/>
                </a:solidFill>
              </a:rPr>
              <a:t>losp</a:t>
            </a:r>
            <a:r>
              <a:rPr lang="en-US" sz="2000" b="1" dirty="0">
                <a:solidFill>
                  <a:srgbClr val="006600"/>
                </a:solidFill>
              </a:rPr>
              <a:t>=1, </a:t>
            </a:r>
            <a:r>
              <a:rPr lang="en-US" sz="2000" b="1" dirty="0" err="1">
                <a:solidFill>
                  <a:srgbClr val="006600"/>
                </a:solidFill>
              </a:rPr>
              <a:t>rx.yrs</a:t>
            </a:r>
            <a:r>
              <a:rPr lang="en-US" sz="2000" b="1" dirty="0">
                <a:solidFill>
                  <a:srgbClr val="006600"/>
                </a:solidFill>
              </a:rPr>
              <a:t>=9.2)</a:t>
            </a:r>
          </a:p>
        </p:txBody>
      </p:sp>
      <p:sp>
        <p:nvSpPr>
          <p:cNvPr id="2" name="Slide Number Placeholder 1"/>
          <p:cNvSpPr>
            <a:spLocks noGrp="1"/>
          </p:cNvSpPr>
          <p:nvPr>
            <p:ph type="sldNum" sz="quarter" idx="11"/>
          </p:nvPr>
        </p:nvSpPr>
        <p:spPr/>
        <p:txBody>
          <a:bodyPr/>
          <a:lstStyle/>
          <a:p>
            <a:r>
              <a:rPr lang="en-US"/>
              <a:t>2-</a:t>
            </a:r>
            <a:fld id="{5F868368-EC15-444D-9EFB-42436E21986C}" type="slidenum">
              <a:rPr lang="en-US" smtClean="0"/>
              <a:pPr/>
              <a:t>12</a:t>
            </a:fld>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normAutofit fontScale="90000"/>
          </a:bodyPr>
          <a:lstStyle/>
          <a:p>
            <a:pPr>
              <a:defRPr/>
            </a:pPr>
            <a:r>
              <a:rPr lang="en-US" sz="3200" dirty="0"/>
              <a:t>Example OpenBUGS Script (LOSP-</a:t>
            </a:r>
            <a:r>
              <a:rPr lang="en-US" sz="3200" dirty="0" err="1"/>
              <a:t>poisson</a:t>
            </a:r>
            <a:r>
              <a:rPr lang="en-US" sz="3200" dirty="0"/>
              <a:t> update.odc in BUGS folder)</a:t>
            </a:r>
          </a:p>
        </p:txBody>
      </p:sp>
      <p:sp>
        <p:nvSpPr>
          <p:cNvPr id="120835" name="Rectangle 3"/>
          <p:cNvSpPr>
            <a:spLocks noGrp="1" noChangeArrowheads="1"/>
          </p:cNvSpPr>
          <p:nvPr>
            <p:ph type="body" idx="1"/>
          </p:nvPr>
        </p:nvSpPr>
        <p:spPr>
          <a:xfrm>
            <a:off x="455613" y="2028825"/>
            <a:ext cx="8231187" cy="4524375"/>
          </a:xfrm>
        </p:spPr>
        <p:txBody>
          <a:bodyPr/>
          <a:lstStyle/>
          <a:p>
            <a:pPr>
              <a:defRPr/>
            </a:pPr>
            <a:r>
              <a:rPr lang="en-US" dirty="0"/>
              <a:t>Dissect the script</a:t>
            </a:r>
          </a:p>
          <a:p>
            <a:pPr lvl="1">
              <a:buFontTx/>
              <a:buNone/>
              <a:defRPr/>
            </a:pPr>
            <a:endParaRPr lang="en-US" dirty="0">
              <a:effectLst>
                <a:outerShdw blurRad="38100" dist="38100" dir="2700000" algn="tl">
                  <a:srgbClr val="C0C0C0"/>
                </a:outerShdw>
              </a:effectLst>
            </a:endParaRPr>
          </a:p>
        </p:txBody>
      </p:sp>
      <p:pic>
        <p:nvPicPr>
          <p:cNvPr id="16389" name="Picture 5" descr="newlogo"/>
          <p:cNvPicPr>
            <a:picLocks noChangeAspect="1" noChangeArrowheads="1"/>
          </p:cNvPicPr>
          <p:nvPr/>
        </p:nvPicPr>
        <p:blipFill>
          <a:blip r:embed="rId3" cstate="print"/>
          <a:srcRect/>
          <a:stretch>
            <a:fillRect/>
          </a:stretch>
        </p:blipFill>
        <p:spPr bwMode="auto">
          <a:xfrm>
            <a:off x="3581400" y="5943600"/>
            <a:ext cx="504825" cy="450850"/>
          </a:xfrm>
          <a:prstGeom prst="rect">
            <a:avLst/>
          </a:prstGeom>
          <a:noFill/>
          <a:ln w="9525">
            <a:noFill/>
            <a:miter lim="800000"/>
            <a:headEnd/>
            <a:tailEnd/>
          </a:ln>
        </p:spPr>
      </p:pic>
      <p:sp>
        <p:nvSpPr>
          <p:cNvPr id="16390" name="Text Box 6"/>
          <p:cNvSpPr txBox="1">
            <a:spLocks noChangeArrowheads="1"/>
          </p:cNvSpPr>
          <p:nvPr/>
        </p:nvSpPr>
        <p:spPr bwMode="auto">
          <a:xfrm>
            <a:off x="4191000" y="6019800"/>
            <a:ext cx="2743200" cy="307777"/>
          </a:xfrm>
          <a:prstGeom prst="rect">
            <a:avLst/>
          </a:prstGeom>
          <a:noFill/>
          <a:ln w="9525">
            <a:noFill/>
            <a:miter lim="800000"/>
            <a:headEnd/>
            <a:tailEnd/>
          </a:ln>
        </p:spPr>
        <p:txBody>
          <a:bodyPr wrap="square">
            <a:spAutoFit/>
          </a:bodyPr>
          <a:lstStyle/>
          <a:p>
            <a:pPr>
              <a:spcBef>
                <a:spcPct val="50000"/>
              </a:spcBef>
            </a:pPr>
            <a:r>
              <a:rPr lang="en-US" sz="1400" b="1" dirty="0"/>
              <a:t>LOSP-</a:t>
            </a:r>
            <a:r>
              <a:rPr lang="en-US" sz="1400" b="1" dirty="0" err="1"/>
              <a:t>poisson</a:t>
            </a:r>
            <a:r>
              <a:rPr lang="en-US" sz="1400" b="1" dirty="0"/>
              <a:t> update.odc</a:t>
            </a:r>
          </a:p>
        </p:txBody>
      </p:sp>
      <p:sp>
        <p:nvSpPr>
          <p:cNvPr id="16391" name="Line 7"/>
          <p:cNvSpPr>
            <a:spLocks noChangeShapeType="1"/>
          </p:cNvSpPr>
          <p:nvPr/>
        </p:nvSpPr>
        <p:spPr bwMode="auto">
          <a:xfrm flipH="1" flipV="1">
            <a:off x="838200" y="5181600"/>
            <a:ext cx="762000" cy="381000"/>
          </a:xfrm>
          <a:prstGeom prst="line">
            <a:avLst/>
          </a:prstGeom>
          <a:noFill/>
          <a:ln w="38100">
            <a:solidFill>
              <a:schemeClr val="tx1"/>
            </a:solidFill>
            <a:round/>
            <a:headEnd/>
            <a:tailEnd type="triangle" w="med" len="med"/>
          </a:ln>
        </p:spPr>
        <p:txBody>
          <a:bodyPr/>
          <a:lstStyle/>
          <a:p>
            <a:endParaRPr lang="en-US" dirty="0"/>
          </a:p>
        </p:txBody>
      </p:sp>
      <p:sp>
        <p:nvSpPr>
          <p:cNvPr id="16392" name="Text Box 8"/>
          <p:cNvSpPr txBox="1">
            <a:spLocks noChangeArrowheads="1"/>
          </p:cNvSpPr>
          <p:nvPr/>
        </p:nvSpPr>
        <p:spPr bwMode="auto">
          <a:xfrm>
            <a:off x="1600200" y="5334000"/>
            <a:ext cx="3807453" cy="400110"/>
          </a:xfrm>
          <a:prstGeom prst="rect">
            <a:avLst/>
          </a:prstGeom>
          <a:noFill/>
          <a:ln w="9525">
            <a:noFill/>
            <a:miter lim="800000"/>
            <a:headEnd/>
            <a:tailEnd/>
          </a:ln>
        </p:spPr>
        <p:txBody>
          <a:bodyPr wrap="none">
            <a:spAutoFit/>
          </a:bodyPr>
          <a:lstStyle/>
          <a:p>
            <a:r>
              <a:rPr lang="en-US" sz="2000" i="1" dirty="0"/>
              <a:t>Data defined after “list” keyword</a:t>
            </a:r>
          </a:p>
        </p:txBody>
      </p:sp>
      <p:sp>
        <p:nvSpPr>
          <p:cNvPr id="16393" name="Text Box 10"/>
          <p:cNvSpPr txBox="1">
            <a:spLocks noChangeArrowheads="1"/>
          </p:cNvSpPr>
          <p:nvPr/>
        </p:nvSpPr>
        <p:spPr bwMode="auto">
          <a:xfrm>
            <a:off x="2438400" y="4343400"/>
            <a:ext cx="6163867" cy="400110"/>
          </a:xfrm>
          <a:prstGeom prst="rect">
            <a:avLst/>
          </a:prstGeom>
          <a:noFill/>
          <a:ln w="9525">
            <a:noFill/>
            <a:miter lim="800000"/>
            <a:headEnd/>
            <a:tailEnd/>
          </a:ln>
        </p:spPr>
        <p:txBody>
          <a:bodyPr wrap="none">
            <a:spAutoFit/>
          </a:bodyPr>
          <a:lstStyle/>
          <a:p>
            <a:r>
              <a:rPr lang="en-US" sz="2000" i="1" dirty="0">
                <a:solidFill>
                  <a:schemeClr val="accent6">
                    <a:lumMod val="60000"/>
                    <a:lumOff val="40000"/>
                  </a:schemeClr>
                </a:solidFill>
              </a:rPr>
              <a:t>OpenBUGS “knows” that prior needs to be “updated”</a:t>
            </a:r>
          </a:p>
        </p:txBody>
      </p:sp>
      <p:sp>
        <p:nvSpPr>
          <p:cNvPr id="16394" name="Line 11"/>
          <p:cNvSpPr>
            <a:spLocks noChangeShapeType="1"/>
          </p:cNvSpPr>
          <p:nvPr/>
        </p:nvSpPr>
        <p:spPr bwMode="auto">
          <a:xfrm flipH="1" flipV="1">
            <a:off x="2057400" y="4267200"/>
            <a:ext cx="381000" cy="304800"/>
          </a:xfrm>
          <a:prstGeom prst="line">
            <a:avLst/>
          </a:prstGeom>
          <a:noFill/>
          <a:ln w="38100">
            <a:solidFill>
              <a:schemeClr val="tx1"/>
            </a:solidFill>
            <a:round/>
            <a:headEnd/>
            <a:tailEnd type="triangle" w="med" len="med"/>
          </a:ln>
        </p:spPr>
        <p:txBody>
          <a:bodyPr/>
          <a:lstStyle/>
          <a:p>
            <a:endParaRPr lang="en-US" dirty="0"/>
          </a:p>
        </p:txBody>
      </p:sp>
      <p:sp>
        <p:nvSpPr>
          <p:cNvPr id="11" name="Rectangle 10"/>
          <p:cNvSpPr/>
          <p:nvPr/>
        </p:nvSpPr>
        <p:spPr>
          <a:xfrm>
            <a:off x="457200" y="2667000"/>
            <a:ext cx="8686800" cy="2554545"/>
          </a:xfrm>
          <a:prstGeom prst="rect">
            <a:avLst/>
          </a:prstGeom>
        </p:spPr>
        <p:txBody>
          <a:bodyPr wrap="square">
            <a:spAutoFit/>
          </a:bodyPr>
          <a:lstStyle/>
          <a:p>
            <a:r>
              <a:rPr lang="en-US" sz="2000" b="1" dirty="0"/>
              <a:t>model	{</a:t>
            </a:r>
          </a:p>
          <a:p>
            <a:r>
              <a:rPr lang="en-US" sz="2000" b="1" dirty="0"/>
              <a:t>	</a:t>
            </a:r>
            <a:r>
              <a:rPr lang="en-US" sz="2000" b="1" dirty="0" err="1">
                <a:solidFill>
                  <a:schemeClr val="accent2"/>
                </a:solidFill>
              </a:rPr>
              <a:t>losp</a:t>
            </a:r>
            <a:r>
              <a:rPr lang="en-US" sz="2000" b="1" dirty="0">
                <a:solidFill>
                  <a:schemeClr val="accent2"/>
                </a:solidFill>
              </a:rPr>
              <a:t> ~ </a:t>
            </a:r>
            <a:r>
              <a:rPr lang="en-US" sz="2000" b="1" dirty="0" err="1">
                <a:solidFill>
                  <a:schemeClr val="accent2"/>
                </a:solidFill>
              </a:rPr>
              <a:t>dpois</a:t>
            </a:r>
            <a:r>
              <a:rPr lang="en-US" sz="2000" b="1" dirty="0">
                <a:solidFill>
                  <a:schemeClr val="accent2"/>
                </a:solidFill>
              </a:rPr>
              <a:t>(mu) </a:t>
            </a:r>
            <a:r>
              <a:rPr lang="en-US" sz="2000" b="1" i="1" dirty="0"/>
              <a:t>#Poisson distribution</a:t>
            </a:r>
            <a:endParaRPr lang="en-US" sz="2000" b="1" dirty="0"/>
          </a:p>
          <a:p>
            <a:r>
              <a:rPr lang="en-US" sz="2000" b="1" dirty="0">
                <a:solidFill>
                  <a:schemeClr val="accent2"/>
                </a:solidFill>
              </a:rPr>
              <a:t>	mu &lt;- </a:t>
            </a:r>
            <a:r>
              <a:rPr lang="en-US" sz="2000" b="1" dirty="0" err="1">
                <a:solidFill>
                  <a:schemeClr val="accent2"/>
                </a:solidFill>
              </a:rPr>
              <a:t>lambda.losp</a:t>
            </a:r>
            <a:r>
              <a:rPr lang="en-US" sz="2000" b="1" dirty="0">
                <a:solidFill>
                  <a:schemeClr val="accent2"/>
                </a:solidFill>
              </a:rPr>
              <a:t>*</a:t>
            </a:r>
            <a:r>
              <a:rPr lang="en-US" sz="2000" b="1" dirty="0" err="1">
                <a:solidFill>
                  <a:schemeClr val="accent2"/>
                </a:solidFill>
              </a:rPr>
              <a:t>rx.yrs</a:t>
            </a:r>
            <a:r>
              <a:rPr lang="en-US" sz="2000" b="1" dirty="0">
                <a:solidFill>
                  <a:schemeClr val="accent2"/>
                </a:solidFill>
              </a:rPr>
              <a:t> </a:t>
            </a:r>
            <a:r>
              <a:rPr lang="en-US" sz="2000" b="1" i="1" dirty="0"/>
              <a:t>#Poisson dist. parameter</a:t>
            </a:r>
            <a:endParaRPr lang="en-US" sz="2000" b="1" dirty="0"/>
          </a:p>
          <a:p>
            <a:endParaRPr lang="en-US" sz="2000" b="1" dirty="0"/>
          </a:p>
          <a:p>
            <a:r>
              <a:rPr lang="en-US" sz="2000" b="1" dirty="0"/>
              <a:t>	</a:t>
            </a:r>
            <a:r>
              <a:rPr lang="en-US" sz="2000" b="1" dirty="0" err="1">
                <a:solidFill>
                  <a:srgbClr val="FF0000"/>
                </a:solidFill>
              </a:rPr>
              <a:t>lambda.losp</a:t>
            </a:r>
            <a:r>
              <a:rPr lang="en-US" sz="2000" b="1" dirty="0">
                <a:solidFill>
                  <a:srgbClr val="FF0000"/>
                </a:solidFill>
              </a:rPr>
              <a:t> ~ </a:t>
            </a:r>
            <a:r>
              <a:rPr lang="en-US" sz="2000" b="1" dirty="0" err="1">
                <a:solidFill>
                  <a:srgbClr val="FF0000"/>
                </a:solidFill>
              </a:rPr>
              <a:t>dgamma</a:t>
            </a:r>
            <a:r>
              <a:rPr lang="en-US" sz="2000" b="1" dirty="0">
                <a:solidFill>
                  <a:srgbClr val="FF0000"/>
                </a:solidFill>
              </a:rPr>
              <a:t>(1.58, 43.96) </a:t>
            </a:r>
            <a:r>
              <a:rPr lang="en-US" sz="2000" b="1" i="1" dirty="0"/>
              <a:t>#Prior LOSP distribution</a:t>
            </a:r>
            <a:endParaRPr lang="en-US" sz="2000" b="1" dirty="0"/>
          </a:p>
          <a:p>
            <a:r>
              <a:rPr lang="en-US" sz="2000" b="1" dirty="0"/>
              <a:t>	}</a:t>
            </a:r>
          </a:p>
          <a:p>
            <a:r>
              <a:rPr lang="en-US" sz="2000" b="1" dirty="0"/>
              <a:t>data</a:t>
            </a:r>
          </a:p>
          <a:p>
            <a:r>
              <a:rPr lang="en-US" sz="2000" b="1" dirty="0">
                <a:solidFill>
                  <a:srgbClr val="006600"/>
                </a:solidFill>
              </a:rPr>
              <a:t>list(</a:t>
            </a:r>
            <a:r>
              <a:rPr lang="en-US" sz="2000" b="1" dirty="0" err="1">
                <a:solidFill>
                  <a:srgbClr val="006600"/>
                </a:solidFill>
              </a:rPr>
              <a:t>losp</a:t>
            </a:r>
            <a:r>
              <a:rPr lang="en-US" sz="2000" b="1" dirty="0">
                <a:solidFill>
                  <a:srgbClr val="006600"/>
                </a:solidFill>
              </a:rPr>
              <a:t>=1, </a:t>
            </a:r>
            <a:r>
              <a:rPr lang="en-US" sz="2000" b="1" dirty="0" err="1">
                <a:solidFill>
                  <a:srgbClr val="006600"/>
                </a:solidFill>
              </a:rPr>
              <a:t>rx.yrs</a:t>
            </a:r>
            <a:r>
              <a:rPr lang="en-US" sz="2000" b="1" dirty="0">
                <a:solidFill>
                  <a:srgbClr val="006600"/>
                </a:solidFill>
              </a:rPr>
              <a:t>=9.2)</a:t>
            </a:r>
          </a:p>
        </p:txBody>
      </p:sp>
      <p:sp>
        <p:nvSpPr>
          <p:cNvPr id="2" name="Slide Number Placeholder 1"/>
          <p:cNvSpPr>
            <a:spLocks noGrp="1"/>
          </p:cNvSpPr>
          <p:nvPr>
            <p:ph type="sldNum" sz="quarter" idx="11"/>
          </p:nvPr>
        </p:nvSpPr>
        <p:spPr/>
        <p:txBody>
          <a:bodyPr/>
          <a:lstStyle/>
          <a:p>
            <a:r>
              <a:rPr lang="en-US"/>
              <a:t>2-</a:t>
            </a:r>
            <a:fld id="{5F868368-EC15-444D-9EFB-42436E21986C}" type="slidenum">
              <a:rPr lang="en-US" smtClean="0"/>
              <a:pPr/>
              <a:t>13</a:t>
            </a:fld>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dirty="0"/>
              <a:t>Running the Example Script</a:t>
            </a:r>
          </a:p>
        </p:txBody>
      </p:sp>
      <p:sp>
        <p:nvSpPr>
          <p:cNvPr id="17411" name="Rectangle 3"/>
          <p:cNvSpPr>
            <a:spLocks noGrp="1" noChangeArrowheads="1"/>
          </p:cNvSpPr>
          <p:nvPr>
            <p:ph type="body" idx="1"/>
          </p:nvPr>
        </p:nvSpPr>
        <p:spPr/>
        <p:txBody>
          <a:bodyPr/>
          <a:lstStyle/>
          <a:p>
            <a:r>
              <a:rPr lang="en-US" dirty="0"/>
              <a:t>Double-click on “model”</a:t>
            </a:r>
          </a:p>
          <a:p>
            <a:r>
              <a:rPr lang="en-US" dirty="0"/>
              <a:t>Select “Model – Specification” from toolbar:</a:t>
            </a:r>
          </a:p>
        </p:txBody>
      </p:sp>
      <p:pic>
        <p:nvPicPr>
          <p:cNvPr id="788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2362200"/>
            <a:ext cx="6338887" cy="37468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lide Number Placeholder 1"/>
          <p:cNvSpPr>
            <a:spLocks noGrp="1"/>
          </p:cNvSpPr>
          <p:nvPr>
            <p:ph type="sldNum" sz="quarter" idx="11"/>
          </p:nvPr>
        </p:nvSpPr>
        <p:spPr/>
        <p:txBody>
          <a:bodyPr/>
          <a:lstStyle/>
          <a:p>
            <a:r>
              <a:rPr lang="en-US"/>
              <a:t>2-</a:t>
            </a:r>
            <a:fld id="{5F868368-EC15-444D-9EFB-42436E21986C}" type="slidenum">
              <a:rPr lang="en-US" smtClean="0"/>
              <a:pPr/>
              <a:t>14</a:t>
            </a:fld>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dirty="0"/>
              <a:t>Running the Example Script</a:t>
            </a:r>
          </a:p>
        </p:txBody>
      </p:sp>
      <p:sp>
        <p:nvSpPr>
          <p:cNvPr id="18435" name="Rectangle 3"/>
          <p:cNvSpPr>
            <a:spLocks noGrp="1" noChangeArrowheads="1"/>
          </p:cNvSpPr>
          <p:nvPr>
            <p:ph type="body" idx="1"/>
          </p:nvPr>
        </p:nvSpPr>
        <p:spPr/>
        <p:txBody>
          <a:bodyPr/>
          <a:lstStyle/>
          <a:p>
            <a:r>
              <a:rPr lang="en-US" dirty="0"/>
              <a:t>Specification toolbox appears on screen:</a:t>
            </a:r>
          </a:p>
          <a:p>
            <a:endParaRPr lang="en-US" dirty="0"/>
          </a:p>
          <a:p>
            <a:endParaRPr lang="en-US" dirty="0"/>
          </a:p>
          <a:p>
            <a:endParaRPr lang="en-US" dirty="0"/>
          </a:p>
          <a:p>
            <a:endParaRPr lang="en-US" dirty="0"/>
          </a:p>
          <a:p>
            <a:endParaRPr lang="en-US" dirty="0"/>
          </a:p>
          <a:p>
            <a:endParaRPr lang="en-US" dirty="0"/>
          </a:p>
          <a:p>
            <a:endParaRPr lang="en-US" dirty="0"/>
          </a:p>
          <a:p>
            <a:r>
              <a:rPr lang="en-US" dirty="0"/>
              <a:t>Select “Check Model”</a:t>
            </a:r>
          </a:p>
          <a:p>
            <a:pPr lvl="1"/>
            <a:r>
              <a:rPr lang="en-US" dirty="0"/>
              <a:t>OpenBUGS should report “model is syntactically correct” (</a:t>
            </a:r>
            <a:r>
              <a:rPr lang="en-US" b="1" dirty="0"/>
              <a:t>lower left corner of window</a:t>
            </a:r>
            <a:r>
              <a:rPr lang="en-US" dirty="0"/>
              <a:t>)</a:t>
            </a:r>
          </a:p>
        </p:txBody>
      </p:sp>
      <p:pic>
        <p:nvPicPr>
          <p:cNvPr id="79874" name="Picture 2" descr="C:\Users\VEDRKG\AppData\Local\Temp\1\SNAGHTML106371b.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98118" y="1997563"/>
            <a:ext cx="2743200" cy="2159543"/>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1"/>
          </p:nvPr>
        </p:nvSpPr>
        <p:spPr/>
        <p:txBody>
          <a:bodyPr/>
          <a:lstStyle/>
          <a:p>
            <a:r>
              <a:rPr lang="en-US"/>
              <a:t>2-</a:t>
            </a:r>
            <a:fld id="{5F868368-EC15-444D-9EFB-42436E21986C}" type="slidenum">
              <a:rPr lang="en-US" smtClean="0"/>
              <a:pPr/>
              <a:t>15</a:t>
            </a:fld>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a:t>Running the Example Script</a:t>
            </a:r>
          </a:p>
        </p:txBody>
      </p:sp>
      <p:sp>
        <p:nvSpPr>
          <p:cNvPr id="19459" name="Rectangle 3"/>
          <p:cNvSpPr>
            <a:spLocks noGrp="1" noChangeArrowheads="1"/>
          </p:cNvSpPr>
          <p:nvPr>
            <p:ph type="body" idx="1"/>
          </p:nvPr>
        </p:nvSpPr>
        <p:spPr/>
        <p:txBody>
          <a:bodyPr/>
          <a:lstStyle/>
          <a:p>
            <a:r>
              <a:rPr lang="en-US" dirty="0"/>
              <a:t>Double-click “list” in the data portion of the script, then select “load data”</a:t>
            </a:r>
          </a:p>
          <a:p>
            <a:pPr lvl="1"/>
            <a:r>
              <a:rPr lang="en-US" dirty="0"/>
              <a:t>OpenBUGS reports “data loaded”</a:t>
            </a:r>
          </a:p>
          <a:p>
            <a:r>
              <a:rPr lang="en-US" dirty="0"/>
              <a:t>Select “compile”</a:t>
            </a:r>
          </a:p>
          <a:p>
            <a:pPr lvl="1"/>
            <a:r>
              <a:rPr lang="en-US" dirty="0"/>
              <a:t>OpenBUGS reports “model compiled”</a:t>
            </a:r>
          </a:p>
          <a:p>
            <a:r>
              <a:rPr lang="en-US" dirty="0"/>
              <a:t>For such a simple model, we will let OpenBUGS generate initial values</a:t>
            </a:r>
          </a:p>
          <a:p>
            <a:pPr lvl="1"/>
            <a:r>
              <a:rPr lang="en-US" dirty="0"/>
              <a:t>Select “gen inits”</a:t>
            </a:r>
          </a:p>
          <a:p>
            <a:pPr lvl="2"/>
            <a:r>
              <a:rPr lang="en-US" dirty="0"/>
              <a:t>OpenBUGS reports “initial values generated, model initialized”</a:t>
            </a:r>
          </a:p>
          <a:p>
            <a:r>
              <a:rPr lang="en-US" dirty="0"/>
              <a:t>Leave the Specification Tool dialogue box open</a:t>
            </a:r>
          </a:p>
        </p:txBody>
      </p:sp>
      <p:sp>
        <p:nvSpPr>
          <p:cNvPr id="2" name="Slide Number Placeholder 1"/>
          <p:cNvSpPr>
            <a:spLocks noGrp="1"/>
          </p:cNvSpPr>
          <p:nvPr>
            <p:ph type="sldNum" sz="quarter" idx="11"/>
          </p:nvPr>
        </p:nvSpPr>
        <p:spPr/>
        <p:txBody>
          <a:bodyPr/>
          <a:lstStyle/>
          <a:p>
            <a:r>
              <a:rPr lang="en-US"/>
              <a:t>2-</a:t>
            </a:r>
            <a:fld id="{5F868368-EC15-444D-9EFB-42436E21986C}" type="slidenum">
              <a:rPr lang="en-US" smtClean="0"/>
              <a:pPr/>
              <a:t>16</a:t>
            </a:fld>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dirty="0"/>
              <a:t>Running the Example Script</a:t>
            </a:r>
          </a:p>
        </p:txBody>
      </p:sp>
      <p:sp>
        <p:nvSpPr>
          <p:cNvPr id="20483" name="Rectangle 3"/>
          <p:cNvSpPr>
            <a:spLocks noGrp="1" noChangeArrowheads="1"/>
          </p:cNvSpPr>
          <p:nvPr>
            <p:ph type="body" idx="1"/>
          </p:nvPr>
        </p:nvSpPr>
        <p:spPr/>
        <p:txBody>
          <a:bodyPr/>
          <a:lstStyle/>
          <a:p>
            <a:r>
              <a:rPr lang="en-US" dirty="0"/>
              <a:t>Select “Inference – Samples” from the toolbar</a:t>
            </a:r>
          </a:p>
        </p:txBody>
      </p:sp>
      <p:pic>
        <p:nvPicPr>
          <p:cNvPr id="808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2133600"/>
            <a:ext cx="6234112" cy="38390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lide Number Placeholder 1"/>
          <p:cNvSpPr>
            <a:spLocks noGrp="1"/>
          </p:cNvSpPr>
          <p:nvPr>
            <p:ph type="sldNum" sz="quarter" idx="11"/>
          </p:nvPr>
        </p:nvSpPr>
        <p:spPr/>
        <p:txBody>
          <a:bodyPr/>
          <a:lstStyle/>
          <a:p>
            <a:r>
              <a:rPr lang="en-US"/>
              <a:t>2-</a:t>
            </a:r>
            <a:fld id="{5F868368-EC15-444D-9EFB-42436E21986C}" type="slidenum">
              <a:rPr lang="en-US" smtClean="0"/>
              <a:pPr/>
              <a:t>17</a:t>
            </a:fld>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dirty="0"/>
              <a:t>Running the Example Script</a:t>
            </a:r>
          </a:p>
        </p:txBody>
      </p:sp>
      <p:sp>
        <p:nvSpPr>
          <p:cNvPr id="21507" name="Rectangle 3"/>
          <p:cNvSpPr>
            <a:spLocks noGrp="1" noChangeArrowheads="1"/>
          </p:cNvSpPr>
          <p:nvPr>
            <p:ph type="body" idx="1"/>
          </p:nvPr>
        </p:nvSpPr>
        <p:spPr/>
        <p:txBody>
          <a:bodyPr/>
          <a:lstStyle/>
          <a:p>
            <a:r>
              <a:rPr lang="en-US" dirty="0"/>
              <a:t>Type the variable name you want to monitor in the “node” box (case sensitive)</a:t>
            </a:r>
          </a:p>
          <a:p>
            <a:r>
              <a:rPr lang="en-US" dirty="0"/>
              <a:t>Select 1,000 burn-in samples (will discuss later)</a:t>
            </a:r>
          </a:p>
          <a:p>
            <a:pPr lvl="1"/>
            <a:r>
              <a:rPr lang="en-US" dirty="0"/>
              <a:t>Type 1001 in the “beg” box</a:t>
            </a:r>
          </a:p>
          <a:p>
            <a:pPr lvl="1"/>
            <a:endParaRPr lang="en-US" dirty="0"/>
          </a:p>
        </p:txBody>
      </p:sp>
      <p:pic>
        <p:nvPicPr>
          <p:cNvPr id="819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0" y="3276600"/>
            <a:ext cx="4129088" cy="25393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lide Number Placeholder 1"/>
          <p:cNvSpPr>
            <a:spLocks noGrp="1"/>
          </p:cNvSpPr>
          <p:nvPr>
            <p:ph type="sldNum" sz="quarter" idx="11"/>
          </p:nvPr>
        </p:nvSpPr>
        <p:spPr/>
        <p:txBody>
          <a:bodyPr/>
          <a:lstStyle/>
          <a:p>
            <a:r>
              <a:rPr lang="en-US"/>
              <a:t>2-</a:t>
            </a:r>
            <a:fld id="{5F868368-EC15-444D-9EFB-42436E21986C}" type="slidenum">
              <a:rPr lang="en-US" smtClean="0"/>
              <a:pPr/>
              <a:t>18</a:t>
            </a:fld>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dirty="0"/>
              <a:t>Running the Example Script</a:t>
            </a:r>
          </a:p>
        </p:txBody>
      </p:sp>
      <p:sp>
        <p:nvSpPr>
          <p:cNvPr id="22531" name="Rectangle 3"/>
          <p:cNvSpPr>
            <a:spLocks noGrp="1" noChangeArrowheads="1"/>
          </p:cNvSpPr>
          <p:nvPr>
            <p:ph type="body" idx="1"/>
          </p:nvPr>
        </p:nvSpPr>
        <p:spPr/>
        <p:txBody>
          <a:bodyPr/>
          <a:lstStyle/>
          <a:p>
            <a:r>
              <a:rPr lang="en-US" dirty="0"/>
              <a:t>Click “Set” button</a:t>
            </a:r>
          </a:p>
          <a:p>
            <a:r>
              <a:rPr lang="en-US" dirty="0"/>
              <a:t>Select “Model – Update” from the toolbar</a:t>
            </a:r>
          </a:p>
        </p:txBody>
      </p:sp>
      <p:pic>
        <p:nvPicPr>
          <p:cNvPr id="829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2514600"/>
            <a:ext cx="5500711" cy="3505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lide Number Placeholder 1"/>
          <p:cNvSpPr>
            <a:spLocks noGrp="1"/>
          </p:cNvSpPr>
          <p:nvPr>
            <p:ph type="sldNum" sz="quarter" idx="11"/>
          </p:nvPr>
        </p:nvSpPr>
        <p:spPr/>
        <p:txBody>
          <a:bodyPr/>
          <a:lstStyle/>
          <a:p>
            <a:r>
              <a:rPr lang="en-US"/>
              <a:t>2-</a:t>
            </a:r>
            <a:fld id="{5F868368-EC15-444D-9EFB-42436E21986C}" type="slidenum">
              <a:rPr lang="en-US" smtClean="0"/>
              <a:pPr/>
              <a:t>19</a:t>
            </a:fld>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4" name="Rectangle 6"/>
          <p:cNvSpPr>
            <a:spLocks noGrp="1" noChangeArrowheads="1"/>
          </p:cNvSpPr>
          <p:nvPr>
            <p:ph type="title"/>
          </p:nvPr>
        </p:nvSpPr>
        <p:spPr/>
        <p:txBody>
          <a:bodyPr>
            <a:normAutofit fontScale="90000"/>
          </a:bodyPr>
          <a:lstStyle/>
          <a:p>
            <a:pPr>
              <a:defRPr/>
            </a:pPr>
            <a:r>
              <a:rPr lang="en-US" dirty="0"/>
              <a:t>Introduction to Bayesian Networks and OpenBUGS</a:t>
            </a:r>
          </a:p>
        </p:txBody>
      </p:sp>
      <p:sp>
        <p:nvSpPr>
          <p:cNvPr id="1028" name="Rectangle 7"/>
          <p:cNvSpPr>
            <a:spLocks noGrp="1" noChangeArrowheads="1"/>
          </p:cNvSpPr>
          <p:nvPr>
            <p:ph type="body" idx="1"/>
          </p:nvPr>
        </p:nvSpPr>
        <p:spPr>
          <a:xfrm>
            <a:off x="465138" y="1552575"/>
            <a:ext cx="8145462" cy="1266825"/>
          </a:xfrm>
        </p:spPr>
        <p:txBody>
          <a:bodyPr>
            <a:normAutofit/>
          </a:bodyPr>
          <a:lstStyle/>
          <a:p>
            <a:r>
              <a:rPr lang="en-US" dirty="0"/>
              <a:t>Networks are new way of representing old (simple) problems and allow easy analysis of new (complex) problems</a:t>
            </a:r>
          </a:p>
          <a:p>
            <a:r>
              <a:rPr lang="en-US" dirty="0"/>
              <a:t>Network representation of Bayes Theorem</a:t>
            </a:r>
          </a:p>
        </p:txBody>
      </p:sp>
      <p:graphicFrame>
        <p:nvGraphicFramePr>
          <p:cNvPr id="1026" name="Object 3"/>
          <p:cNvGraphicFramePr>
            <a:graphicFrameLocks noChangeAspect="1"/>
          </p:cNvGraphicFramePr>
          <p:nvPr/>
        </p:nvGraphicFramePr>
        <p:xfrm>
          <a:off x="2819400" y="2743200"/>
          <a:ext cx="3368675" cy="914400"/>
        </p:xfrm>
        <a:graphic>
          <a:graphicData uri="http://schemas.openxmlformats.org/presentationml/2006/ole">
            <mc:AlternateContent xmlns:mc="http://schemas.openxmlformats.org/markup-compatibility/2006">
              <mc:Choice xmlns:v="urn:schemas-microsoft-com:vml" Requires="v">
                <p:oleObj spid="_x0000_s1039" name="Equation" r:id="rId4" imgW="1777541" imgH="482278" progId="Equation.3">
                  <p:embed/>
                </p:oleObj>
              </mc:Choice>
              <mc:Fallback>
                <p:oleObj name="Equation" r:id="rId4" imgW="1777541" imgH="482278"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19400" y="2743200"/>
                        <a:ext cx="3368675" cy="914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1029" name="Group 15"/>
          <p:cNvGrpSpPr>
            <a:grpSpLocks/>
          </p:cNvGrpSpPr>
          <p:nvPr/>
        </p:nvGrpSpPr>
        <p:grpSpPr bwMode="auto">
          <a:xfrm>
            <a:off x="2438400" y="4160178"/>
            <a:ext cx="4419600" cy="2362200"/>
            <a:chOff x="1248" y="2160"/>
            <a:chExt cx="3216" cy="1776"/>
          </a:xfrm>
        </p:grpSpPr>
        <p:sp>
          <p:nvSpPr>
            <p:cNvPr id="1030" name="Rectangle 9"/>
            <p:cNvSpPr>
              <a:spLocks noChangeArrowheads="1"/>
            </p:cNvSpPr>
            <p:nvPr/>
          </p:nvSpPr>
          <p:spPr bwMode="auto">
            <a:xfrm>
              <a:off x="1248" y="3456"/>
              <a:ext cx="1152" cy="480"/>
            </a:xfrm>
            <a:prstGeom prst="rect">
              <a:avLst/>
            </a:prstGeom>
            <a:solidFill>
              <a:srgbClr val="D3D985"/>
            </a:solidFill>
            <a:ln w="28575">
              <a:solidFill>
                <a:srgbClr val="000000"/>
              </a:solidFill>
              <a:miter lim="800000"/>
              <a:headEnd/>
              <a:tailEnd/>
            </a:ln>
          </p:spPr>
          <p:txBody>
            <a:bodyPr wrap="none" anchor="ctr"/>
            <a:lstStyle/>
            <a:p>
              <a:r>
                <a:rPr lang="en-US" sz="2000" dirty="0"/>
                <a:t>Prior </a:t>
              </a:r>
              <a:r>
                <a:rPr lang="en-US" sz="2000" dirty="0">
                  <a:latin typeface="Times New Roman" pitchFamily="18" charset="0"/>
                </a:rPr>
                <a:t>P</a:t>
              </a:r>
              <a:r>
                <a:rPr lang="en-US" sz="2000" baseline="-25000" dirty="0">
                  <a:latin typeface="Times New Roman" pitchFamily="18" charset="0"/>
                </a:rPr>
                <a:t>0</a:t>
              </a:r>
              <a:r>
                <a:rPr lang="en-US" sz="2000" dirty="0">
                  <a:latin typeface="Times New Roman" pitchFamily="18" charset="0"/>
                </a:rPr>
                <a:t>(</a:t>
              </a:r>
              <a:r>
                <a:rPr lang="en-US" sz="2000" dirty="0">
                  <a:latin typeface="Times New Roman" pitchFamily="18" charset="0"/>
                  <a:sym typeface="Symbol" pitchFamily="18" charset="2"/>
                </a:rPr>
                <a:t></a:t>
              </a:r>
              <a:r>
                <a:rPr lang="en-US" sz="2000" dirty="0">
                  <a:latin typeface="Times New Roman" pitchFamily="18" charset="0"/>
                </a:rPr>
                <a:t>)</a:t>
              </a:r>
            </a:p>
          </p:txBody>
        </p:sp>
        <p:sp>
          <p:nvSpPr>
            <p:cNvPr id="1031" name="Oval 6"/>
            <p:cNvSpPr>
              <a:spLocks noChangeArrowheads="1"/>
            </p:cNvSpPr>
            <p:nvPr/>
          </p:nvSpPr>
          <p:spPr bwMode="auto">
            <a:xfrm>
              <a:off x="1344" y="2160"/>
              <a:ext cx="960" cy="912"/>
            </a:xfrm>
            <a:prstGeom prst="ellipse">
              <a:avLst/>
            </a:prstGeom>
            <a:solidFill>
              <a:schemeClr val="accent1"/>
            </a:solidFill>
            <a:ln w="28575">
              <a:solidFill>
                <a:srgbClr val="000000"/>
              </a:solidFill>
              <a:round/>
              <a:headEnd/>
              <a:tailEnd/>
            </a:ln>
          </p:spPr>
          <p:txBody>
            <a:bodyPr wrap="none" anchor="ctr"/>
            <a:lstStyle/>
            <a:p>
              <a:pPr algn="ctr"/>
              <a:r>
                <a:rPr lang="en-US" sz="3200" b="1" i="1" dirty="0">
                  <a:latin typeface="Times New Roman" pitchFamily="18" charset="0"/>
                  <a:sym typeface="Symbol" pitchFamily="18" charset="2"/>
                </a:rPr>
                <a:t></a:t>
              </a:r>
              <a:endParaRPr lang="en-US" sz="3200" b="1" i="1" dirty="0">
                <a:latin typeface="Times New Roman" pitchFamily="18" charset="0"/>
              </a:endParaRPr>
            </a:p>
          </p:txBody>
        </p:sp>
        <p:sp>
          <p:nvSpPr>
            <p:cNvPr id="1032" name="Oval 7"/>
            <p:cNvSpPr>
              <a:spLocks noChangeArrowheads="1"/>
            </p:cNvSpPr>
            <p:nvPr/>
          </p:nvSpPr>
          <p:spPr bwMode="auto">
            <a:xfrm>
              <a:off x="3360" y="2160"/>
              <a:ext cx="960" cy="912"/>
            </a:xfrm>
            <a:prstGeom prst="ellipse">
              <a:avLst/>
            </a:prstGeom>
            <a:solidFill>
              <a:schemeClr val="accent1"/>
            </a:solidFill>
            <a:ln w="28575">
              <a:solidFill>
                <a:srgbClr val="000000"/>
              </a:solidFill>
              <a:round/>
              <a:headEnd/>
              <a:tailEnd/>
            </a:ln>
          </p:spPr>
          <p:txBody>
            <a:bodyPr wrap="none" anchor="ctr"/>
            <a:lstStyle/>
            <a:p>
              <a:pPr algn="ctr"/>
              <a:r>
                <a:rPr lang="en-US" sz="3200" b="1" i="1" dirty="0">
                  <a:latin typeface="Times New Roman" pitchFamily="18" charset="0"/>
                </a:rPr>
                <a:t>E</a:t>
              </a:r>
            </a:p>
          </p:txBody>
        </p:sp>
        <p:sp>
          <p:nvSpPr>
            <p:cNvPr id="1033" name="Line 8"/>
            <p:cNvSpPr>
              <a:spLocks noChangeShapeType="1"/>
            </p:cNvSpPr>
            <p:nvPr/>
          </p:nvSpPr>
          <p:spPr bwMode="auto">
            <a:xfrm>
              <a:off x="2304" y="2592"/>
              <a:ext cx="1056" cy="0"/>
            </a:xfrm>
            <a:prstGeom prst="line">
              <a:avLst/>
            </a:prstGeom>
            <a:noFill/>
            <a:ln w="28575">
              <a:solidFill>
                <a:srgbClr val="000000"/>
              </a:solidFill>
              <a:round/>
              <a:headEnd/>
              <a:tailEnd type="triangle" w="lg" len="lg"/>
            </a:ln>
          </p:spPr>
          <p:txBody>
            <a:bodyPr wrap="none" anchor="ctr"/>
            <a:lstStyle/>
            <a:p>
              <a:endParaRPr lang="en-US" dirty="0"/>
            </a:p>
          </p:txBody>
        </p:sp>
        <p:sp>
          <p:nvSpPr>
            <p:cNvPr id="1034" name="Rectangle 10"/>
            <p:cNvSpPr>
              <a:spLocks noChangeArrowheads="1"/>
            </p:cNvSpPr>
            <p:nvPr/>
          </p:nvSpPr>
          <p:spPr bwMode="auto">
            <a:xfrm>
              <a:off x="3312" y="3456"/>
              <a:ext cx="1152" cy="480"/>
            </a:xfrm>
            <a:prstGeom prst="rect">
              <a:avLst/>
            </a:prstGeom>
            <a:solidFill>
              <a:srgbClr val="D3D985"/>
            </a:solidFill>
            <a:ln w="28575">
              <a:solidFill>
                <a:srgbClr val="000000"/>
              </a:solidFill>
              <a:miter lim="800000"/>
              <a:headEnd/>
              <a:tailEnd/>
            </a:ln>
          </p:spPr>
          <p:txBody>
            <a:bodyPr wrap="none" anchor="ctr"/>
            <a:lstStyle/>
            <a:p>
              <a:r>
                <a:rPr lang="en-US" sz="2000" dirty="0"/>
                <a:t>Observed</a:t>
              </a:r>
            </a:p>
            <a:p>
              <a:r>
                <a:rPr lang="en-US" sz="2000" dirty="0"/>
                <a:t>Value of</a:t>
              </a:r>
              <a:r>
                <a:rPr lang="en-US" sz="2000" dirty="0">
                  <a:latin typeface="Times New Roman" pitchFamily="18" charset="0"/>
                </a:rPr>
                <a:t> </a:t>
              </a:r>
              <a:r>
                <a:rPr lang="en-US" sz="2000" i="1" dirty="0">
                  <a:latin typeface="Times New Roman" pitchFamily="18" charset="0"/>
                </a:rPr>
                <a:t>E</a:t>
              </a:r>
            </a:p>
          </p:txBody>
        </p:sp>
        <p:sp>
          <p:nvSpPr>
            <p:cNvPr id="1035" name="Line 11"/>
            <p:cNvSpPr>
              <a:spLocks noChangeShapeType="1"/>
            </p:cNvSpPr>
            <p:nvPr/>
          </p:nvSpPr>
          <p:spPr bwMode="auto">
            <a:xfrm flipV="1">
              <a:off x="1824" y="3120"/>
              <a:ext cx="0" cy="288"/>
            </a:xfrm>
            <a:prstGeom prst="line">
              <a:avLst/>
            </a:prstGeom>
            <a:noFill/>
            <a:ln w="12700">
              <a:solidFill>
                <a:srgbClr val="000000"/>
              </a:solidFill>
              <a:round/>
              <a:headEnd/>
              <a:tailEnd type="triangle" w="med" len="med"/>
            </a:ln>
          </p:spPr>
          <p:txBody>
            <a:bodyPr wrap="none" anchor="ctr"/>
            <a:lstStyle/>
            <a:p>
              <a:endParaRPr lang="en-US" dirty="0"/>
            </a:p>
          </p:txBody>
        </p:sp>
        <p:sp>
          <p:nvSpPr>
            <p:cNvPr id="1036" name="Line 12"/>
            <p:cNvSpPr>
              <a:spLocks noChangeShapeType="1"/>
            </p:cNvSpPr>
            <p:nvPr/>
          </p:nvSpPr>
          <p:spPr bwMode="auto">
            <a:xfrm flipV="1">
              <a:off x="3888" y="3120"/>
              <a:ext cx="0" cy="288"/>
            </a:xfrm>
            <a:prstGeom prst="line">
              <a:avLst/>
            </a:prstGeom>
            <a:noFill/>
            <a:ln w="12700">
              <a:solidFill>
                <a:srgbClr val="000000"/>
              </a:solidFill>
              <a:round/>
              <a:headEnd/>
              <a:tailEnd type="triangle" w="med" len="med"/>
            </a:ln>
          </p:spPr>
          <p:txBody>
            <a:bodyPr wrap="none" anchor="ctr"/>
            <a:lstStyle/>
            <a:p>
              <a:endParaRPr lang="en-US" dirty="0"/>
            </a:p>
          </p:txBody>
        </p:sp>
        <p:sp>
          <p:nvSpPr>
            <p:cNvPr id="1037" name="Text Box 13"/>
            <p:cNvSpPr txBox="1">
              <a:spLocks noChangeArrowheads="1"/>
            </p:cNvSpPr>
            <p:nvPr/>
          </p:nvSpPr>
          <p:spPr bwMode="auto">
            <a:xfrm>
              <a:off x="2458" y="2214"/>
              <a:ext cx="748" cy="347"/>
            </a:xfrm>
            <a:prstGeom prst="rect">
              <a:avLst/>
            </a:prstGeom>
            <a:noFill/>
            <a:ln w="12700">
              <a:noFill/>
              <a:miter lim="800000"/>
              <a:headEnd/>
              <a:tailEnd/>
            </a:ln>
          </p:spPr>
          <p:txBody>
            <a:bodyPr wrap="none">
              <a:spAutoFit/>
            </a:bodyPr>
            <a:lstStyle/>
            <a:p>
              <a:r>
                <a:rPr lang="en-US" dirty="0">
                  <a:latin typeface="Times New Roman" pitchFamily="18" charset="0"/>
                </a:rPr>
                <a:t>L(E|</a:t>
              </a:r>
              <a:r>
                <a:rPr lang="en-US" dirty="0">
                  <a:latin typeface="Times New Roman" pitchFamily="18" charset="0"/>
                  <a:sym typeface="Symbol" pitchFamily="18" charset="2"/>
                </a:rPr>
                <a:t></a:t>
              </a:r>
              <a:r>
                <a:rPr lang="en-US" dirty="0">
                  <a:latin typeface="Times New Roman" pitchFamily="18" charset="0"/>
                </a:rPr>
                <a:t>)</a:t>
              </a:r>
            </a:p>
          </p:txBody>
        </p:sp>
      </p:grpSp>
      <p:sp>
        <p:nvSpPr>
          <p:cNvPr id="2" name="Slide Number Placeholder 1"/>
          <p:cNvSpPr>
            <a:spLocks noGrp="1"/>
          </p:cNvSpPr>
          <p:nvPr>
            <p:ph type="sldNum" sz="quarter" idx="11"/>
          </p:nvPr>
        </p:nvSpPr>
        <p:spPr/>
        <p:txBody>
          <a:bodyPr/>
          <a:lstStyle/>
          <a:p>
            <a:r>
              <a:rPr lang="en-US"/>
              <a:t>2-</a:t>
            </a:r>
            <a:fld id="{5F868368-EC15-444D-9EFB-42436E21986C}" type="slidenum">
              <a:rPr lang="en-US" smtClean="0"/>
              <a:pPr/>
              <a:t>2</a:t>
            </a:fld>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dirty="0"/>
              <a:t>Running the Example Script</a:t>
            </a:r>
          </a:p>
        </p:txBody>
      </p:sp>
      <p:sp>
        <p:nvSpPr>
          <p:cNvPr id="81923" name="Rectangle 3"/>
          <p:cNvSpPr>
            <a:spLocks noGrp="1" noChangeArrowheads="1"/>
          </p:cNvSpPr>
          <p:nvPr>
            <p:ph type="body" idx="1"/>
          </p:nvPr>
        </p:nvSpPr>
        <p:spPr/>
        <p:txBody>
          <a:bodyPr/>
          <a:lstStyle/>
          <a:p>
            <a:pPr>
              <a:defRPr/>
            </a:pPr>
            <a:r>
              <a:rPr lang="en-US" sz="2000" dirty="0"/>
              <a:t>Update tool appears on screen</a:t>
            </a:r>
          </a:p>
          <a:p>
            <a:pPr>
              <a:defRPr/>
            </a:pPr>
            <a:endParaRPr lang="en-US" sz="2000" dirty="0"/>
          </a:p>
          <a:p>
            <a:pPr>
              <a:defRPr/>
            </a:pPr>
            <a:endParaRPr lang="en-US" sz="2000" dirty="0"/>
          </a:p>
          <a:p>
            <a:pPr>
              <a:defRPr/>
            </a:pPr>
            <a:endParaRPr lang="en-US" sz="2000" dirty="0"/>
          </a:p>
          <a:p>
            <a:pPr>
              <a:defRPr/>
            </a:pPr>
            <a:endParaRPr lang="en-US" sz="2000" dirty="0"/>
          </a:p>
          <a:p>
            <a:pPr>
              <a:defRPr/>
            </a:pPr>
            <a:endParaRPr lang="en-US" sz="2000" dirty="0"/>
          </a:p>
          <a:p>
            <a:pPr>
              <a:defRPr/>
            </a:pPr>
            <a:r>
              <a:rPr lang="en-US" sz="2000" dirty="0"/>
              <a:t>Enter number of samples</a:t>
            </a:r>
          </a:p>
          <a:p>
            <a:pPr lvl="1">
              <a:defRPr/>
            </a:pPr>
            <a:r>
              <a:rPr lang="en-US" sz="2000" dirty="0"/>
              <a:t>100,000 is typical for simple problems</a:t>
            </a:r>
          </a:p>
          <a:p>
            <a:pPr>
              <a:defRPr/>
            </a:pPr>
            <a:r>
              <a:rPr lang="en-US" sz="2000" dirty="0"/>
              <a:t>Increase refresh from 100 to 1000 or 10000 to speed up sampling</a:t>
            </a:r>
          </a:p>
          <a:p>
            <a:pPr>
              <a:defRPr/>
            </a:pPr>
            <a:r>
              <a:rPr lang="en-US" sz="2000" dirty="0"/>
              <a:t>Select “Update”</a:t>
            </a:r>
          </a:p>
          <a:p>
            <a:pPr lvl="1">
              <a:defRPr/>
            </a:pPr>
            <a:r>
              <a:rPr lang="en-US" sz="2000" dirty="0"/>
              <a:t>OpenBUGS reports “model is updating” and shows current iteration</a:t>
            </a:r>
          </a:p>
          <a:p>
            <a:pPr>
              <a:defRPr/>
            </a:pPr>
            <a:endParaRPr lang="en-US" sz="2000" dirty="0">
              <a:effectLst>
                <a:outerShdw blurRad="38100" dist="38100" dir="2700000" algn="tl">
                  <a:srgbClr val="C0C0C0"/>
                </a:outerShdw>
              </a:effectLst>
            </a:endParaRPr>
          </a:p>
          <a:p>
            <a:pPr>
              <a:buFontTx/>
              <a:buNone/>
              <a:defRPr/>
            </a:pPr>
            <a:endParaRPr lang="en-US" sz="2000" dirty="0">
              <a:effectLst>
                <a:outerShdw blurRad="38100" dist="38100" dir="2700000" algn="tl">
                  <a:srgbClr val="C0C0C0"/>
                </a:outerShdw>
              </a:effectLst>
            </a:endParaRPr>
          </a:p>
        </p:txBody>
      </p:sp>
      <p:pic>
        <p:nvPicPr>
          <p:cNvPr id="83970" name="Picture 2" descr="C:\Users\VEDRKG\AppData\Local\Temp\1\SNAGHTML13949a3.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8400" y="2037953"/>
            <a:ext cx="3239997" cy="1524000"/>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1"/>
          </p:nvPr>
        </p:nvSpPr>
        <p:spPr/>
        <p:txBody>
          <a:bodyPr/>
          <a:lstStyle/>
          <a:p>
            <a:r>
              <a:rPr lang="en-US"/>
              <a:t>2-</a:t>
            </a:r>
            <a:fld id="{5F868368-EC15-444D-9EFB-42436E21986C}" type="slidenum">
              <a:rPr lang="en-US" smtClean="0"/>
              <a:pPr/>
              <a:t>20</a:t>
            </a:fld>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dirty="0"/>
              <a:t>Running the Example Script</a:t>
            </a:r>
          </a:p>
        </p:txBody>
      </p:sp>
      <p:sp>
        <p:nvSpPr>
          <p:cNvPr id="24579" name="Rectangle 3"/>
          <p:cNvSpPr>
            <a:spLocks noGrp="1" noChangeArrowheads="1"/>
          </p:cNvSpPr>
          <p:nvPr>
            <p:ph type="body" idx="1"/>
          </p:nvPr>
        </p:nvSpPr>
        <p:spPr/>
        <p:txBody>
          <a:bodyPr/>
          <a:lstStyle/>
          <a:p>
            <a:r>
              <a:rPr lang="en-US" dirty="0"/>
              <a:t>Select “lambda.losp” from the list of monitored nodes on the Sample Monitor Tool</a:t>
            </a:r>
          </a:p>
          <a:p>
            <a:r>
              <a:rPr lang="en-US" dirty="0"/>
              <a:t>Select the desired percentiles from box on right</a:t>
            </a:r>
          </a:p>
          <a:p>
            <a:pPr lvl="1"/>
            <a:r>
              <a:rPr lang="en-US" dirty="0"/>
              <a:t>Check 5</a:t>
            </a:r>
            <a:r>
              <a:rPr lang="en-US" baseline="30000" dirty="0"/>
              <a:t>th</a:t>
            </a:r>
            <a:r>
              <a:rPr lang="en-US" dirty="0"/>
              <a:t>, 50</a:t>
            </a:r>
            <a:r>
              <a:rPr lang="en-US" baseline="30000" dirty="0"/>
              <a:t>th</a:t>
            </a:r>
            <a:r>
              <a:rPr lang="en-US" dirty="0"/>
              <a:t>, and 95</a:t>
            </a:r>
            <a:r>
              <a:rPr lang="en-US" baseline="30000" dirty="0"/>
              <a:t>th</a:t>
            </a:r>
            <a:r>
              <a:rPr lang="en-US" dirty="0"/>
              <a:t>, by holding down Ctrl key</a:t>
            </a:r>
          </a:p>
          <a:p>
            <a:r>
              <a:rPr lang="en-US" dirty="0"/>
              <a:t>Select “density” to get graph of posterior density</a:t>
            </a:r>
          </a:p>
        </p:txBody>
      </p:sp>
      <p:pic>
        <p:nvPicPr>
          <p:cNvPr id="849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58874" y="4319588"/>
            <a:ext cx="3095625" cy="1781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lide Number Placeholder 1"/>
          <p:cNvSpPr>
            <a:spLocks noGrp="1"/>
          </p:cNvSpPr>
          <p:nvPr>
            <p:ph type="sldNum" sz="quarter" idx="11"/>
          </p:nvPr>
        </p:nvSpPr>
        <p:spPr/>
        <p:txBody>
          <a:bodyPr/>
          <a:lstStyle/>
          <a:p>
            <a:r>
              <a:rPr lang="en-US"/>
              <a:t>2-</a:t>
            </a:r>
            <a:fld id="{5F868368-EC15-444D-9EFB-42436E21986C}" type="slidenum">
              <a:rPr lang="en-US" smtClean="0"/>
              <a:pPr/>
              <a:t>21</a:t>
            </a:fld>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574943" y="795338"/>
            <a:ext cx="8126412" cy="757237"/>
          </a:xfrm>
        </p:spPr>
        <p:txBody>
          <a:bodyPr/>
          <a:lstStyle/>
          <a:p>
            <a:r>
              <a:rPr lang="en-US" dirty="0"/>
              <a:t>Running the Example Script</a:t>
            </a:r>
          </a:p>
        </p:txBody>
      </p:sp>
      <p:sp>
        <p:nvSpPr>
          <p:cNvPr id="25603" name="Rectangle 3"/>
          <p:cNvSpPr>
            <a:spLocks noGrp="1" noChangeArrowheads="1"/>
          </p:cNvSpPr>
          <p:nvPr>
            <p:ph type="body" sz="half" idx="1"/>
          </p:nvPr>
        </p:nvSpPr>
        <p:spPr>
          <a:xfrm>
            <a:off x="465138" y="1552575"/>
            <a:ext cx="8069262" cy="4116388"/>
          </a:xfrm>
        </p:spPr>
        <p:txBody>
          <a:bodyPr/>
          <a:lstStyle/>
          <a:p>
            <a:r>
              <a:rPr lang="en-US" dirty="0"/>
              <a:t>Select “stats” to get posterior mean and percentiles</a:t>
            </a:r>
          </a:p>
          <a:p>
            <a:endParaRPr lang="en-US" dirty="0"/>
          </a:p>
          <a:p>
            <a:endParaRPr lang="en-US" dirty="0"/>
          </a:p>
          <a:p>
            <a:endParaRPr lang="en-US" dirty="0"/>
          </a:p>
          <a:p>
            <a:r>
              <a:rPr lang="en-US" dirty="0"/>
              <a:t>Compare with results from P-102</a:t>
            </a:r>
          </a:p>
        </p:txBody>
      </p:sp>
      <p:graphicFrame>
        <p:nvGraphicFramePr>
          <p:cNvPr id="84075" name="Group 107"/>
          <p:cNvGraphicFramePr>
            <a:graphicFrameLocks noGrp="1"/>
          </p:cNvGraphicFramePr>
          <p:nvPr>
            <p:ph sz="half" idx="2"/>
            <p:extLst>
              <p:ext uri="{D42A27DB-BD31-4B8C-83A1-F6EECF244321}">
                <p14:modId xmlns:p14="http://schemas.microsoft.com/office/powerpoint/2010/main" val="1231385364"/>
              </p:ext>
            </p:extLst>
          </p:nvPr>
        </p:nvGraphicFramePr>
        <p:xfrm>
          <a:off x="769278" y="3753308"/>
          <a:ext cx="7848600" cy="1389063"/>
        </p:xfrm>
        <a:graphic>
          <a:graphicData uri="http://schemas.openxmlformats.org/drawingml/2006/table">
            <a:tbl>
              <a:tblPr/>
              <a:tblGrid>
                <a:gridCol w="1454150">
                  <a:extLst>
                    <a:ext uri="{9D8B030D-6E8A-4147-A177-3AD203B41FA5}">
                      <a16:colId xmlns:a16="http://schemas.microsoft.com/office/drawing/2014/main" val="20000"/>
                    </a:ext>
                  </a:extLst>
                </a:gridCol>
                <a:gridCol w="1836738">
                  <a:extLst>
                    <a:ext uri="{9D8B030D-6E8A-4147-A177-3AD203B41FA5}">
                      <a16:colId xmlns:a16="http://schemas.microsoft.com/office/drawing/2014/main" val="20001"/>
                    </a:ext>
                  </a:extLst>
                </a:gridCol>
                <a:gridCol w="1679575">
                  <a:extLst>
                    <a:ext uri="{9D8B030D-6E8A-4147-A177-3AD203B41FA5}">
                      <a16:colId xmlns:a16="http://schemas.microsoft.com/office/drawing/2014/main" val="20002"/>
                    </a:ext>
                  </a:extLst>
                </a:gridCol>
                <a:gridCol w="2878137">
                  <a:extLst>
                    <a:ext uri="{9D8B030D-6E8A-4147-A177-3AD203B41FA5}">
                      <a16:colId xmlns:a16="http://schemas.microsoft.com/office/drawing/2014/main" val="20003"/>
                    </a:ext>
                  </a:extLst>
                </a:gridCol>
              </a:tblGrid>
              <a:tr h="849313">
                <a:tc>
                  <a:txBody>
                    <a:bodyPr/>
                    <a:lstStyle/>
                    <a:p>
                      <a:pPr marL="0" marR="0" lvl="0" indent="0" algn="ctr" defTabSz="914400" rtl="0" eaLnBrk="0" fontAlgn="base" latinLnBrk="0" hangingPunct="0">
                        <a:lnSpc>
                          <a:spcPct val="85000"/>
                        </a:lnSpc>
                        <a:spcBef>
                          <a:spcPct val="40000"/>
                        </a:spcBef>
                        <a:spcAft>
                          <a:spcPct val="0"/>
                        </a:spcAft>
                        <a:buClrTx/>
                        <a:buSzTx/>
                        <a:buFontTx/>
                        <a:buNone/>
                        <a:tabLst/>
                      </a:pPr>
                      <a:endParaRPr kumimoji="0" lang="en-US" sz="2000" b="1" i="0" u="none" strike="noStrike" cap="none" normalizeH="0" baseline="0" dirty="0">
                        <a:ln>
                          <a:noFill/>
                        </a:ln>
                        <a:solidFill>
                          <a:schemeClr val="tx1"/>
                        </a:solidFill>
                        <a:effectLst/>
                        <a:latin typeface="Arial" charset="0"/>
                      </a:endParaRPr>
                    </a:p>
                    <a:p>
                      <a:pPr marL="0" marR="0" lvl="0" indent="0" algn="ctr" defTabSz="914400" rtl="0" eaLnBrk="0" fontAlgn="base" latinLnBrk="0" hangingPunct="0">
                        <a:lnSpc>
                          <a:spcPct val="85000"/>
                        </a:lnSpc>
                        <a:spcBef>
                          <a:spcPct val="40000"/>
                        </a:spcBef>
                        <a:spcAft>
                          <a:spcPct val="0"/>
                        </a:spcAft>
                        <a:buClrTx/>
                        <a:buSzTx/>
                        <a:buFontTx/>
                        <a:buNone/>
                        <a:tabLst/>
                      </a:pPr>
                      <a:r>
                        <a:rPr kumimoji="0" lang="en-US" sz="2000" b="1" i="0" u="none" strike="noStrike" cap="none" normalizeH="0" baseline="0" dirty="0">
                          <a:ln>
                            <a:noFill/>
                          </a:ln>
                          <a:solidFill>
                            <a:schemeClr val="tx1"/>
                          </a:solidFill>
                          <a:effectLst/>
                          <a:latin typeface="Arial" charset="0"/>
                        </a:rPr>
                        <a:t>Parameter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0" fontAlgn="base" latinLnBrk="0" hangingPunct="0">
                        <a:lnSpc>
                          <a:spcPct val="85000"/>
                        </a:lnSpc>
                        <a:spcBef>
                          <a:spcPct val="40000"/>
                        </a:spcBef>
                        <a:spcAft>
                          <a:spcPct val="0"/>
                        </a:spcAft>
                        <a:buClrTx/>
                        <a:buSzTx/>
                        <a:buFontTx/>
                        <a:buNone/>
                        <a:tabLst/>
                      </a:pPr>
                      <a:endParaRPr kumimoji="0" lang="en-US" sz="2000" b="1" i="0" u="none" strike="noStrike" cap="none" normalizeH="0" baseline="0" dirty="0">
                        <a:ln>
                          <a:noFill/>
                        </a:ln>
                        <a:solidFill>
                          <a:schemeClr val="tx1"/>
                        </a:solidFill>
                        <a:effectLst/>
                        <a:latin typeface="Arial" charset="0"/>
                      </a:endParaRPr>
                    </a:p>
                    <a:p>
                      <a:pPr marL="0" marR="0" lvl="0" indent="0" algn="ctr" defTabSz="914400" rtl="0" eaLnBrk="0" fontAlgn="base" latinLnBrk="0" hangingPunct="0">
                        <a:lnSpc>
                          <a:spcPct val="85000"/>
                        </a:lnSpc>
                        <a:spcBef>
                          <a:spcPct val="40000"/>
                        </a:spcBef>
                        <a:spcAft>
                          <a:spcPct val="0"/>
                        </a:spcAft>
                        <a:buClrTx/>
                        <a:buSzTx/>
                        <a:buFontTx/>
                        <a:buNone/>
                        <a:tabLst/>
                      </a:pPr>
                      <a:r>
                        <a:rPr kumimoji="0" lang="en-US" sz="2000" b="1" i="0" u="none" strike="noStrike" cap="none" normalizeH="0" baseline="0" dirty="0">
                          <a:ln>
                            <a:noFill/>
                          </a:ln>
                          <a:solidFill>
                            <a:schemeClr val="tx1"/>
                          </a:solidFill>
                          <a:effectLst/>
                          <a:latin typeface="Arial" charset="0"/>
                        </a:rPr>
                        <a:t>Distribution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0" fontAlgn="base" latinLnBrk="0" hangingPunct="0">
                        <a:lnSpc>
                          <a:spcPct val="85000"/>
                        </a:lnSpc>
                        <a:spcBef>
                          <a:spcPct val="40000"/>
                        </a:spcBef>
                        <a:spcAft>
                          <a:spcPct val="0"/>
                        </a:spcAft>
                        <a:buClrTx/>
                        <a:buSzTx/>
                        <a:buFontTx/>
                        <a:buNone/>
                        <a:tabLst/>
                      </a:pPr>
                      <a:endParaRPr kumimoji="0" lang="en-US" sz="2000" b="1" i="0" u="none" strike="noStrike" cap="none" normalizeH="0" baseline="0" dirty="0">
                        <a:ln>
                          <a:noFill/>
                        </a:ln>
                        <a:solidFill>
                          <a:schemeClr val="tx1"/>
                        </a:solidFill>
                        <a:effectLst/>
                        <a:latin typeface="Arial" charset="0"/>
                      </a:endParaRPr>
                    </a:p>
                    <a:p>
                      <a:pPr marL="0" marR="0" lvl="0" indent="0" algn="ctr" defTabSz="914400" rtl="0" eaLnBrk="0" fontAlgn="base" latinLnBrk="0" hangingPunct="0">
                        <a:lnSpc>
                          <a:spcPct val="85000"/>
                        </a:lnSpc>
                        <a:spcBef>
                          <a:spcPct val="40000"/>
                        </a:spcBef>
                        <a:spcAft>
                          <a:spcPct val="0"/>
                        </a:spcAft>
                        <a:buClrTx/>
                        <a:buSzTx/>
                        <a:buFontTx/>
                        <a:buNone/>
                        <a:tabLst/>
                      </a:pPr>
                      <a:r>
                        <a:rPr kumimoji="0" lang="en-US" sz="2000" b="1" i="0" u="none" strike="noStrike" cap="none" normalizeH="0" baseline="0" dirty="0">
                          <a:ln>
                            <a:noFill/>
                          </a:ln>
                          <a:solidFill>
                            <a:schemeClr val="tx1"/>
                          </a:solidFill>
                          <a:effectLst/>
                          <a:latin typeface="Arial" charset="0"/>
                        </a:rPr>
                        <a:t>Mean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0" fontAlgn="base" latinLnBrk="0" hangingPunct="0">
                        <a:lnSpc>
                          <a:spcPct val="85000"/>
                        </a:lnSpc>
                        <a:spcBef>
                          <a:spcPct val="40000"/>
                        </a:spcBef>
                        <a:spcAft>
                          <a:spcPct val="0"/>
                        </a:spcAft>
                        <a:buClrTx/>
                        <a:buSzTx/>
                        <a:buFontTx/>
                        <a:buNone/>
                        <a:tabLst/>
                      </a:pPr>
                      <a:endParaRPr kumimoji="0" lang="en-US" sz="2000" b="1" i="0" u="none" strike="noStrike" cap="none" normalizeH="0" baseline="0" dirty="0">
                        <a:ln>
                          <a:noFill/>
                        </a:ln>
                        <a:solidFill>
                          <a:schemeClr val="tx1"/>
                        </a:solidFill>
                        <a:effectLst/>
                        <a:latin typeface="Arial" charset="0"/>
                      </a:endParaRPr>
                    </a:p>
                    <a:p>
                      <a:pPr marL="0" marR="0" lvl="0" indent="0" algn="ctr" defTabSz="914400" rtl="0" eaLnBrk="0" fontAlgn="base" latinLnBrk="0" hangingPunct="0">
                        <a:lnSpc>
                          <a:spcPct val="85000"/>
                        </a:lnSpc>
                        <a:spcBef>
                          <a:spcPct val="40000"/>
                        </a:spcBef>
                        <a:spcAft>
                          <a:spcPct val="0"/>
                        </a:spcAft>
                        <a:buClrTx/>
                        <a:buSzTx/>
                        <a:buFontTx/>
                        <a:buNone/>
                        <a:tabLst/>
                      </a:pPr>
                      <a:r>
                        <a:rPr kumimoji="0" lang="en-US" sz="2000" b="1" i="0" u="none" strike="noStrike" cap="none" normalizeH="0" baseline="0" dirty="0">
                          <a:ln>
                            <a:noFill/>
                          </a:ln>
                          <a:solidFill>
                            <a:schemeClr val="tx1"/>
                          </a:solidFill>
                          <a:effectLst/>
                          <a:latin typeface="Arial" charset="0"/>
                        </a:rPr>
                        <a:t>90% Interval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0"/>
                  </a:ext>
                </a:extLst>
              </a:tr>
              <a:tr h="539750">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l-GR" sz="2000" b="0" i="1" u="none" strike="noStrike" cap="none" normalizeH="0" baseline="0">
                          <a:ln>
                            <a:noFill/>
                          </a:ln>
                          <a:solidFill>
                            <a:schemeClr val="tx1"/>
                          </a:solidFill>
                          <a:effectLst/>
                          <a:latin typeface="Arial" charset="0"/>
                          <a:cs typeface="Arial" charset="0"/>
                        </a:rPr>
                        <a:t>λ</a:t>
                      </a:r>
                      <a:r>
                        <a:rPr kumimoji="0" lang="en-US" sz="2000" b="0" i="1" u="none" strike="noStrike" cap="none" normalizeH="0" baseline="-25000" dirty="0">
                          <a:ln>
                            <a:noFill/>
                          </a:ln>
                          <a:solidFill>
                            <a:schemeClr val="tx1"/>
                          </a:solidFill>
                          <a:effectLst/>
                          <a:latin typeface="Arial" charset="0"/>
                          <a:cs typeface="Arial" charset="0"/>
                        </a:rPr>
                        <a:t>LOSP</a:t>
                      </a:r>
                      <a:endParaRPr kumimoji="0" lang="el-GR" sz="2000" b="0" i="1" u="none" strike="noStrike" cap="none" normalizeH="0" baseline="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2000" b="0" i="1" u="none" strike="noStrike" cap="none" normalizeH="0" baseline="0" dirty="0">
                          <a:ln>
                            <a:noFill/>
                          </a:ln>
                          <a:solidFill>
                            <a:schemeClr val="tx1"/>
                          </a:solidFill>
                          <a:effectLst/>
                          <a:latin typeface="Arial" charset="0"/>
                        </a:rPr>
                        <a:t>Posterior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2000" b="0" i="1" u="none" strike="noStrike" cap="none" normalizeH="0" baseline="0" dirty="0">
                          <a:ln>
                            <a:noFill/>
                          </a:ln>
                          <a:solidFill>
                            <a:schemeClr val="tx1"/>
                          </a:solidFill>
                          <a:effectLst/>
                          <a:latin typeface="Arial" charset="0"/>
                        </a:rPr>
                        <a:t>4.9E-2 yr </a:t>
                      </a:r>
                      <a:r>
                        <a:rPr kumimoji="0" lang="en-US" sz="2000" b="0" i="1" u="none" strike="noStrike" cap="none" normalizeH="0" baseline="30000" dirty="0">
                          <a:ln>
                            <a:noFill/>
                          </a:ln>
                          <a:solidFill>
                            <a:schemeClr val="tx1"/>
                          </a:solidFill>
                          <a:effectLst/>
                          <a:latin typeface="Arial" charset="0"/>
                        </a:rPr>
                        <a:t>-1</a:t>
                      </a:r>
                      <a:endParaRPr kumimoji="0" lang="en-US" sz="2000" b="0" i="1"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2000" b="0" i="1" u="none" strike="noStrike" cap="none" normalizeH="0" baseline="0" dirty="0">
                          <a:ln>
                            <a:noFill/>
                          </a:ln>
                          <a:solidFill>
                            <a:schemeClr val="tx1"/>
                          </a:solidFill>
                          <a:effectLst/>
                          <a:latin typeface="Arial" charset="0"/>
                        </a:rPr>
                        <a:t>(1.1E-2, 1.1E-1) yr </a:t>
                      </a:r>
                      <a:r>
                        <a:rPr kumimoji="0" lang="en-US" sz="2000" b="0" i="1" u="none" strike="noStrike" cap="none" normalizeH="0" baseline="30000" dirty="0">
                          <a:ln>
                            <a:noFill/>
                          </a:ln>
                          <a:solidFill>
                            <a:schemeClr val="tx1"/>
                          </a:solidFill>
                          <a:effectLst/>
                          <a:latin typeface="Arial" charset="0"/>
                        </a:rPr>
                        <a:t>-1</a:t>
                      </a:r>
                      <a:endParaRPr kumimoji="0" lang="en-US" sz="2000" b="0" i="1"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1"/>
                  </a:ext>
                </a:extLst>
              </a:tr>
            </a:tbl>
          </a:graphicData>
        </a:graphic>
      </p:graphicFrame>
      <p:pic>
        <p:nvPicPr>
          <p:cNvPr id="860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244" y="1867728"/>
            <a:ext cx="8030111" cy="11321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lide Number Placeholder 1"/>
          <p:cNvSpPr>
            <a:spLocks noGrp="1"/>
          </p:cNvSpPr>
          <p:nvPr>
            <p:ph type="sldNum" sz="quarter" idx="11"/>
          </p:nvPr>
        </p:nvSpPr>
        <p:spPr/>
        <p:txBody>
          <a:bodyPr/>
          <a:lstStyle/>
          <a:p>
            <a:r>
              <a:rPr lang="en-US"/>
              <a:t>2-</a:t>
            </a:r>
            <a:fld id="{5F868368-EC15-444D-9EFB-42436E21986C}" type="slidenum">
              <a:rPr lang="en-US" smtClean="0"/>
              <a:pPr/>
              <a:t>22</a:t>
            </a:fld>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465138" y="860031"/>
            <a:ext cx="8126412" cy="757237"/>
          </a:xfrm>
        </p:spPr>
        <p:txBody>
          <a:bodyPr/>
          <a:lstStyle/>
          <a:p>
            <a:r>
              <a:rPr lang="en-US" dirty="0"/>
              <a:t>Bayesian Model for EDG FTS</a:t>
            </a:r>
          </a:p>
        </p:txBody>
      </p:sp>
      <p:sp>
        <p:nvSpPr>
          <p:cNvPr id="26627" name="Text Placeholder 2"/>
          <p:cNvSpPr>
            <a:spLocks noGrp="1"/>
          </p:cNvSpPr>
          <p:nvPr>
            <p:ph type="body" sz="half" idx="1"/>
          </p:nvPr>
        </p:nvSpPr>
        <p:spPr>
          <a:xfrm>
            <a:off x="465138" y="1552575"/>
            <a:ext cx="8221662" cy="1724025"/>
          </a:xfrm>
        </p:spPr>
        <p:txBody>
          <a:bodyPr/>
          <a:lstStyle/>
          <a:p>
            <a:r>
              <a:rPr lang="en-US" dirty="0"/>
              <a:t>Recall aleatory model for number of EDG failures is binomial distribution</a:t>
            </a:r>
          </a:p>
          <a:p>
            <a:pPr lvl="1"/>
            <a:r>
              <a:rPr lang="en-US" dirty="0"/>
              <a:t>Unknown parameter is p</a:t>
            </a:r>
            <a:r>
              <a:rPr lang="en-US" baseline="-25000" dirty="0"/>
              <a:t>FTS</a:t>
            </a:r>
            <a:endParaRPr lang="en-US" dirty="0"/>
          </a:p>
          <a:p>
            <a:pPr lvl="1"/>
            <a:r>
              <a:rPr lang="en-US" dirty="0"/>
              <a:t>DAG model (Section 3.2.1 of Textbook)</a:t>
            </a:r>
          </a:p>
        </p:txBody>
      </p:sp>
      <p:pic>
        <p:nvPicPr>
          <p:cNvPr id="26628" name="Picture 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362200" y="3200400"/>
            <a:ext cx="4800600" cy="2738079"/>
          </a:xfrm>
          <a:prstGeom prst="rect">
            <a:avLst/>
          </a:prstGeom>
          <a:noFill/>
          <a:ln w="9525" algn="ctr">
            <a:noFill/>
            <a:miter lim="800000"/>
            <a:headEnd/>
            <a:tailEnd/>
          </a:ln>
        </p:spPr>
      </p:pic>
      <p:sp>
        <p:nvSpPr>
          <p:cNvPr id="2" name="Slide Number Placeholder 1"/>
          <p:cNvSpPr>
            <a:spLocks noGrp="1"/>
          </p:cNvSpPr>
          <p:nvPr>
            <p:ph type="sldNum" sz="quarter" idx="11"/>
          </p:nvPr>
        </p:nvSpPr>
        <p:spPr/>
        <p:txBody>
          <a:bodyPr/>
          <a:lstStyle/>
          <a:p>
            <a:r>
              <a:rPr lang="en-US"/>
              <a:t>2-</a:t>
            </a:r>
            <a:fld id="{5F868368-EC15-444D-9EFB-42436E21986C}" type="slidenum">
              <a:rPr lang="en-US" smtClean="0"/>
              <a:pPr/>
              <a:t>23</a:t>
            </a:fld>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546894" y="795635"/>
            <a:ext cx="8126412" cy="757237"/>
          </a:xfrm>
        </p:spPr>
        <p:txBody>
          <a:bodyPr/>
          <a:lstStyle/>
          <a:p>
            <a:r>
              <a:rPr lang="en-US" dirty="0"/>
              <a:t>OpenBUGS Script for EDG FTS</a:t>
            </a:r>
          </a:p>
        </p:txBody>
      </p:sp>
      <p:pic>
        <p:nvPicPr>
          <p:cNvPr id="27652" name="Picture 5" descr="newlogo"/>
          <p:cNvPicPr>
            <a:picLocks noChangeAspect="1" noChangeArrowheads="1"/>
          </p:cNvPicPr>
          <p:nvPr/>
        </p:nvPicPr>
        <p:blipFill>
          <a:blip r:embed="rId3" cstate="print"/>
          <a:srcRect/>
          <a:stretch>
            <a:fillRect/>
          </a:stretch>
        </p:blipFill>
        <p:spPr bwMode="auto">
          <a:xfrm>
            <a:off x="3276600" y="5486400"/>
            <a:ext cx="504825" cy="450850"/>
          </a:xfrm>
          <a:prstGeom prst="rect">
            <a:avLst/>
          </a:prstGeom>
          <a:noFill/>
          <a:ln w="9525">
            <a:noFill/>
            <a:miter lim="800000"/>
            <a:headEnd/>
            <a:tailEnd/>
          </a:ln>
        </p:spPr>
      </p:pic>
      <p:sp>
        <p:nvSpPr>
          <p:cNvPr id="27653" name="TextBox 6"/>
          <p:cNvSpPr txBox="1">
            <a:spLocks noChangeArrowheads="1"/>
          </p:cNvSpPr>
          <p:nvPr/>
        </p:nvSpPr>
        <p:spPr bwMode="auto">
          <a:xfrm>
            <a:off x="3962400" y="5562600"/>
            <a:ext cx="3200400" cy="307975"/>
          </a:xfrm>
          <a:prstGeom prst="rect">
            <a:avLst/>
          </a:prstGeom>
          <a:noFill/>
          <a:ln w="9525">
            <a:noFill/>
            <a:miter lim="800000"/>
            <a:headEnd/>
            <a:tailEnd/>
          </a:ln>
        </p:spPr>
        <p:txBody>
          <a:bodyPr>
            <a:spAutoFit/>
          </a:bodyPr>
          <a:lstStyle/>
          <a:p>
            <a:r>
              <a:rPr lang="en-US" sz="1400" b="1" dirty="0"/>
              <a:t>Beta-binomial update.odc</a:t>
            </a:r>
          </a:p>
        </p:txBody>
      </p:sp>
      <p:sp>
        <p:nvSpPr>
          <p:cNvPr id="6" name="Rectangle 5"/>
          <p:cNvSpPr/>
          <p:nvPr/>
        </p:nvSpPr>
        <p:spPr>
          <a:xfrm>
            <a:off x="381000" y="1752600"/>
            <a:ext cx="8458200" cy="3231654"/>
          </a:xfrm>
          <a:prstGeom prst="rect">
            <a:avLst/>
          </a:prstGeom>
        </p:spPr>
        <p:txBody>
          <a:bodyPr wrap="square">
            <a:spAutoFit/>
          </a:bodyPr>
          <a:lstStyle/>
          <a:p>
            <a:r>
              <a:rPr lang="en-US" b="1" dirty="0"/>
              <a:t>Model		{</a:t>
            </a:r>
          </a:p>
          <a:p>
            <a:r>
              <a:rPr lang="en-US" b="1" dirty="0"/>
              <a:t>#*****Binomial likelihood for number of failures*****</a:t>
            </a:r>
          </a:p>
          <a:p>
            <a:r>
              <a:rPr lang="en-US" b="1" dirty="0"/>
              <a:t>	</a:t>
            </a:r>
            <a:r>
              <a:rPr lang="en-US" b="1" dirty="0">
                <a:solidFill>
                  <a:schemeClr val="accent2"/>
                </a:solidFill>
              </a:rPr>
              <a:t>x.fts ~ </a:t>
            </a:r>
            <a:r>
              <a:rPr lang="en-US" b="1" dirty="0" err="1">
                <a:solidFill>
                  <a:schemeClr val="accent2"/>
                </a:solidFill>
              </a:rPr>
              <a:t>dbin</a:t>
            </a:r>
            <a:r>
              <a:rPr lang="en-US" b="1" dirty="0">
                <a:solidFill>
                  <a:schemeClr val="accent2"/>
                </a:solidFill>
              </a:rPr>
              <a:t>(p.fts, n.fts) </a:t>
            </a:r>
          </a:p>
          <a:p>
            <a:r>
              <a:rPr lang="en-US" b="1" dirty="0"/>
              <a:t>#*****Beta prior for p.fts*****</a:t>
            </a:r>
          </a:p>
          <a:p>
            <a:r>
              <a:rPr lang="en-US" b="1" dirty="0"/>
              <a:t>	</a:t>
            </a:r>
            <a:r>
              <a:rPr lang="en-US" b="1" dirty="0">
                <a:solidFill>
                  <a:srgbClr val="FF0000"/>
                </a:solidFill>
              </a:rPr>
              <a:t>p.fts ~ </a:t>
            </a:r>
            <a:r>
              <a:rPr lang="en-US" b="1" dirty="0" err="1">
                <a:solidFill>
                  <a:srgbClr val="FF0000"/>
                </a:solidFill>
              </a:rPr>
              <a:t>dbeta</a:t>
            </a:r>
            <a:r>
              <a:rPr lang="en-US" b="1" dirty="0">
                <a:solidFill>
                  <a:srgbClr val="FF0000"/>
                </a:solidFill>
              </a:rPr>
              <a:t>(alpha, beta) </a:t>
            </a:r>
          </a:p>
          <a:p>
            <a:r>
              <a:rPr lang="en-US" b="1" dirty="0"/>
              <a:t>		}</a:t>
            </a:r>
          </a:p>
          <a:p>
            <a:endParaRPr lang="en-US" sz="1200" b="1" dirty="0"/>
          </a:p>
          <a:p>
            <a:r>
              <a:rPr lang="en-US" b="1" dirty="0"/>
              <a:t>data</a:t>
            </a:r>
          </a:p>
          <a:p>
            <a:r>
              <a:rPr lang="en-US" b="1" dirty="0">
                <a:solidFill>
                  <a:srgbClr val="008000"/>
                </a:solidFill>
              </a:rPr>
              <a:t>list(x.fts=1, n.fts=75, alpha=0.5, beta=0.5)</a:t>
            </a:r>
            <a:endParaRPr lang="en-US" dirty="0">
              <a:solidFill>
                <a:srgbClr val="008000"/>
              </a:solidFill>
            </a:endParaRPr>
          </a:p>
        </p:txBody>
      </p:sp>
      <p:sp>
        <p:nvSpPr>
          <p:cNvPr id="2" name="Slide Number Placeholder 1"/>
          <p:cNvSpPr>
            <a:spLocks noGrp="1"/>
          </p:cNvSpPr>
          <p:nvPr>
            <p:ph type="sldNum" sz="quarter" idx="11"/>
          </p:nvPr>
        </p:nvSpPr>
        <p:spPr/>
        <p:txBody>
          <a:bodyPr/>
          <a:lstStyle/>
          <a:p>
            <a:r>
              <a:rPr lang="en-US"/>
              <a:t>2-</a:t>
            </a:r>
            <a:fld id="{5F868368-EC15-444D-9EFB-42436E21986C}" type="slidenum">
              <a:rPr lang="en-US" smtClean="0"/>
              <a:pPr/>
              <a:t>24</a:t>
            </a:fld>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520764" y="860032"/>
            <a:ext cx="8126412" cy="757237"/>
          </a:xfrm>
        </p:spPr>
        <p:txBody>
          <a:bodyPr/>
          <a:lstStyle/>
          <a:p>
            <a:r>
              <a:rPr lang="en-US" dirty="0"/>
              <a:t>Illustration of the FTS Script</a:t>
            </a:r>
          </a:p>
        </p:txBody>
      </p:sp>
      <p:pic>
        <p:nvPicPr>
          <p:cNvPr id="103426" name="Picture 2"/>
          <p:cNvPicPr>
            <a:picLocks noChangeAspect="1" noChangeArrowheads="1"/>
          </p:cNvPicPr>
          <p:nvPr/>
        </p:nvPicPr>
        <p:blipFill>
          <a:blip r:embed="rId3" cstate="print"/>
          <a:srcRect/>
          <a:stretch>
            <a:fillRect/>
          </a:stretch>
        </p:blipFill>
        <p:spPr bwMode="auto">
          <a:xfrm>
            <a:off x="380999" y="1371599"/>
            <a:ext cx="7696201" cy="4386007"/>
          </a:xfrm>
          <a:prstGeom prst="rect">
            <a:avLst/>
          </a:prstGeom>
          <a:noFill/>
          <a:ln w="9525">
            <a:noFill/>
            <a:miter lim="800000"/>
            <a:headEnd/>
            <a:tailEnd/>
          </a:ln>
          <a:effectLst/>
        </p:spPr>
      </p:pic>
      <p:sp>
        <p:nvSpPr>
          <p:cNvPr id="2" name="Slide Number Placeholder 1"/>
          <p:cNvSpPr>
            <a:spLocks noGrp="1"/>
          </p:cNvSpPr>
          <p:nvPr>
            <p:ph type="sldNum" sz="quarter" idx="11"/>
          </p:nvPr>
        </p:nvSpPr>
        <p:spPr/>
        <p:txBody>
          <a:bodyPr/>
          <a:lstStyle/>
          <a:p>
            <a:r>
              <a:rPr lang="en-US"/>
              <a:t>2-</a:t>
            </a:r>
            <a:fld id="{5F868368-EC15-444D-9EFB-42436E21986C}" type="slidenum">
              <a:rPr lang="en-US" smtClean="0"/>
              <a:pPr/>
              <a:t>25</a:t>
            </a:fld>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459640" y="1059225"/>
            <a:ext cx="8126412" cy="757237"/>
          </a:xfrm>
        </p:spPr>
        <p:txBody>
          <a:bodyPr>
            <a:normAutofit/>
          </a:bodyPr>
          <a:lstStyle/>
          <a:p>
            <a:pPr>
              <a:defRPr/>
            </a:pPr>
            <a:r>
              <a:rPr lang="en-US" dirty="0"/>
              <a:t>Conjugate Prior Exercises with BUGS</a:t>
            </a:r>
          </a:p>
        </p:txBody>
      </p:sp>
      <p:sp>
        <p:nvSpPr>
          <p:cNvPr id="28675" name="Text Placeholder 2"/>
          <p:cNvSpPr>
            <a:spLocks noGrp="1"/>
          </p:cNvSpPr>
          <p:nvPr>
            <p:ph type="body" sz="half" idx="1"/>
          </p:nvPr>
        </p:nvSpPr>
        <p:spPr>
          <a:xfrm>
            <a:off x="440590" y="1816462"/>
            <a:ext cx="8145462" cy="4116388"/>
          </a:xfrm>
        </p:spPr>
        <p:txBody>
          <a:bodyPr>
            <a:normAutofit/>
          </a:bodyPr>
          <a:lstStyle/>
          <a:p>
            <a:pPr marL="457200" indent="-457200">
              <a:lnSpc>
                <a:spcPct val="100000"/>
              </a:lnSpc>
              <a:spcBef>
                <a:spcPts val="0"/>
              </a:spcBef>
              <a:buFontTx/>
              <a:buAutoNum type="arabicPeriod"/>
            </a:pPr>
            <a:r>
              <a:rPr lang="en-US" dirty="0"/>
              <a:t>An analyst proposes a gamma(0.1, 100 Rx-yr) prior distribution for small LOCA.  Using BUGS, find the posterior mean and 90% interval based on 0 small LOCAs in 2,276 Rx-yrs.</a:t>
            </a:r>
          </a:p>
          <a:p>
            <a:pPr marL="457200" indent="-457200">
              <a:lnSpc>
                <a:spcPct val="100000"/>
              </a:lnSpc>
              <a:spcBef>
                <a:spcPts val="0"/>
              </a:spcBef>
              <a:buFontTx/>
              <a:buAutoNum type="arabicPeriod"/>
            </a:pPr>
            <a:r>
              <a:rPr lang="en-US" dirty="0"/>
              <a:t>Assume that failures to start of a diesel can be described by a binomial distribution with probability of failure on demand, p.</a:t>
            </a:r>
          </a:p>
          <a:p>
            <a:pPr marL="914400" lvl="1" indent="-457200">
              <a:lnSpc>
                <a:spcPct val="100000"/>
              </a:lnSpc>
              <a:spcBef>
                <a:spcPts val="0"/>
              </a:spcBef>
              <a:buFontTx/>
              <a:buAutoNum type="alphaLcParenR"/>
            </a:pPr>
            <a:r>
              <a:rPr lang="en-US" dirty="0"/>
              <a:t>What is the constrained noninformative (CNI) prior if we want the mean to be 0.001?</a:t>
            </a:r>
          </a:p>
          <a:p>
            <a:pPr marL="914400" lvl="1" indent="-457200">
              <a:lnSpc>
                <a:spcPct val="100000"/>
              </a:lnSpc>
              <a:spcBef>
                <a:spcPts val="0"/>
              </a:spcBef>
              <a:buFontTx/>
              <a:buAutoNum type="alphaLcParenR"/>
            </a:pPr>
            <a:r>
              <a:rPr lang="en-US" dirty="0"/>
              <a:t>Using the CNI prior from part (a), and 2 failures are observed in 500 demands, use BUGS to find the posterior mean and 95% credible interval for p.</a:t>
            </a:r>
          </a:p>
          <a:p>
            <a:pPr marL="914400" lvl="1" indent="-457200">
              <a:lnSpc>
                <a:spcPct val="100000"/>
              </a:lnSpc>
              <a:spcBef>
                <a:spcPts val="0"/>
              </a:spcBef>
              <a:buFontTx/>
              <a:buAutoNum type="alphaLcParenR"/>
            </a:pPr>
            <a:endParaRPr lang="en-US" dirty="0"/>
          </a:p>
        </p:txBody>
      </p:sp>
      <p:sp>
        <p:nvSpPr>
          <p:cNvPr id="2" name="Slide Number Placeholder 1"/>
          <p:cNvSpPr>
            <a:spLocks noGrp="1"/>
          </p:cNvSpPr>
          <p:nvPr>
            <p:ph type="sldNum" sz="quarter" idx="11"/>
          </p:nvPr>
        </p:nvSpPr>
        <p:spPr/>
        <p:txBody>
          <a:bodyPr/>
          <a:lstStyle/>
          <a:p>
            <a:r>
              <a:rPr lang="en-US"/>
              <a:t>2-</a:t>
            </a:r>
            <a:fld id="{5F868368-EC15-444D-9EFB-42436E21986C}" type="slidenum">
              <a:rPr lang="en-US" smtClean="0"/>
              <a:pPr/>
              <a:t>26</a:t>
            </a:fld>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4188" y="963588"/>
            <a:ext cx="8126412" cy="757237"/>
          </a:xfrm>
        </p:spPr>
        <p:txBody>
          <a:bodyPr>
            <a:normAutofit/>
          </a:bodyPr>
          <a:lstStyle/>
          <a:p>
            <a:pPr>
              <a:defRPr/>
            </a:pPr>
            <a:r>
              <a:rPr lang="en-US" dirty="0"/>
              <a:t>Noninformative Priors with OpenBUGS</a:t>
            </a:r>
          </a:p>
        </p:txBody>
      </p:sp>
      <p:sp>
        <p:nvSpPr>
          <p:cNvPr id="29699" name="Text Placeholder 2"/>
          <p:cNvSpPr>
            <a:spLocks noGrp="1"/>
          </p:cNvSpPr>
          <p:nvPr>
            <p:ph type="body" sz="half" idx="1"/>
          </p:nvPr>
        </p:nvSpPr>
        <p:spPr>
          <a:xfrm>
            <a:off x="465138" y="1552575"/>
            <a:ext cx="8145462" cy="4116388"/>
          </a:xfrm>
        </p:spPr>
        <p:txBody>
          <a:bodyPr/>
          <a:lstStyle/>
          <a:p>
            <a:r>
              <a:rPr lang="en-US" dirty="0"/>
              <a:t>Recall Jeffreys prior distributions from P-102</a:t>
            </a:r>
          </a:p>
          <a:p>
            <a:pPr lvl="1"/>
            <a:r>
              <a:rPr lang="en-US" dirty="0"/>
              <a:t>Binomial model:  beta(0.5, 0.5)</a:t>
            </a:r>
          </a:p>
          <a:p>
            <a:pPr lvl="1"/>
            <a:r>
              <a:rPr lang="en-US" dirty="0"/>
              <a:t>Poisson model:  gamma(0.5, 0)</a:t>
            </a:r>
          </a:p>
          <a:p>
            <a:pPr lvl="1"/>
            <a:r>
              <a:rPr lang="en-US" dirty="0"/>
              <a:t>Exponential model:  gamma(0, 0)</a:t>
            </a:r>
          </a:p>
          <a:p>
            <a:r>
              <a:rPr lang="en-US" dirty="0"/>
              <a:t>Last two are not proper distributions</a:t>
            </a:r>
          </a:p>
          <a:p>
            <a:r>
              <a:rPr lang="en-US" dirty="0"/>
              <a:t>Enter in OpenBUGS as dgamma(0.5, 0.0001) and dgamma(0.0001, 0.0001)</a:t>
            </a:r>
          </a:p>
          <a:p>
            <a:r>
              <a:rPr lang="en-US" dirty="0"/>
              <a:t>Redo LOSP example problem from P-102 with Jeffreys priors</a:t>
            </a:r>
          </a:p>
        </p:txBody>
      </p:sp>
      <p:sp>
        <p:nvSpPr>
          <p:cNvPr id="3" name="Slide Number Placeholder 2"/>
          <p:cNvSpPr>
            <a:spLocks noGrp="1"/>
          </p:cNvSpPr>
          <p:nvPr>
            <p:ph type="sldNum" sz="quarter" idx="11"/>
          </p:nvPr>
        </p:nvSpPr>
        <p:spPr/>
        <p:txBody>
          <a:bodyPr/>
          <a:lstStyle/>
          <a:p>
            <a:r>
              <a:rPr lang="en-US"/>
              <a:t>2-</a:t>
            </a:r>
            <a:fld id="{5F868368-EC15-444D-9EFB-42436E21986C}" type="slidenum">
              <a:rPr lang="en-US" smtClean="0"/>
              <a:pPr/>
              <a:t>27</a:t>
            </a:fld>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138" y="1080631"/>
            <a:ext cx="8126412" cy="757237"/>
          </a:xfrm>
        </p:spPr>
        <p:txBody>
          <a:bodyPr>
            <a:normAutofit/>
          </a:bodyPr>
          <a:lstStyle/>
          <a:p>
            <a:pPr>
              <a:defRPr/>
            </a:pPr>
            <a:r>
              <a:rPr lang="en-US" dirty="0"/>
              <a:t>Nonconjugate Priors – Lognormal Distribution</a:t>
            </a:r>
          </a:p>
        </p:txBody>
      </p:sp>
      <p:sp>
        <p:nvSpPr>
          <p:cNvPr id="30723" name="Text Placeholder 2"/>
          <p:cNvSpPr>
            <a:spLocks noGrp="1"/>
          </p:cNvSpPr>
          <p:nvPr>
            <p:ph type="body" sz="half" idx="1"/>
          </p:nvPr>
        </p:nvSpPr>
        <p:spPr>
          <a:xfrm>
            <a:off x="465138" y="1837868"/>
            <a:ext cx="7916862" cy="4116388"/>
          </a:xfrm>
        </p:spPr>
        <p:txBody>
          <a:bodyPr/>
          <a:lstStyle/>
          <a:p>
            <a:r>
              <a:rPr lang="en-US" dirty="0"/>
              <a:t>Generic databases often express uncertainty in terms of lognormal distribution</a:t>
            </a:r>
          </a:p>
          <a:p>
            <a:r>
              <a:rPr lang="en-US" dirty="0"/>
              <a:t>Experts often provide order-of-magnitude estimates, represented well by lognormal distribution</a:t>
            </a:r>
          </a:p>
          <a:p>
            <a:r>
              <a:rPr lang="en-US" dirty="0"/>
              <a:t>For these or other reasons, we may prefer a nonconjugate prior</a:t>
            </a:r>
          </a:p>
          <a:p>
            <a:endParaRPr lang="en-US" dirty="0"/>
          </a:p>
        </p:txBody>
      </p:sp>
      <p:sp>
        <p:nvSpPr>
          <p:cNvPr id="3" name="Slide Number Placeholder 2"/>
          <p:cNvSpPr>
            <a:spLocks noGrp="1"/>
          </p:cNvSpPr>
          <p:nvPr>
            <p:ph type="sldNum" sz="quarter" idx="11"/>
          </p:nvPr>
        </p:nvSpPr>
        <p:spPr/>
        <p:txBody>
          <a:bodyPr/>
          <a:lstStyle/>
          <a:p>
            <a:r>
              <a:rPr lang="en-US"/>
              <a:t>2-</a:t>
            </a:r>
            <a:fld id="{5F868368-EC15-444D-9EFB-42436E21986C}" type="slidenum">
              <a:rPr lang="en-US" smtClean="0"/>
              <a:pPr/>
              <a:t>28</a:t>
            </a:fld>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0"/>
          <p:cNvSpPr>
            <a:spLocks noGrp="1" noChangeArrowheads="1"/>
          </p:cNvSpPr>
          <p:nvPr>
            <p:ph type="title"/>
          </p:nvPr>
        </p:nvSpPr>
        <p:spPr/>
        <p:txBody>
          <a:bodyPr/>
          <a:lstStyle/>
          <a:p>
            <a:r>
              <a:rPr lang="en-US" dirty="0"/>
              <a:t>Lognormal Distribution</a:t>
            </a:r>
          </a:p>
        </p:txBody>
      </p:sp>
      <p:sp>
        <p:nvSpPr>
          <p:cNvPr id="31747" name="Rectangle 11"/>
          <p:cNvSpPr>
            <a:spLocks noGrp="1" noChangeArrowheads="1"/>
          </p:cNvSpPr>
          <p:nvPr>
            <p:ph type="body" idx="1"/>
          </p:nvPr>
        </p:nvSpPr>
        <p:spPr>
          <a:xfrm>
            <a:off x="455613" y="1678393"/>
            <a:ext cx="8231187" cy="4524375"/>
          </a:xfrm>
        </p:spPr>
        <p:txBody>
          <a:bodyPr/>
          <a:lstStyle/>
          <a:p>
            <a:pPr>
              <a:lnSpc>
                <a:spcPct val="75000"/>
              </a:lnSpc>
            </a:pPr>
            <a:r>
              <a:rPr lang="en-US" dirty="0"/>
              <a:t>Definition of a lognormal distribution:</a:t>
            </a:r>
          </a:p>
          <a:p>
            <a:pPr lvl="1">
              <a:lnSpc>
                <a:spcPct val="75000"/>
              </a:lnSpc>
            </a:pPr>
            <a:r>
              <a:rPr lang="en-US" dirty="0"/>
              <a:t>X is </a:t>
            </a:r>
            <a:r>
              <a:rPr lang="en-US" b="1" i="0" dirty="0"/>
              <a:t>lognormal</a:t>
            </a:r>
            <a:r>
              <a:rPr lang="en-US" dirty="0"/>
              <a:t>(μ, σ</a:t>
            </a:r>
            <a:r>
              <a:rPr lang="en-US" baseline="30000" dirty="0"/>
              <a:t>2</a:t>
            </a:r>
            <a:r>
              <a:rPr lang="en-US" dirty="0"/>
              <a:t>) if ln(X) is </a:t>
            </a:r>
            <a:r>
              <a:rPr lang="en-US" b="1" i="0" dirty="0"/>
              <a:t>normal</a:t>
            </a:r>
            <a:r>
              <a:rPr lang="en-US" dirty="0"/>
              <a:t>(μ, σ</a:t>
            </a:r>
            <a:r>
              <a:rPr lang="en-US" baseline="30000" dirty="0"/>
              <a:t>2</a:t>
            </a:r>
            <a:r>
              <a:rPr lang="en-US" dirty="0"/>
              <a:t>)</a:t>
            </a:r>
          </a:p>
          <a:p>
            <a:pPr>
              <a:lnSpc>
                <a:spcPct val="75000"/>
              </a:lnSpc>
            </a:pPr>
            <a:r>
              <a:rPr lang="en-US" dirty="0"/>
              <a:t>Will encounter lognormal distribution in various areas of risk assessment</a:t>
            </a:r>
          </a:p>
          <a:p>
            <a:pPr lvl="1">
              <a:lnSpc>
                <a:spcPct val="75000"/>
              </a:lnSpc>
            </a:pPr>
            <a:r>
              <a:rPr lang="en-US" b="1" dirty="0"/>
              <a:t>Often used</a:t>
            </a:r>
            <a:r>
              <a:rPr lang="en-US" dirty="0"/>
              <a:t> as a prior distribution in PRA, even though it is </a:t>
            </a:r>
            <a:r>
              <a:rPr lang="en-US" b="1" dirty="0"/>
              <a:t>not conjugate</a:t>
            </a:r>
          </a:p>
          <a:p>
            <a:pPr lvl="1">
              <a:lnSpc>
                <a:spcPct val="75000"/>
              </a:lnSpc>
            </a:pPr>
            <a:r>
              <a:rPr lang="en-US" dirty="0"/>
              <a:t>Sometimes used as likelihood function (e.g., LOSP recovery time)</a:t>
            </a:r>
          </a:p>
          <a:p>
            <a:pPr lvl="1">
              <a:lnSpc>
                <a:spcPct val="75000"/>
              </a:lnSpc>
            </a:pPr>
            <a:r>
              <a:rPr lang="en-US" dirty="0"/>
              <a:t>Often used to model hazard (earthquake frequency) and fragility (probability of seismic failure) in seismic PRA</a:t>
            </a:r>
          </a:p>
        </p:txBody>
      </p:sp>
      <p:sp>
        <p:nvSpPr>
          <p:cNvPr id="31748" name="Rectangle 7"/>
          <p:cNvSpPr>
            <a:spLocks noChangeArrowheads="1"/>
          </p:cNvSpPr>
          <p:nvPr/>
        </p:nvSpPr>
        <p:spPr bwMode="auto">
          <a:xfrm>
            <a:off x="4305300" y="3314700"/>
            <a:ext cx="9144000" cy="0"/>
          </a:xfrm>
          <a:prstGeom prst="rect">
            <a:avLst/>
          </a:prstGeom>
          <a:noFill/>
          <a:ln w="9525">
            <a:noFill/>
            <a:miter lim="800000"/>
            <a:headEnd/>
            <a:tailEnd/>
          </a:ln>
        </p:spPr>
        <p:txBody>
          <a:bodyPr>
            <a:spAutoFit/>
          </a:bodyPr>
          <a:lstStyle/>
          <a:p>
            <a:endParaRPr lang="en-US" dirty="0"/>
          </a:p>
        </p:txBody>
      </p:sp>
      <p:sp>
        <p:nvSpPr>
          <p:cNvPr id="31749" name="Rectangle 9"/>
          <p:cNvSpPr>
            <a:spLocks noChangeArrowheads="1"/>
          </p:cNvSpPr>
          <p:nvPr/>
        </p:nvSpPr>
        <p:spPr bwMode="auto">
          <a:xfrm>
            <a:off x="4300538" y="3300413"/>
            <a:ext cx="9144000" cy="0"/>
          </a:xfrm>
          <a:prstGeom prst="rect">
            <a:avLst/>
          </a:prstGeom>
          <a:noFill/>
          <a:ln w="9525">
            <a:noFill/>
            <a:miter lim="800000"/>
            <a:headEnd/>
            <a:tailEnd/>
          </a:ln>
        </p:spPr>
        <p:txBody>
          <a:bodyPr>
            <a:spAutoFit/>
          </a:bodyPr>
          <a:lstStyle/>
          <a:p>
            <a:endParaRPr lang="en-US" dirty="0"/>
          </a:p>
        </p:txBody>
      </p:sp>
      <p:sp>
        <p:nvSpPr>
          <p:cNvPr id="31750" name="Rectangle 13"/>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dirty="0"/>
          </a:p>
        </p:txBody>
      </p:sp>
      <p:sp>
        <p:nvSpPr>
          <p:cNvPr id="2" name="Slide Number Placeholder 1"/>
          <p:cNvSpPr>
            <a:spLocks noGrp="1"/>
          </p:cNvSpPr>
          <p:nvPr>
            <p:ph type="sldNum" sz="quarter" idx="11"/>
          </p:nvPr>
        </p:nvSpPr>
        <p:spPr/>
        <p:txBody>
          <a:bodyPr/>
          <a:lstStyle/>
          <a:p>
            <a:r>
              <a:rPr lang="en-US"/>
              <a:t>2-</a:t>
            </a:r>
            <a:fld id="{5F868368-EC15-444D-9EFB-42436E21986C}" type="slidenum">
              <a:rPr lang="en-US" smtClean="0"/>
              <a:pPr/>
              <a:t>29</a:t>
            </a:fld>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6"/>
          <p:cNvSpPr>
            <a:spLocks noGrp="1" noChangeArrowheads="1"/>
          </p:cNvSpPr>
          <p:nvPr>
            <p:ph type="title"/>
          </p:nvPr>
        </p:nvSpPr>
        <p:spPr/>
        <p:txBody>
          <a:bodyPr/>
          <a:lstStyle/>
          <a:p>
            <a:r>
              <a:rPr lang="en-US"/>
              <a:t>Why OpenBUGS?</a:t>
            </a:r>
            <a:endParaRPr lang="en-US" dirty="0"/>
          </a:p>
        </p:txBody>
      </p:sp>
      <p:sp>
        <p:nvSpPr>
          <p:cNvPr id="6147" name="Rectangle 7"/>
          <p:cNvSpPr>
            <a:spLocks noGrp="1" noChangeArrowheads="1"/>
          </p:cNvSpPr>
          <p:nvPr>
            <p:ph type="body" idx="1"/>
          </p:nvPr>
        </p:nvSpPr>
        <p:spPr/>
        <p:txBody>
          <a:bodyPr/>
          <a:lstStyle/>
          <a:p>
            <a:r>
              <a:rPr lang="en-US" dirty="0"/>
              <a:t>Tool tailored for numerical analysis of Bayesian networks</a:t>
            </a:r>
          </a:p>
          <a:p>
            <a:r>
              <a:rPr lang="en-US" dirty="0"/>
              <a:t>OpenBUGS is a standard tool for Bayesian inference in the wider statistical community</a:t>
            </a:r>
          </a:p>
          <a:p>
            <a:pPr lvl="1"/>
            <a:r>
              <a:rPr lang="en-US" dirty="0"/>
              <a:t>"OpenBUGS…has become the most popular means for numerical investigation of Bayesian inference.“  Bayesian Statistics, An Introduction, 3rd Edition, by Peter Lee</a:t>
            </a:r>
          </a:p>
          <a:p>
            <a:r>
              <a:rPr lang="en-US" dirty="0"/>
              <a:t>OpenBUGS is free, open-source software with a built-in interface</a:t>
            </a:r>
          </a:p>
          <a:p>
            <a:r>
              <a:rPr lang="en-US" dirty="0"/>
              <a:t>OpenBUGS does not require an “installation”, therefore no administrator privileges are required for the classroom environment</a:t>
            </a:r>
          </a:p>
        </p:txBody>
      </p:sp>
      <p:sp>
        <p:nvSpPr>
          <p:cNvPr id="2" name="Slide Number Placeholder 1"/>
          <p:cNvSpPr>
            <a:spLocks noGrp="1"/>
          </p:cNvSpPr>
          <p:nvPr>
            <p:ph type="sldNum" sz="quarter" idx="11"/>
          </p:nvPr>
        </p:nvSpPr>
        <p:spPr/>
        <p:txBody>
          <a:bodyPr/>
          <a:lstStyle/>
          <a:p>
            <a:r>
              <a:rPr lang="en-US"/>
              <a:t>2-</a:t>
            </a:r>
            <a:fld id="{5F868368-EC15-444D-9EFB-42436E21986C}" type="slidenum">
              <a:rPr lang="en-US" smtClean="0"/>
              <a:pPr/>
              <a:t>3</a:t>
            </a:fld>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a:xfrm>
            <a:off x="484188" y="911237"/>
            <a:ext cx="8126412" cy="757237"/>
          </a:xfrm>
        </p:spPr>
        <p:txBody>
          <a:bodyPr>
            <a:normAutofit/>
          </a:bodyPr>
          <a:lstStyle/>
          <a:p>
            <a:pPr>
              <a:defRPr/>
            </a:pPr>
            <a:r>
              <a:rPr lang="en-US" dirty="0"/>
              <a:t>Facts About the Lognormal Distribution</a:t>
            </a:r>
          </a:p>
        </p:txBody>
      </p:sp>
      <p:sp>
        <p:nvSpPr>
          <p:cNvPr id="2052" name="Rectangle 3"/>
          <p:cNvSpPr>
            <a:spLocks noGrp="1" noChangeArrowheads="1"/>
          </p:cNvSpPr>
          <p:nvPr>
            <p:ph type="body" sz="half" idx="1"/>
          </p:nvPr>
        </p:nvSpPr>
        <p:spPr>
          <a:xfrm>
            <a:off x="484188" y="1668475"/>
            <a:ext cx="7924800" cy="4116388"/>
          </a:xfrm>
        </p:spPr>
        <p:txBody>
          <a:bodyPr/>
          <a:lstStyle/>
          <a:p>
            <a:r>
              <a:rPr lang="en-US" sz="2000" dirty="0">
                <a:ea typeface="ＭＳ Ｐゴシック" charset="-128"/>
              </a:rPr>
              <a:t>Median of X is </a:t>
            </a:r>
            <a:r>
              <a:rPr lang="en-US" sz="2000" dirty="0" err="1">
                <a:ea typeface="ＭＳ Ｐゴシック" charset="-128"/>
              </a:rPr>
              <a:t>e</a:t>
            </a:r>
            <a:r>
              <a:rPr lang="en-US" sz="2000" baseline="30000" dirty="0" err="1">
                <a:ea typeface="ＭＳ Ｐゴシック" charset="-128"/>
              </a:rPr>
              <a:t>μ</a:t>
            </a:r>
            <a:r>
              <a:rPr lang="en-US" sz="2000" baseline="30000" dirty="0">
                <a:ea typeface="ＭＳ Ｐゴシック" charset="-128"/>
              </a:rPr>
              <a:t> </a:t>
            </a:r>
            <a:r>
              <a:rPr lang="en-US" sz="2000" dirty="0">
                <a:ea typeface="ＭＳ Ｐゴシック" charset="-128"/>
              </a:rPr>
              <a:t>		Mean of X is exp(</a:t>
            </a:r>
            <a:r>
              <a:rPr lang="en-US" sz="2000" dirty="0">
                <a:ea typeface="ＭＳ Ｐゴシック" charset="-128"/>
                <a:sym typeface="Symbol" pitchFamily="18" charset="2"/>
              </a:rPr>
              <a:t> + </a:t>
            </a:r>
            <a:r>
              <a:rPr lang="en-US" sz="2000" baseline="30000" dirty="0">
                <a:ea typeface="ＭＳ Ｐゴシック" charset="-128"/>
                <a:sym typeface="Symbol" pitchFamily="18" charset="2"/>
              </a:rPr>
              <a:t>2</a:t>
            </a:r>
            <a:r>
              <a:rPr lang="en-US" sz="2000" dirty="0">
                <a:ea typeface="ＭＳ Ｐゴシック" charset="-128"/>
                <a:sym typeface="Symbol" pitchFamily="18" charset="2"/>
              </a:rPr>
              <a:t>/2)</a:t>
            </a:r>
          </a:p>
          <a:p>
            <a:r>
              <a:rPr lang="en-US" sz="2000" dirty="0">
                <a:ea typeface="ＭＳ Ｐゴシック" charset="-128"/>
              </a:rPr>
              <a:t>Variance of X is (mean)</a:t>
            </a:r>
            <a:r>
              <a:rPr lang="en-US" sz="2000" baseline="30000" dirty="0">
                <a:ea typeface="ＭＳ Ｐゴシック" charset="-128"/>
              </a:rPr>
              <a:t>2</a:t>
            </a:r>
            <a:r>
              <a:rPr lang="en-US" sz="2000" dirty="0">
                <a:ea typeface="ＭＳ Ｐゴシック" charset="-128"/>
              </a:rPr>
              <a:t>[exp(</a:t>
            </a:r>
            <a:r>
              <a:rPr lang="en-US" sz="2000" dirty="0">
                <a:ea typeface="ＭＳ Ｐゴシック" charset="-128"/>
                <a:sym typeface="Symbol" pitchFamily="18" charset="2"/>
              </a:rPr>
              <a:t></a:t>
            </a:r>
            <a:r>
              <a:rPr lang="en-US" sz="2000" baseline="30000" dirty="0">
                <a:ea typeface="ＭＳ Ｐゴシック" charset="-128"/>
                <a:sym typeface="Symbol" pitchFamily="18" charset="2"/>
              </a:rPr>
              <a:t>2</a:t>
            </a:r>
            <a:r>
              <a:rPr lang="en-US" sz="2000" dirty="0">
                <a:ea typeface="ＭＳ Ｐゴシック" charset="-128"/>
                <a:sym typeface="Symbol" pitchFamily="18" charset="2"/>
              </a:rPr>
              <a:t>) – 1]</a:t>
            </a:r>
            <a:endParaRPr lang="en-US" sz="2000" baseline="30000" dirty="0">
              <a:ea typeface="ＭＳ Ｐゴシック" charset="-128"/>
              <a:sym typeface="Symbol" pitchFamily="18" charset="2"/>
            </a:endParaRPr>
          </a:p>
          <a:p>
            <a:r>
              <a:rPr lang="en-US" sz="2000" dirty="0">
                <a:ea typeface="ＭＳ Ｐゴシック" charset="-128"/>
              </a:rPr>
              <a:t>Error factor (EF) is defined as e</a:t>
            </a:r>
            <a:r>
              <a:rPr lang="en-US" sz="2000" baseline="30000" dirty="0">
                <a:ea typeface="ＭＳ Ｐゴシック" charset="-128"/>
              </a:rPr>
              <a:t>1.645σ</a:t>
            </a:r>
          </a:p>
          <a:p>
            <a:r>
              <a:rPr lang="en-US" sz="2000" dirty="0">
                <a:ea typeface="ＭＳ Ｐゴシック" charset="-128"/>
              </a:rPr>
              <a:t>Other ways to write EF (applies only to lognormal)</a:t>
            </a:r>
          </a:p>
          <a:p>
            <a:pPr lvl="2"/>
            <a:r>
              <a:rPr lang="en-US" sz="2000" dirty="0">
                <a:ea typeface="ＭＳ Ｐゴシック" charset="-128"/>
              </a:rPr>
              <a:t>EF = 95</a:t>
            </a:r>
            <a:r>
              <a:rPr lang="en-US" sz="2000" baseline="30000" dirty="0">
                <a:ea typeface="ＭＳ Ｐゴシック" charset="-128"/>
              </a:rPr>
              <a:t>th</a:t>
            </a:r>
            <a:r>
              <a:rPr lang="en-US" sz="2000" dirty="0">
                <a:ea typeface="ＭＳ Ｐゴシック" charset="-128"/>
              </a:rPr>
              <a:t>/50</a:t>
            </a:r>
            <a:r>
              <a:rPr lang="en-US" sz="2000" baseline="30000" dirty="0">
                <a:ea typeface="ＭＳ Ｐゴシック" charset="-128"/>
              </a:rPr>
              <a:t>th</a:t>
            </a:r>
            <a:r>
              <a:rPr lang="en-US" sz="2000" dirty="0">
                <a:ea typeface="ＭＳ Ｐゴシック" charset="-128"/>
              </a:rPr>
              <a:t> = 50</a:t>
            </a:r>
            <a:r>
              <a:rPr lang="en-US" sz="2000" baseline="30000" dirty="0">
                <a:ea typeface="ＭＳ Ｐゴシック" charset="-128"/>
              </a:rPr>
              <a:t>th</a:t>
            </a:r>
            <a:r>
              <a:rPr lang="en-US" sz="2000" dirty="0">
                <a:ea typeface="ＭＳ Ｐゴシック" charset="-128"/>
              </a:rPr>
              <a:t>/5</a:t>
            </a:r>
            <a:r>
              <a:rPr lang="en-US" sz="2000" baseline="30000" dirty="0">
                <a:ea typeface="ＭＳ Ｐゴシック" charset="-128"/>
              </a:rPr>
              <a:t>th</a:t>
            </a:r>
            <a:r>
              <a:rPr lang="en-US" sz="2000" dirty="0">
                <a:ea typeface="ＭＳ Ｐゴシック" charset="-128"/>
              </a:rPr>
              <a:t> = (95</a:t>
            </a:r>
            <a:r>
              <a:rPr lang="en-US" sz="2000" baseline="30000" dirty="0">
                <a:ea typeface="ＭＳ Ｐゴシック" charset="-128"/>
              </a:rPr>
              <a:t>th</a:t>
            </a:r>
            <a:r>
              <a:rPr lang="en-US" sz="2000" dirty="0">
                <a:ea typeface="ＭＳ Ｐゴシック" charset="-128"/>
              </a:rPr>
              <a:t>/5</a:t>
            </a:r>
            <a:r>
              <a:rPr lang="en-US" sz="2000" baseline="30000" dirty="0">
                <a:ea typeface="ＭＳ Ｐゴシック" charset="-128"/>
              </a:rPr>
              <a:t>th</a:t>
            </a:r>
            <a:r>
              <a:rPr lang="en-US" sz="2000" dirty="0">
                <a:ea typeface="ＭＳ Ｐゴシック" charset="-128"/>
              </a:rPr>
              <a:t>)</a:t>
            </a:r>
            <a:r>
              <a:rPr lang="en-US" sz="2000" baseline="30000" dirty="0">
                <a:ea typeface="ＭＳ Ｐゴシック" charset="-128"/>
              </a:rPr>
              <a:t>1/2</a:t>
            </a:r>
          </a:p>
          <a:p>
            <a:r>
              <a:rPr lang="en-US" sz="2000" dirty="0">
                <a:ea typeface="ＭＳ Ｐゴシック" charset="-128"/>
              </a:rPr>
              <a:t> Probability</a:t>
            </a:r>
          </a:p>
          <a:p>
            <a:pPr>
              <a:buFontTx/>
              <a:buNone/>
            </a:pPr>
            <a:r>
              <a:rPr lang="en-US" sz="2000" dirty="0">
                <a:ea typeface="ＭＳ Ｐゴシック" charset="-128"/>
              </a:rPr>
              <a:t>	 </a:t>
            </a:r>
          </a:p>
          <a:p>
            <a:pPr>
              <a:buFontTx/>
              <a:buNone/>
            </a:pPr>
            <a:r>
              <a:rPr lang="en-US" sz="2000" dirty="0">
                <a:ea typeface="ＭＳ Ｐゴシック" charset="-128"/>
                <a:cs typeface="Times New Roman" pitchFamily="18" charset="0"/>
              </a:rPr>
              <a:t>	where </a:t>
            </a:r>
            <a:r>
              <a:rPr lang="en-US" sz="2000" i="0" dirty="0">
                <a:ea typeface="ＭＳ Ｐゴシック" charset="-128"/>
                <a:cs typeface="Times New Roman" pitchFamily="18" charset="0"/>
              </a:rPr>
              <a:t>Ф</a:t>
            </a:r>
            <a:r>
              <a:rPr lang="en-US" sz="2000" dirty="0">
                <a:ea typeface="ＭＳ Ｐゴシック" charset="-128"/>
                <a:cs typeface="Times New Roman" pitchFamily="18" charset="0"/>
              </a:rPr>
              <a:t> is tabulated in HOPE, Appendix C</a:t>
            </a:r>
            <a:endParaRPr lang="en-US" sz="2000" dirty="0">
              <a:ea typeface="ＭＳ Ｐゴシック" charset="-128"/>
            </a:endParaRPr>
          </a:p>
          <a:p>
            <a:pPr lvl="1"/>
            <a:r>
              <a:rPr lang="en-US" sz="2000" dirty="0">
                <a:ea typeface="ＭＳ Ｐゴシック" charset="-128"/>
              </a:rPr>
              <a:t>Can also use =LOGNORMDIST(x, </a:t>
            </a:r>
            <a:r>
              <a:rPr lang="en-US" sz="2000" dirty="0">
                <a:ea typeface="ＭＳ Ｐゴシック" charset="-128"/>
                <a:sym typeface="Symbol" pitchFamily="18" charset="2"/>
              </a:rPr>
              <a:t>, ) in Excel</a:t>
            </a:r>
          </a:p>
          <a:p>
            <a:pPr lvl="1"/>
            <a:r>
              <a:rPr lang="en-US" sz="2000" dirty="0">
                <a:ea typeface="ＭＳ Ｐゴシック" charset="-128"/>
              </a:rPr>
              <a:t>or                  =NORMDIST(LN(x), </a:t>
            </a:r>
            <a:r>
              <a:rPr lang="en-US" sz="2000" dirty="0">
                <a:ea typeface="ＭＳ Ｐゴシック" charset="-128"/>
                <a:sym typeface="Symbol" pitchFamily="18" charset="2"/>
              </a:rPr>
              <a:t>, , TRUE)</a:t>
            </a:r>
          </a:p>
          <a:p>
            <a:r>
              <a:rPr lang="en-US" sz="2000" dirty="0">
                <a:ea typeface="ＭＳ Ｐゴシック" charset="-128"/>
                <a:sym typeface="Symbol" pitchFamily="18" charset="2"/>
              </a:rPr>
              <a:t>Percentile</a:t>
            </a:r>
          </a:p>
          <a:p>
            <a:pPr lvl="1"/>
            <a:r>
              <a:rPr lang="en-US" sz="2000" dirty="0">
                <a:ea typeface="ＭＳ Ｐゴシック" charset="-128"/>
                <a:sym typeface="Symbol" pitchFamily="18" charset="2"/>
              </a:rPr>
              <a:t>Can use =LOGINV(p, , ) in Excel</a:t>
            </a:r>
          </a:p>
        </p:txBody>
      </p:sp>
      <p:graphicFrame>
        <p:nvGraphicFramePr>
          <p:cNvPr id="2050" name="Object 2"/>
          <p:cNvGraphicFramePr>
            <a:graphicFrameLocks noGrp="1" noChangeAspect="1"/>
          </p:cNvGraphicFramePr>
          <p:nvPr>
            <p:ph sz="half" idx="2"/>
            <p:extLst>
              <p:ext uri="{D42A27DB-BD31-4B8C-83A1-F6EECF244321}">
                <p14:modId xmlns:p14="http://schemas.microsoft.com/office/powerpoint/2010/main" val="2743893762"/>
              </p:ext>
            </p:extLst>
          </p:nvPr>
        </p:nvGraphicFramePr>
        <p:xfrm>
          <a:off x="2315261" y="3422662"/>
          <a:ext cx="2311400" cy="608013"/>
        </p:xfrm>
        <a:graphic>
          <a:graphicData uri="http://schemas.openxmlformats.org/presentationml/2006/ole">
            <mc:AlternateContent xmlns:mc="http://schemas.openxmlformats.org/markup-compatibility/2006">
              <mc:Choice xmlns:v="urn:schemas-microsoft-com:vml" Requires="v">
                <p:oleObj spid="_x0000_s2062" name="Equation" r:id="rId4" imgW="1587385" imgH="431570" progId="Equation.3">
                  <p:embed/>
                </p:oleObj>
              </mc:Choice>
              <mc:Fallback>
                <p:oleObj name="Equation" r:id="rId4" imgW="1587385" imgH="431570" progId="Equation.3">
                  <p:embed/>
                  <p:pic>
                    <p:nvPicPr>
                      <p:cNvPr id="0" name=""/>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15261" y="3422662"/>
                        <a:ext cx="2311400" cy="6080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Slide Number Placeholder 1"/>
          <p:cNvSpPr>
            <a:spLocks noGrp="1"/>
          </p:cNvSpPr>
          <p:nvPr>
            <p:ph type="sldNum" sz="quarter" idx="11"/>
          </p:nvPr>
        </p:nvSpPr>
        <p:spPr/>
        <p:txBody>
          <a:bodyPr/>
          <a:lstStyle/>
          <a:p>
            <a:r>
              <a:rPr lang="en-US"/>
              <a:t>2-</a:t>
            </a:r>
            <a:fld id="{5F868368-EC15-444D-9EFB-42436E21986C}" type="slidenum">
              <a:rPr lang="en-US" smtClean="0"/>
              <a:pPr/>
              <a:t>30</a:t>
            </a:fld>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normAutofit/>
          </a:bodyPr>
          <a:lstStyle/>
          <a:p>
            <a:pPr>
              <a:defRPr/>
            </a:pPr>
            <a:r>
              <a:rPr lang="en-US" dirty="0"/>
              <a:t>Facts About the Lognormal Distribution</a:t>
            </a:r>
          </a:p>
        </p:txBody>
      </p:sp>
      <p:sp>
        <p:nvSpPr>
          <p:cNvPr id="63491" name="Rectangle 3"/>
          <p:cNvSpPr>
            <a:spLocks noGrp="1" noChangeArrowheads="1"/>
          </p:cNvSpPr>
          <p:nvPr>
            <p:ph type="body" idx="1"/>
          </p:nvPr>
        </p:nvSpPr>
        <p:spPr/>
        <p:txBody>
          <a:bodyPr/>
          <a:lstStyle/>
          <a:p>
            <a:pPr algn="just">
              <a:defRPr/>
            </a:pPr>
            <a:r>
              <a:rPr lang="en-US" dirty="0">
                <a:cs typeface="Times New Roman" pitchFamily="18" charset="0"/>
              </a:rPr>
              <a:t>Lognormal distribution is determined (in general) by</a:t>
            </a:r>
          </a:p>
          <a:p>
            <a:pPr lvl="1">
              <a:defRPr/>
            </a:pPr>
            <a:r>
              <a:rPr lang="en-US" dirty="0">
                <a:cs typeface="Times New Roman" pitchFamily="18" charset="0"/>
              </a:rPr>
              <a:t>μ and σ</a:t>
            </a:r>
            <a:r>
              <a:rPr lang="en-US" baseline="30000" dirty="0">
                <a:cs typeface="Times New Roman" pitchFamily="18" charset="0"/>
              </a:rPr>
              <a:t>2</a:t>
            </a:r>
            <a:r>
              <a:rPr lang="en-US" dirty="0">
                <a:cs typeface="Times New Roman" pitchFamily="18" charset="0"/>
              </a:rPr>
              <a:t> (or </a:t>
            </a:r>
            <a:r>
              <a:rPr lang="en-US" dirty="0">
                <a:cs typeface="Times New Roman" pitchFamily="18" charset="0"/>
                <a:sym typeface="Symbol"/>
              </a:rPr>
              <a:t> = 1/</a:t>
            </a:r>
            <a:r>
              <a:rPr lang="en-US" dirty="0">
                <a:cs typeface="Times New Roman" pitchFamily="18" charset="0"/>
              </a:rPr>
              <a:t> σ</a:t>
            </a:r>
            <a:r>
              <a:rPr lang="en-US" baseline="30000" dirty="0">
                <a:cs typeface="Times New Roman" pitchFamily="18" charset="0"/>
              </a:rPr>
              <a:t>2</a:t>
            </a:r>
            <a:r>
              <a:rPr lang="en-US" dirty="0">
                <a:cs typeface="Times New Roman" pitchFamily="18" charset="0"/>
              </a:rPr>
              <a:t>)</a:t>
            </a:r>
          </a:p>
          <a:p>
            <a:pPr lvl="1">
              <a:defRPr/>
            </a:pPr>
            <a:r>
              <a:rPr lang="en-US" dirty="0">
                <a:cs typeface="Times New Roman" pitchFamily="18" charset="0"/>
              </a:rPr>
              <a:t>Median and mean</a:t>
            </a:r>
          </a:p>
          <a:p>
            <a:pPr lvl="1">
              <a:defRPr/>
            </a:pPr>
            <a:r>
              <a:rPr lang="en-US" dirty="0">
                <a:cs typeface="Times New Roman" pitchFamily="18" charset="0"/>
              </a:rPr>
              <a:t>Median and variance</a:t>
            </a:r>
          </a:p>
          <a:p>
            <a:pPr lvl="1">
              <a:defRPr/>
            </a:pPr>
            <a:r>
              <a:rPr lang="en-US" dirty="0">
                <a:cs typeface="Times New Roman" pitchFamily="18" charset="0"/>
              </a:rPr>
              <a:t>Mean and variance</a:t>
            </a:r>
          </a:p>
          <a:p>
            <a:pPr lvl="1">
              <a:defRPr/>
            </a:pPr>
            <a:r>
              <a:rPr lang="en-US" dirty="0">
                <a:cs typeface="Times New Roman" pitchFamily="18" charset="0"/>
              </a:rPr>
              <a:t>Median and EF</a:t>
            </a:r>
            <a:r>
              <a:rPr lang="en-US" dirty="0"/>
              <a:t> </a:t>
            </a:r>
          </a:p>
          <a:p>
            <a:pPr lvl="1">
              <a:defRPr/>
            </a:pPr>
            <a:r>
              <a:rPr lang="en-US" dirty="0"/>
              <a:t>Mean and EF</a:t>
            </a:r>
          </a:p>
          <a:p>
            <a:pPr>
              <a:defRPr/>
            </a:pPr>
            <a:r>
              <a:rPr lang="en-US" dirty="0">
                <a:sym typeface="Symbol" pitchFamily="18" charset="2"/>
              </a:rPr>
              <a:t>SAPHIRE uses mean and EF</a:t>
            </a:r>
          </a:p>
          <a:p>
            <a:pPr marL="0" indent="0">
              <a:buNone/>
              <a:defRPr/>
            </a:pPr>
            <a:endParaRPr lang="en-US" dirty="0">
              <a:sym typeface="Symbol" pitchFamily="18" charset="2"/>
            </a:endParaRPr>
          </a:p>
          <a:p>
            <a:pPr lvl="1">
              <a:defRPr/>
            </a:pPr>
            <a:endParaRPr lang="en-US" dirty="0">
              <a:effectLst>
                <a:outerShdw blurRad="38100" dist="38100" dir="2700000" algn="tl">
                  <a:srgbClr val="C0C0C0"/>
                </a:outerShdw>
              </a:effectLst>
            </a:endParaRPr>
          </a:p>
        </p:txBody>
      </p:sp>
      <p:sp>
        <p:nvSpPr>
          <p:cNvPr id="32772" name="Rectangle 6"/>
          <p:cNvSpPr>
            <a:spLocks noChangeArrowheads="1"/>
          </p:cNvSpPr>
          <p:nvPr/>
        </p:nvSpPr>
        <p:spPr bwMode="auto">
          <a:xfrm>
            <a:off x="4305300" y="3314700"/>
            <a:ext cx="9144000" cy="0"/>
          </a:xfrm>
          <a:prstGeom prst="rect">
            <a:avLst/>
          </a:prstGeom>
          <a:noFill/>
          <a:ln w="9525">
            <a:noFill/>
            <a:miter lim="800000"/>
            <a:headEnd/>
            <a:tailEnd/>
          </a:ln>
        </p:spPr>
        <p:txBody>
          <a:bodyPr>
            <a:spAutoFit/>
          </a:bodyPr>
          <a:lstStyle/>
          <a:p>
            <a:endParaRPr lang="en-US" dirty="0"/>
          </a:p>
        </p:txBody>
      </p:sp>
      <p:sp>
        <p:nvSpPr>
          <p:cNvPr id="32773" name="Rectangle 8"/>
          <p:cNvSpPr>
            <a:spLocks noChangeArrowheads="1"/>
          </p:cNvSpPr>
          <p:nvPr/>
        </p:nvSpPr>
        <p:spPr bwMode="auto">
          <a:xfrm>
            <a:off x="4300538" y="3300413"/>
            <a:ext cx="9144000" cy="0"/>
          </a:xfrm>
          <a:prstGeom prst="rect">
            <a:avLst/>
          </a:prstGeom>
          <a:noFill/>
          <a:ln w="9525">
            <a:noFill/>
            <a:miter lim="800000"/>
            <a:headEnd/>
            <a:tailEnd/>
          </a:ln>
        </p:spPr>
        <p:txBody>
          <a:bodyPr>
            <a:spAutoFit/>
          </a:bodyPr>
          <a:lstStyle/>
          <a:p>
            <a:endParaRPr lang="en-US" dirty="0"/>
          </a:p>
        </p:txBody>
      </p:sp>
      <p:sp>
        <p:nvSpPr>
          <p:cNvPr id="32774" name="Rectangle 11"/>
          <p:cNvSpPr>
            <a:spLocks noChangeArrowheads="1"/>
          </p:cNvSpPr>
          <p:nvPr/>
        </p:nvSpPr>
        <p:spPr bwMode="auto">
          <a:xfrm>
            <a:off x="4171950" y="3214688"/>
            <a:ext cx="9144000" cy="0"/>
          </a:xfrm>
          <a:prstGeom prst="rect">
            <a:avLst/>
          </a:prstGeom>
          <a:noFill/>
          <a:ln w="9525">
            <a:noFill/>
            <a:miter lim="800000"/>
            <a:headEnd/>
            <a:tailEnd/>
          </a:ln>
        </p:spPr>
        <p:txBody>
          <a:bodyPr>
            <a:spAutoFit/>
          </a:bodyPr>
          <a:lstStyle/>
          <a:p>
            <a:endParaRPr lang="en-US" dirty="0"/>
          </a:p>
        </p:txBody>
      </p:sp>
      <p:sp>
        <p:nvSpPr>
          <p:cNvPr id="32775" name="Rectangle 13"/>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dirty="0"/>
          </a:p>
        </p:txBody>
      </p:sp>
      <p:sp>
        <p:nvSpPr>
          <p:cNvPr id="2" name="Slide Number Placeholder 1"/>
          <p:cNvSpPr>
            <a:spLocks noGrp="1"/>
          </p:cNvSpPr>
          <p:nvPr>
            <p:ph type="sldNum" sz="quarter" idx="11"/>
          </p:nvPr>
        </p:nvSpPr>
        <p:spPr/>
        <p:txBody>
          <a:bodyPr/>
          <a:lstStyle/>
          <a:p>
            <a:r>
              <a:rPr lang="en-US"/>
              <a:t>2-</a:t>
            </a:r>
            <a:fld id="{5F868368-EC15-444D-9EFB-42436E21986C}" type="slidenum">
              <a:rPr lang="en-US" smtClean="0"/>
              <a:pPr/>
              <a:t>31</a:t>
            </a:fld>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dirty="0"/>
              <a:t>Example Problem with </a:t>
            </a:r>
            <a:r>
              <a:rPr lang="en-US" dirty="0" err="1"/>
              <a:t>Nonconjugate</a:t>
            </a:r>
            <a:r>
              <a:rPr lang="en-US" dirty="0"/>
              <a:t> Prior</a:t>
            </a:r>
          </a:p>
        </p:txBody>
      </p:sp>
      <p:sp>
        <p:nvSpPr>
          <p:cNvPr id="33795" name="Rectangle 3"/>
          <p:cNvSpPr>
            <a:spLocks noGrp="1" noChangeArrowheads="1"/>
          </p:cNvSpPr>
          <p:nvPr>
            <p:ph type="body" idx="1"/>
          </p:nvPr>
        </p:nvSpPr>
        <p:spPr>
          <a:xfrm>
            <a:off x="533400" y="1828800"/>
            <a:ext cx="8145463" cy="4116388"/>
          </a:xfrm>
        </p:spPr>
        <p:txBody>
          <a:bodyPr/>
          <a:lstStyle/>
          <a:p>
            <a:r>
              <a:rPr lang="en-US" dirty="0"/>
              <a:t>Interested in failure on demand for standby pump</a:t>
            </a:r>
          </a:p>
          <a:p>
            <a:r>
              <a:rPr lang="en-US" dirty="0"/>
              <a:t>Generic database represents uncertainty in p via </a:t>
            </a:r>
            <a:r>
              <a:rPr lang="en-US" b="1" dirty="0"/>
              <a:t>lognormal</a:t>
            </a:r>
            <a:r>
              <a:rPr lang="en-US" dirty="0"/>
              <a:t> distribution with</a:t>
            </a:r>
          </a:p>
          <a:p>
            <a:pPr lvl="1"/>
            <a:r>
              <a:rPr lang="en-US" dirty="0"/>
              <a:t>mean of 0.003</a:t>
            </a:r>
          </a:p>
          <a:p>
            <a:pPr lvl="1"/>
            <a:r>
              <a:rPr lang="en-US" dirty="0"/>
              <a:t>error factor of 10</a:t>
            </a:r>
          </a:p>
          <a:p>
            <a:r>
              <a:rPr lang="en-US" dirty="0"/>
              <a:t>Observe 0 failures in 36 demands</a:t>
            </a:r>
          </a:p>
          <a:p>
            <a:r>
              <a:rPr lang="en-US" dirty="0"/>
              <a:t>What is posterior mean of p?</a:t>
            </a:r>
          </a:p>
          <a:p>
            <a:r>
              <a:rPr lang="en-US" dirty="0"/>
              <a:t>What is the probability the posterior is p&gt;0.01?</a:t>
            </a:r>
          </a:p>
          <a:p>
            <a:pPr lvl="1"/>
            <a:r>
              <a:rPr lang="en-US" dirty="0"/>
              <a:t>Use the “step( )” function</a:t>
            </a:r>
          </a:p>
        </p:txBody>
      </p:sp>
      <p:sp>
        <p:nvSpPr>
          <p:cNvPr id="2" name="Slide Number Placeholder 1"/>
          <p:cNvSpPr>
            <a:spLocks noGrp="1"/>
          </p:cNvSpPr>
          <p:nvPr>
            <p:ph type="sldNum" sz="quarter" idx="11"/>
          </p:nvPr>
        </p:nvSpPr>
        <p:spPr/>
        <p:txBody>
          <a:bodyPr/>
          <a:lstStyle/>
          <a:p>
            <a:r>
              <a:rPr lang="en-US"/>
              <a:t>2-</a:t>
            </a:r>
            <a:fld id="{5F868368-EC15-444D-9EFB-42436E21986C}" type="slidenum">
              <a:rPr lang="en-US" smtClean="0"/>
              <a:pPr/>
              <a:t>32</a:t>
            </a:fld>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dirty="0" err="1"/>
              <a:t>OpenBUGS</a:t>
            </a:r>
            <a:r>
              <a:rPr lang="en-US" dirty="0"/>
              <a:t> Example with </a:t>
            </a:r>
            <a:r>
              <a:rPr lang="en-US" dirty="0" err="1"/>
              <a:t>Nonconjugate</a:t>
            </a:r>
            <a:r>
              <a:rPr lang="en-US" dirty="0"/>
              <a:t> Prior</a:t>
            </a:r>
          </a:p>
        </p:txBody>
      </p:sp>
      <p:sp>
        <p:nvSpPr>
          <p:cNvPr id="34819" name="Rectangle 3"/>
          <p:cNvSpPr>
            <a:spLocks noGrp="1" noChangeArrowheads="1"/>
          </p:cNvSpPr>
          <p:nvPr>
            <p:ph type="body" idx="1"/>
          </p:nvPr>
        </p:nvSpPr>
        <p:spPr/>
        <p:txBody>
          <a:bodyPr/>
          <a:lstStyle/>
          <a:p>
            <a:r>
              <a:rPr lang="en-US" dirty="0"/>
              <a:t>Generic prior is lognormal w/ mean = 0.003 and EF = 10</a:t>
            </a:r>
          </a:p>
          <a:p>
            <a:r>
              <a:rPr lang="en-US" dirty="0"/>
              <a:t>Data is 0 failures in 36 demands</a:t>
            </a:r>
          </a:p>
          <a:p>
            <a:r>
              <a:rPr lang="en-US" dirty="0"/>
              <a:t>Section 3.2.3 in Textbook</a:t>
            </a:r>
          </a:p>
        </p:txBody>
      </p:sp>
      <p:pic>
        <p:nvPicPr>
          <p:cNvPr id="34821" name="Picture 6" descr="newlogo"/>
          <p:cNvPicPr>
            <a:picLocks noChangeAspect="1" noChangeArrowheads="1"/>
          </p:cNvPicPr>
          <p:nvPr/>
        </p:nvPicPr>
        <p:blipFill>
          <a:blip r:embed="rId3" cstate="print"/>
          <a:srcRect/>
          <a:stretch>
            <a:fillRect/>
          </a:stretch>
        </p:blipFill>
        <p:spPr bwMode="auto">
          <a:xfrm>
            <a:off x="3429000" y="5943600"/>
            <a:ext cx="398463" cy="533400"/>
          </a:xfrm>
          <a:prstGeom prst="rect">
            <a:avLst/>
          </a:prstGeom>
          <a:noFill/>
          <a:ln w="9525">
            <a:noFill/>
            <a:miter lim="800000"/>
            <a:headEnd/>
            <a:tailEnd/>
          </a:ln>
        </p:spPr>
      </p:pic>
      <p:sp>
        <p:nvSpPr>
          <p:cNvPr id="34822" name="Text Box 7"/>
          <p:cNvSpPr txBox="1">
            <a:spLocks noChangeArrowheads="1"/>
          </p:cNvSpPr>
          <p:nvPr/>
        </p:nvSpPr>
        <p:spPr bwMode="auto">
          <a:xfrm>
            <a:off x="4038600" y="6019800"/>
            <a:ext cx="3276600" cy="304800"/>
          </a:xfrm>
          <a:prstGeom prst="rect">
            <a:avLst/>
          </a:prstGeom>
          <a:noFill/>
          <a:ln w="9525">
            <a:noFill/>
            <a:miter lim="800000"/>
            <a:headEnd/>
            <a:tailEnd/>
          </a:ln>
        </p:spPr>
        <p:txBody>
          <a:bodyPr>
            <a:spAutoFit/>
          </a:bodyPr>
          <a:lstStyle/>
          <a:p>
            <a:pPr>
              <a:spcBef>
                <a:spcPct val="50000"/>
              </a:spcBef>
            </a:pPr>
            <a:r>
              <a:rPr lang="en-US" sz="1400" b="1" dirty="0"/>
              <a:t>binomial-lognormal-update.odc</a:t>
            </a:r>
          </a:p>
        </p:txBody>
      </p:sp>
      <p:sp>
        <p:nvSpPr>
          <p:cNvPr id="7" name="Rectangle 6"/>
          <p:cNvSpPr/>
          <p:nvPr/>
        </p:nvSpPr>
        <p:spPr>
          <a:xfrm>
            <a:off x="381000" y="2819400"/>
            <a:ext cx="8382000" cy="3139321"/>
          </a:xfrm>
          <a:prstGeom prst="rect">
            <a:avLst/>
          </a:prstGeom>
        </p:spPr>
        <p:txBody>
          <a:bodyPr wrap="square">
            <a:spAutoFit/>
          </a:bodyPr>
          <a:lstStyle/>
          <a:p>
            <a:r>
              <a:rPr lang="en-US" sz="1800" b="1" dirty="0"/>
              <a:t>Model	{</a:t>
            </a:r>
          </a:p>
          <a:p>
            <a:r>
              <a:rPr lang="en-US" sz="1800" b="1" dirty="0"/>
              <a:t>	</a:t>
            </a:r>
            <a:r>
              <a:rPr lang="en-US" sz="1800" b="1" dirty="0">
                <a:solidFill>
                  <a:schemeClr val="accent2"/>
                </a:solidFill>
              </a:rPr>
              <a:t>mdp.fts ~ </a:t>
            </a:r>
            <a:r>
              <a:rPr lang="en-US" sz="1800" b="1" dirty="0" err="1">
                <a:solidFill>
                  <a:schemeClr val="accent2"/>
                </a:solidFill>
              </a:rPr>
              <a:t>dbin</a:t>
            </a:r>
            <a:r>
              <a:rPr lang="en-US" sz="1800" b="1" dirty="0">
                <a:solidFill>
                  <a:schemeClr val="accent2"/>
                </a:solidFill>
              </a:rPr>
              <a:t>(</a:t>
            </a:r>
            <a:r>
              <a:rPr lang="en-US" sz="1800" b="1" dirty="0" err="1">
                <a:solidFill>
                  <a:schemeClr val="accent2"/>
                </a:solidFill>
              </a:rPr>
              <a:t>p.fts,n.fts</a:t>
            </a:r>
            <a:r>
              <a:rPr lang="en-US" sz="1800" b="1" dirty="0">
                <a:solidFill>
                  <a:schemeClr val="accent2"/>
                </a:solidFill>
              </a:rPr>
              <a:t>)</a:t>
            </a:r>
            <a:r>
              <a:rPr lang="en-US" sz="1800" b="1" dirty="0"/>
              <a:t> </a:t>
            </a:r>
            <a:r>
              <a:rPr lang="en-US" sz="1800" b="1" i="1" dirty="0"/>
              <a:t>#Binomial distribution</a:t>
            </a:r>
            <a:endParaRPr lang="en-US" sz="1800" b="1" dirty="0"/>
          </a:p>
          <a:p>
            <a:r>
              <a:rPr lang="en-US" sz="1800" b="1" dirty="0"/>
              <a:t>	</a:t>
            </a:r>
            <a:r>
              <a:rPr lang="en-US" sz="1800" b="1" dirty="0">
                <a:solidFill>
                  <a:srgbClr val="FF0000"/>
                </a:solidFill>
              </a:rPr>
              <a:t>p.fts ~ </a:t>
            </a:r>
            <a:r>
              <a:rPr lang="en-US" sz="1800" b="1" dirty="0" err="1">
                <a:solidFill>
                  <a:srgbClr val="FF0000"/>
                </a:solidFill>
              </a:rPr>
              <a:t>dlnorm</a:t>
            </a:r>
            <a:r>
              <a:rPr lang="en-US" sz="1800" b="1" dirty="0">
                <a:solidFill>
                  <a:srgbClr val="FF0000"/>
                </a:solidFill>
              </a:rPr>
              <a:t>(mu, tau) </a:t>
            </a:r>
            <a:r>
              <a:rPr lang="en-US" sz="1800" b="1" i="1" dirty="0"/>
              <a:t>#Lognormal prior</a:t>
            </a:r>
            <a:endParaRPr lang="en-US" sz="1800" b="1" dirty="0">
              <a:solidFill>
                <a:srgbClr val="FF0000"/>
              </a:solidFill>
            </a:endParaRPr>
          </a:p>
          <a:p>
            <a:r>
              <a:rPr lang="en-US" sz="1800" b="1" dirty="0">
                <a:solidFill>
                  <a:srgbClr val="FF0000"/>
                </a:solidFill>
              </a:rPr>
              <a:t>	sigma &lt;- log(EF)/1.645 </a:t>
            </a:r>
            <a:r>
              <a:rPr lang="en-US" sz="1800" b="1" i="1" dirty="0"/>
              <a:t>#Solve for using EF</a:t>
            </a:r>
            <a:endParaRPr lang="en-US" sz="1800" b="1" dirty="0">
              <a:solidFill>
                <a:srgbClr val="FF0000"/>
              </a:solidFill>
            </a:endParaRPr>
          </a:p>
          <a:p>
            <a:r>
              <a:rPr lang="en-US" sz="1800" b="1" dirty="0">
                <a:solidFill>
                  <a:srgbClr val="FF0000"/>
                </a:solidFill>
              </a:rPr>
              <a:t>	tau &lt;- </a:t>
            </a:r>
            <a:r>
              <a:rPr lang="en-US" sz="1800" b="1" dirty="0" err="1">
                <a:solidFill>
                  <a:srgbClr val="FF0000"/>
                </a:solidFill>
              </a:rPr>
              <a:t>pow</a:t>
            </a:r>
            <a:r>
              <a:rPr lang="en-US" sz="1800" b="1" dirty="0">
                <a:solidFill>
                  <a:srgbClr val="FF0000"/>
                </a:solidFill>
              </a:rPr>
              <a:t>(sigma, -2) </a:t>
            </a:r>
            <a:r>
              <a:rPr lang="en-US" sz="1800" b="1" i="1" dirty="0"/>
              <a:t>#Lognormal parameter used by BUGS</a:t>
            </a:r>
            <a:endParaRPr lang="en-US" sz="1800" b="1" dirty="0">
              <a:solidFill>
                <a:srgbClr val="FF0000"/>
              </a:solidFill>
            </a:endParaRPr>
          </a:p>
          <a:p>
            <a:r>
              <a:rPr lang="en-US" sz="1800" b="1" dirty="0">
                <a:solidFill>
                  <a:srgbClr val="FF0000"/>
                </a:solidFill>
              </a:rPr>
              <a:t>	mu &lt;- log(</a:t>
            </a:r>
            <a:r>
              <a:rPr lang="en-US" sz="1800" b="1" dirty="0" err="1">
                <a:solidFill>
                  <a:srgbClr val="FF0000"/>
                </a:solidFill>
              </a:rPr>
              <a:t>prior.mean</a:t>
            </a:r>
            <a:r>
              <a:rPr lang="en-US" sz="1800" b="1" dirty="0">
                <a:solidFill>
                  <a:srgbClr val="FF0000"/>
                </a:solidFill>
              </a:rPr>
              <a:t>) - pow(sigma, 2)/2 </a:t>
            </a:r>
            <a:r>
              <a:rPr lang="en-US" sz="1800" b="1" i="1" dirty="0"/>
              <a:t>#Solve for using lognormal parameters, prior mean</a:t>
            </a:r>
          </a:p>
          <a:p>
            <a:r>
              <a:rPr lang="en-US" sz="1800" b="1" dirty="0">
                <a:solidFill>
                  <a:srgbClr val="FF0000"/>
                </a:solidFill>
              </a:rPr>
              <a:t>	</a:t>
            </a:r>
            <a:r>
              <a:rPr lang="en-US" sz="1800" b="1" dirty="0" err="1">
                <a:solidFill>
                  <a:srgbClr val="FF0000"/>
                </a:solidFill>
              </a:rPr>
              <a:t>prob.exc</a:t>
            </a:r>
            <a:r>
              <a:rPr lang="en-US" sz="1800" b="1" dirty="0">
                <a:solidFill>
                  <a:srgbClr val="FF0000"/>
                </a:solidFill>
              </a:rPr>
              <a:t> &lt;- step(</a:t>
            </a:r>
            <a:r>
              <a:rPr lang="en-US" sz="1800" b="1" dirty="0" err="1">
                <a:solidFill>
                  <a:srgbClr val="FF0000"/>
                </a:solidFill>
              </a:rPr>
              <a:t>p.fts</a:t>
            </a:r>
            <a:r>
              <a:rPr lang="en-US" sz="1800" b="1" dirty="0">
                <a:solidFill>
                  <a:srgbClr val="FF0000"/>
                </a:solidFill>
              </a:rPr>
              <a:t> – 0.01) </a:t>
            </a:r>
            <a:r>
              <a:rPr lang="en-US" sz="1800" b="1" dirty="0"/>
              <a:t>#Calculate the probability </a:t>
            </a:r>
            <a:r>
              <a:rPr lang="en-US" sz="1800" b="1" dirty="0" err="1"/>
              <a:t>p.fts</a:t>
            </a:r>
            <a:r>
              <a:rPr lang="en-US" sz="1800" b="1" dirty="0"/>
              <a:t> &gt; 0.01</a:t>
            </a:r>
            <a:endParaRPr lang="en-US" sz="1800" b="1" dirty="0">
              <a:solidFill>
                <a:srgbClr val="FF0000"/>
              </a:solidFill>
            </a:endParaRPr>
          </a:p>
          <a:p>
            <a:r>
              <a:rPr lang="en-US" sz="1800" b="1" dirty="0"/>
              <a:t>	}</a:t>
            </a:r>
          </a:p>
          <a:p>
            <a:r>
              <a:rPr lang="en-US" sz="1800" b="1" dirty="0"/>
              <a:t>data</a:t>
            </a:r>
          </a:p>
          <a:p>
            <a:r>
              <a:rPr lang="en-US" sz="1800" b="1" dirty="0">
                <a:solidFill>
                  <a:srgbClr val="008000"/>
                </a:solidFill>
              </a:rPr>
              <a:t>list(mdp.fts=0, n.fts=36, </a:t>
            </a:r>
            <a:r>
              <a:rPr lang="en-US" sz="1800" b="1" dirty="0" err="1">
                <a:solidFill>
                  <a:srgbClr val="008000"/>
                </a:solidFill>
              </a:rPr>
              <a:t>prior.mean</a:t>
            </a:r>
            <a:r>
              <a:rPr lang="en-US" sz="1800" b="1" dirty="0">
                <a:solidFill>
                  <a:srgbClr val="008000"/>
                </a:solidFill>
              </a:rPr>
              <a:t>=3.E-3, EF=10)</a:t>
            </a:r>
            <a:endParaRPr lang="en-US" sz="1800" dirty="0">
              <a:solidFill>
                <a:srgbClr val="008000"/>
              </a:solidFill>
            </a:endParaRPr>
          </a:p>
        </p:txBody>
      </p:sp>
      <p:sp>
        <p:nvSpPr>
          <p:cNvPr id="2" name="Slide Number Placeholder 1"/>
          <p:cNvSpPr>
            <a:spLocks noGrp="1"/>
          </p:cNvSpPr>
          <p:nvPr>
            <p:ph type="sldNum" sz="quarter" idx="11"/>
          </p:nvPr>
        </p:nvSpPr>
        <p:spPr/>
        <p:txBody>
          <a:bodyPr/>
          <a:lstStyle/>
          <a:p>
            <a:r>
              <a:rPr lang="en-US"/>
              <a:t>2-</a:t>
            </a:r>
            <a:fld id="{5F868368-EC15-444D-9EFB-42436E21986C}" type="slidenum">
              <a:rPr lang="en-US" smtClean="0"/>
              <a:pPr/>
              <a:t>33</a:t>
            </a:fld>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dirty="0"/>
              <a:t>DAG Model</a:t>
            </a:r>
          </a:p>
        </p:txBody>
      </p:sp>
      <p:pic>
        <p:nvPicPr>
          <p:cNvPr id="76802" name="Picture 2"/>
          <p:cNvPicPr>
            <a:picLocks noChangeAspect="1" noChangeArrowheads="1"/>
          </p:cNvPicPr>
          <p:nvPr/>
        </p:nvPicPr>
        <p:blipFill>
          <a:blip r:embed="rId3" cstate="print"/>
          <a:srcRect/>
          <a:stretch>
            <a:fillRect/>
          </a:stretch>
        </p:blipFill>
        <p:spPr bwMode="auto">
          <a:xfrm>
            <a:off x="3048000" y="1765611"/>
            <a:ext cx="2895600" cy="3160442"/>
          </a:xfrm>
          <a:prstGeom prst="rect">
            <a:avLst/>
          </a:prstGeom>
          <a:noFill/>
          <a:ln w="9525">
            <a:noFill/>
            <a:miter lim="800000"/>
            <a:headEnd/>
            <a:tailEnd/>
          </a:ln>
          <a:effectLst/>
        </p:spPr>
      </p:pic>
      <p:sp>
        <p:nvSpPr>
          <p:cNvPr id="2" name="Slide Number Placeholder 1"/>
          <p:cNvSpPr>
            <a:spLocks noGrp="1"/>
          </p:cNvSpPr>
          <p:nvPr>
            <p:ph type="sldNum" sz="quarter" idx="11"/>
          </p:nvPr>
        </p:nvSpPr>
        <p:spPr/>
        <p:txBody>
          <a:bodyPr/>
          <a:lstStyle/>
          <a:p>
            <a:r>
              <a:rPr lang="en-US"/>
              <a:t>2-</a:t>
            </a:r>
            <a:fld id="{5F868368-EC15-444D-9EFB-42436E21986C}" type="slidenum">
              <a:rPr lang="en-US" smtClean="0"/>
              <a:pPr/>
              <a:t>34</a:t>
            </a:fld>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normAutofit/>
          </a:bodyPr>
          <a:lstStyle/>
          <a:p>
            <a:pPr>
              <a:defRPr/>
            </a:pPr>
            <a:r>
              <a:rPr lang="en-US" dirty="0"/>
              <a:t>OpenBUGS Example with Nonconjugate Prior</a:t>
            </a:r>
          </a:p>
        </p:txBody>
      </p:sp>
      <p:sp>
        <p:nvSpPr>
          <p:cNvPr id="36867" name="Rectangle 3"/>
          <p:cNvSpPr>
            <a:spLocks noGrp="1" noChangeArrowheads="1"/>
          </p:cNvSpPr>
          <p:nvPr>
            <p:ph type="body" idx="1"/>
          </p:nvPr>
        </p:nvSpPr>
        <p:spPr>
          <a:xfrm>
            <a:off x="533400" y="1981200"/>
            <a:ext cx="8145463" cy="4116388"/>
          </a:xfrm>
        </p:spPr>
        <p:txBody>
          <a:bodyPr/>
          <a:lstStyle/>
          <a:p>
            <a:r>
              <a:rPr lang="en-US" dirty="0"/>
              <a:t>Run this model with 100,000 samples (1,000-sample burn in)</a:t>
            </a:r>
          </a:p>
          <a:p>
            <a:pPr lvl="1"/>
            <a:r>
              <a:rPr lang="en-US" dirty="0"/>
              <a:t>Posterior mean of p.fts = 0.0022</a:t>
            </a:r>
          </a:p>
          <a:p>
            <a:pPr lvl="1"/>
            <a:r>
              <a:rPr lang="en-US" dirty="0"/>
              <a:t>Posterior 90% interval is (1.1E-4, 7.9E-3)</a:t>
            </a:r>
          </a:p>
        </p:txBody>
      </p:sp>
      <p:sp>
        <p:nvSpPr>
          <p:cNvPr id="2" name="Slide Number Placeholder 1"/>
          <p:cNvSpPr>
            <a:spLocks noGrp="1"/>
          </p:cNvSpPr>
          <p:nvPr>
            <p:ph type="sldNum" sz="quarter" idx="11"/>
          </p:nvPr>
        </p:nvSpPr>
        <p:spPr/>
        <p:txBody>
          <a:bodyPr/>
          <a:lstStyle/>
          <a:p>
            <a:r>
              <a:rPr lang="en-US"/>
              <a:t>2-</a:t>
            </a:r>
            <a:fld id="{5F868368-EC15-444D-9EFB-42436E21986C}" type="slidenum">
              <a:rPr lang="en-US" smtClean="0"/>
              <a:pPr/>
              <a:t>35</a:t>
            </a:fld>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a:t>BUGS Exercises with Nonconjugate Priors</a:t>
            </a:r>
          </a:p>
        </p:txBody>
      </p:sp>
      <p:sp>
        <p:nvSpPr>
          <p:cNvPr id="3" name="Content Placeholder 2"/>
          <p:cNvSpPr>
            <a:spLocks noGrp="1"/>
          </p:cNvSpPr>
          <p:nvPr>
            <p:ph idx="1"/>
          </p:nvPr>
        </p:nvSpPr>
        <p:spPr/>
        <p:txBody>
          <a:bodyPr>
            <a:normAutofit/>
          </a:bodyPr>
          <a:lstStyle/>
          <a:p>
            <a:pPr marL="457200" indent="-457200">
              <a:lnSpc>
                <a:spcPct val="75000"/>
              </a:lnSpc>
              <a:buFontTx/>
              <a:buAutoNum type="arabicPeriod"/>
            </a:pPr>
            <a:r>
              <a:rPr lang="en-US" dirty="0"/>
              <a:t>A prior for </a:t>
            </a:r>
            <a:r>
              <a:rPr lang="en-US" dirty="0">
                <a:sym typeface="Symbol" pitchFamily="18" charset="2"/>
              </a:rPr>
              <a:t></a:t>
            </a:r>
            <a:r>
              <a:rPr lang="en-US" dirty="0"/>
              <a:t> is taken as lognormal with a mean of 0.04/yr and an EF of 2.</a:t>
            </a:r>
          </a:p>
          <a:p>
            <a:pPr marL="914400" lvl="1" indent="-457200">
              <a:lnSpc>
                <a:spcPct val="75000"/>
              </a:lnSpc>
              <a:buFontTx/>
              <a:buAutoNum type="alphaLcParenR"/>
            </a:pPr>
            <a:r>
              <a:rPr lang="en-US" dirty="0"/>
              <a:t>Find the 5</a:t>
            </a:r>
            <a:r>
              <a:rPr lang="en-US" baseline="30000" dirty="0"/>
              <a:t>th</a:t>
            </a:r>
            <a:r>
              <a:rPr lang="en-US" dirty="0"/>
              <a:t> and 95</a:t>
            </a:r>
            <a:r>
              <a:rPr lang="en-US" baseline="30000" dirty="0"/>
              <a:t>th</a:t>
            </a:r>
            <a:r>
              <a:rPr lang="en-US" dirty="0"/>
              <a:t> percentiles of this prior distribution.</a:t>
            </a:r>
          </a:p>
          <a:p>
            <a:pPr marL="914400" lvl="1" indent="-457200">
              <a:lnSpc>
                <a:spcPct val="75000"/>
              </a:lnSpc>
              <a:buFontTx/>
              <a:buAutoNum type="alphaLcParenR"/>
            </a:pPr>
            <a:r>
              <a:rPr lang="en-US" dirty="0"/>
              <a:t>If 2 events are seen over a 7-yr period, update the prior distribution to find the posterior mean of </a:t>
            </a:r>
            <a:r>
              <a:rPr lang="en-US" dirty="0">
                <a:sym typeface="Symbol" pitchFamily="18" charset="2"/>
              </a:rPr>
              <a:t></a:t>
            </a:r>
            <a:r>
              <a:rPr lang="en-US" dirty="0"/>
              <a:t>.</a:t>
            </a:r>
          </a:p>
          <a:p>
            <a:pPr marL="914400" lvl="1" indent="-457200">
              <a:lnSpc>
                <a:spcPct val="75000"/>
              </a:lnSpc>
              <a:buFontTx/>
              <a:buAutoNum type="alphaLcParenR"/>
            </a:pPr>
            <a:r>
              <a:rPr lang="en-US" dirty="0"/>
              <a:t>What is the probability of seeing 2 or more events in the next 7 years? (Instructor-led)</a:t>
            </a:r>
          </a:p>
        </p:txBody>
      </p:sp>
      <p:sp>
        <p:nvSpPr>
          <p:cNvPr id="4" name="Slide Number Placeholder 3"/>
          <p:cNvSpPr>
            <a:spLocks noGrp="1"/>
          </p:cNvSpPr>
          <p:nvPr>
            <p:ph type="sldNum" sz="quarter" idx="11"/>
          </p:nvPr>
        </p:nvSpPr>
        <p:spPr/>
        <p:txBody>
          <a:bodyPr/>
          <a:lstStyle/>
          <a:p>
            <a:r>
              <a:rPr lang="en-US"/>
              <a:t>2-</a:t>
            </a:r>
            <a:fld id="{5F868368-EC15-444D-9EFB-42436E21986C}" type="slidenum">
              <a:rPr lang="en-US" smtClean="0"/>
              <a:pPr/>
              <a:t>36</a:t>
            </a:fld>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a:t>BUGS Exercises with Nonconjugate Priors</a:t>
            </a:r>
          </a:p>
        </p:txBody>
      </p:sp>
      <p:sp>
        <p:nvSpPr>
          <p:cNvPr id="38915" name="Content Placeholder 2"/>
          <p:cNvSpPr>
            <a:spLocks noGrp="1"/>
          </p:cNvSpPr>
          <p:nvPr>
            <p:ph idx="1"/>
          </p:nvPr>
        </p:nvSpPr>
        <p:spPr/>
        <p:txBody>
          <a:bodyPr>
            <a:normAutofit lnSpcReduction="10000"/>
          </a:bodyPr>
          <a:lstStyle/>
          <a:p>
            <a:pPr marL="457200" indent="-457200">
              <a:buFont typeface="+mj-lt"/>
              <a:buAutoNum type="arabicParenR" startAt="2"/>
            </a:pPr>
            <a:r>
              <a:rPr lang="en-US" sz="2000" dirty="0"/>
              <a:t>A system has two redundant motor-driven pumps, each of which fails on demand with prior median probability 0.01 and upper bound probability 0.05, and a turbine-driven pump, which fails on demand with prior median probability 0.03, and upper bound probability 0.08.  The motor-driven pumps each can supply 50% of the system needs, and the turbine-driven pump can supply 100% of the system needs.  Assume that each pump fails independently of the others.  Assume that the epistemic uncertainty in each pump’s failure probability is lognormally distributed.</a:t>
            </a:r>
            <a:endParaRPr lang="en-US" sz="1800" dirty="0"/>
          </a:p>
          <a:p>
            <a:pPr marL="914400" lvl="1" indent="-457200">
              <a:buFontTx/>
              <a:buAutoNum type="alphaLcParenR"/>
            </a:pPr>
            <a:r>
              <a:rPr lang="en-US" sz="2000" dirty="0"/>
              <a:t>Write the expression for failure of the system, in symbols.  Caution:  think about state-of-knowledge correlation.</a:t>
            </a:r>
            <a:endParaRPr lang="en-US" sz="1800" dirty="0"/>
          </a:p>
          <a:p>
            <a:pPr marL="914400" lvl="1" indent="-457200">
              <a:buFontTx/>
              <a:buAutoNum type="alphaLcParenR"/>
            </a:pPr>
            <a:r>
              <a:rPr lang="en-US" sz="2000" dirty="0"/>
              <a:t>What is the mean probability that the system fails on demand if there has been 1 turbine-driven pump failure in 28 demands and 0 motor-driven pump failures in 64 demands?</a:t>
            </a:r>
            <a:endParaRPr lang="en-US" sz="1800" dirty="0"/>
          </a:p>
          <a:p>
            <a:pPr marL="914400" lvl="1" indent="-457200">
              <a:buFontTx/>
              <a:buAutoNum type="alphaLcParenR"/>
            </a:pPr>
            <a:r>
              <a:rPr lang="en-US" sz="2000" dirty="0"/>
              <a:t>What is the 95</a:t>
            </a:r>
            <a:r>
              <a:rPr lang="en-US" sz="2000" baseline="30000" dirty="0"/>
              <a:t>th</a:t>
            </a:r>
            <a:r>
              <a:rPr lang="en-US" sz="2000" dirty="0"/>
              <a:t> percentile (upper bound) of this probability?</a:t>
            </a:r>
          </a:p>
          <a:p>
            <a:pPr marL="914400" lvl="1" indent="-457200">
              <a:buFontTx/>
              <a:buAutoNum type="alphaLcParenR"/>
            </a:pPr>
            <a:endParaRPr lang="en-US" dirty="0"/>
          </a:p>
          <a:p>
            <a:pPr marL="457200" lvl="1" indent="0">
              <a:buNone/>
            </a:pPr>
            <a:r>
              <a:rPr lang="en-US" sz="1800" dirty="0"/>
              <a:t>NOTE: Error Factor formulas and scripts are on page 33-34 of the textbook</a:t>
            </a:r>
          </a:p>
        </p:txBody>
      </p:sp>
      <p:sp>
        <p:nvSpPr>
          <p:cNvPr id="3" name="Slide Number Placeholder 2"/>
          <p:cNvSpPr>
            <a:spLocks noGrp="1"/>
          </p:cNvSpPr>
          <p:nvPr>
            <p:ph type="sldNum" sz="quarter" idx="11"/>
          </p:nvPr>
        </p:nvSpPr>
        <p:spPr/>
        <p:txBody>
          <a:bodyPr/>
          <a:lstStyle/>
          <a:p>
            <a:r>
              <a:rPr lang="en-US"/>
              <a:t>2-</a:t>
            </a:r>
            <a:fld id="{5F868368-EC15-444D-9EFB-42436E21986C}" type="slidenum">
              <a:rPr lang="en-US" smtClean="0"/>
              <a:pPr/>
              <a:t>37</a:t>
            </a:fld>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Miscellaneous BUGS Exercises</a:t>
            </a:r>
          </a:p>
        </p:txBody>
      </p:sp>
      <p:sp>
        <p:nvSpPr>
          <p:cNvPr id="3" name="Content Placeholder 2"/>
          <p:cNvSpPr>
            <a:spLocks noGrp="1"/>
          </p:cNvSpPr>
          <p:nvPr>
            <p:ph idx="1"/>
          </p:nvPr>
        </p:nvSpPr>
        <p:spPr/>
        <p:txBody>
          <a:bodyPr/>
          <a:lstStyle/>
          <a:p>
            <a:pPr marL="457200" indent="-457200">
              <a:buFont typeface="+mj-lt"/>
              <a:buAutoNum type="arabicPeriod"/>
            </a:pPr>
            <a:r>
              <a:rPr lang="en-US" dirty="0"/>
              <a:t>Pipes are designed to contain pressurized fluid.  Let P</a:t>
            </a:r>
            <a:r>
              <a:rPr lang="en-US" baseline="-25000" dirty="0"/>
              <a:t>F</a:t>
            </a:r>
            <a:r>
              <a:rPr lang="en-US" dirty="0"/>
              <a:t> denote the pressure at which a pipe fails.  This failure pressure is treated as random, corresponding to variability in the strength of pipes.  Assume that P</a:t>
            </a:r>
            <a:r>
              <a:rPr lang="en-US" baseline="-25000" dirty="0"/>
              <a:t>F</a:t>
            </a:r>
            <a:r>
              <a:rPr lang="en-US" dirty="0"/>
              <a:t> is lognormally distributed, with median = 975 psig and </a:t>
            </a:r>
            <a:r>
              <a:rPr lang="en-US" dirty="0">
                <a:sym typeface="Symbol"/>
              </a:rPr>
              <a:t></a:t>
            </a:r>
            <a:r>
              <a:rPr lang="en-US" dirty="0"/>
              <a:t> = 0.4.  If a pipe experiences a pressure of 1200 psig, what is the probability that the pipe fails? Repeat the above problem, but now model the system pressure (to which the pipe is exposed) as being normally distributed with a mean of 1200 psig and a standard deviation of 100 </a:t>
            </a:r>
            <a:r>
              <a:rPr lang="en-US" dirty="0" err="1"/>
              <a:t>psig</a:t>
            </a:r>
            <a:r>
              <a:rPr lang="en-US" dirty="0"/>
              <a:t>.</a:t>
            </a:r>
          </a:p>
          <a:p>
            <a:pPr marL="457200" indent="-457200">
              <a:buFont typeface="+mj-lt"/>
              <a:buAutoNum type="arabicPeriod"/>
            </a:pPr>
            <a:endParaRPr lang="en-US" dirty="0"/>
          </a:p>
          <a:p>
            <a:pPr marL="454025" lvl="1" indent="0">
              <a:buNone/>
            </a:pPr>
            <a:r>
              <a:rPr lang="en-US" dirty="0"/>
              <a:t>Note: If median and sigma are given, the lognormal parameters script is:</a:t>
            </a:r>
          </a:p>
          <a:p>
            <a:pPr marL="454025" lvl="1" indent="0">
              <a:buNone/>
            </a:pPr>
            <a:r>
              <a:rPr lang="en-US" dirty="0"/>
              <a:t>mu &lt;- log(median)</a:t>
            </a:r>
          </a:p>
          <a:p>
            <a:pPr marL="454025" lvl="1" indent="0">
              <a:buNone/>
            </a:pPr>
            <a:r>
              <a:rPr lang="en-US" dirty="0"/>
              <a:t>tau &lt;- pow(sigma,-2)</a:t>
            </a:r>
          </a:p>
        </p:txBody>
      </p:sp>
      <p:sp>
        <p:nvSpPr>
          <p:cNvPr id="4" name="Slide Number Placeholder 3"/>
          <p:cNvSpPr>
            <a:spLocks noGrp="1"/>
          </p:cNvSpPr>
          <p:nvPr>
            <p:ph type="sldNum" sz="quarter" idx="11"/>
          </p:nvPr>
        </p:nvSpPr>
        <p:spPr/>
        <p:txBody>
          <a:bodyPr/>
          <a:lstStyle/>
          <a:p>
            <a:r>
              <a:rPr lang="en-US"/>
              <a:t>2-</a:t>
            </a:r>
            <a:fld id="{5F868368-EC15-444D-9EFB-42436E21986C}" type="slidenum">
              <a:rPr lang="en-US" smtClean="0"/>
              <a:pPr/>
              <a:t>38</a:t>
            </a:fld>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Miscellaneous BUGS Exercises</a:t>
            </a:r>
          </a:p>
        </p:txBody>
      </p:sp>
      <p:sp>
        <p:nvSpPr>
          <p:cNvPr id="3" name="Content Placeholder 2"/>
          <p:cNvSpPr>
            <a:spLocks noGrp="1"/>
          </p:cNvSpPr>
          <p:nvPr>
            <p:ph idx="1"/>
          </p:nvPr>
        </p:nvSpPr>
        <p:spPr/>
        <p:txBody>
          <a:bodyPr/>
          <a:lstStyle/>
          <a:p>
            <a:pPr marL="457200" indent="-457200">
              <a:buFont typeface="+mj-lt"/>
              <a:buAutoNum type="arabicPeriod" startAt="2"/>
            </a:pPr>
            <a:r>
              <a:rPr lang="en-US" dirty="0"/>
              <a:t>A diesel generator is required to have a failure probability (on demand) of 0.05 or less.  The facility PRA has estimated the failure probability as being beta-distributed with a mean value of 0.027 and </a:t>
            </a:r>
            <a:r>
              <a:rPr lang="en-US" dirty="0">
                <a:sym typeface="Symbol"/>
              </a:rPr>
              <a:t></a:t>
            </a:r>
            <a:r>
              <a:rPr lang="en-US" dirty="0"/>
              <a:t> = 54.  If we observe 3 failures in 27 tests of the EDG, what is the probability that this criterion is met?</a:t>
            </a:r>
          </a:p>
          <a:p>
            <a:pPr marL="457200" indent="-457200">
              <a:buFont typeface="+mj-lt"/>
              <a:buAutoNum type="arabicPeriod" startAt="2"/>
            </a:pPr>
            <a:r>
              <a:rPr lang="en-US" dirty="0"/>
              <a:t>A licensee is updating the initiating event frequency for loss of turbine-building cooling water. Their prior distribution is lognormal with a mean of 0.02/yr and an error factor of 10.  They have observed no losses in 27.5 Rx-yrs.  Carry out the update and find the posterior mean and 90% interval.</a:t>
            </a:r>
          </a:p>
          <a:p>
            <a:pPr marL="457200" indent="-457200">
              <a:buFont typeface="+mj-lt"/>
              <a:buAutoNum type="arabicPeriod" startAt="2"/>
            </a:pPr>
            <a:endParaRPr lang="en-US" dirty="0"/>
          </a:p>
        </p:txBody>
      </p:sp>
      <p:sp>
        <p:nvSpPr>
          <p:cNvPr id="4" name="Slide Number Placeholder 3"/>
          <p:cNvSpPr>
            <a:spLocks noGrp="1"/>
          </p:cNvSpPr>
          <p:nvPr>
            <p:ph type="sldNum" sz="quarter" idx="11"/>
          </p:nvPr>
        </p:nvSpPr>
        <p:spPr/>
        <p:txBody>
          <a:bodyPr/>
          <a:lstStyle/>
          <a:p>
            <a:r>
              <a:rPr lang="en-US"/>
              <a:t>2-</a:t>
            </a:r>
            <a:fld id="{5F868368-EC15-444D-9EFB-42436E21986C}" type="slidenum">
              <a:rPr lang="en-US" smtClean="0"/>
              <a:pPr/>
              <a:t>39</a:t>
            </a:fld>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t>Why OpenBUGS?</a:t>
            </a:r>
            <a:endParaRPr lang="en-US" dirty="0"/>
          </a:p>
        </p:txBody>
      </p:sp>
      <p:sp>
        <p:nvSpPr>
          <p:cNvPr id="124931" name="Rectangle 3"/>
          <p:cNvSpPr>
            <a:spLocks noGrp="1" noChangeArrowheads="1"/>
          </p:cNvSpPr>
          <p:nvPr>
            <p:ph type="body" idx="1"/>
          </p:nvPr>
        </p:nvSpPr>
        <p:spPr/>
        <p:txBody>
          <a:bodyPr/>
          <a:lstStyle/>
          <a:p>
            <a:r>
              <a:rPr lang="en-US"/>
              <a:t>OpenBUGS is flexible, allowing new problems to be solved as they arise</a:t>
            </a:r>
          </a:p>
          <a:p>
            <a:pPr lvl="1"/>
            <a:r>
              <a:rPr lang="en-US"/>
              <a:t>Some tension between flexibility and ease of use</a:t>
            </a:r>
          </a:p>
          <a:p>
            <a:pPr lvl="1"/>
            <a:r>
              <a:rPr lang="en-US"/>
              <a:t>Batch mode operation possible for routine problems</a:t>
            </a:r>
          </a:p>
          <a:p>
            <a:endParaRPr lang="en-US" dirty="0"/>
          </a:p>
        </p:txBody>
      </p:sp>
      <p:sp>
        <p:nvSpPr>
          <p:cNvPr id="2" name="Slide Number Placeholder 1"/>
          <p:cNvSpPr>
            <a:spLocks noGrp="1"/>
          </p:cNvSpPr>
          <p:nvPr>
            <p:ph type="sldNum" sz="quarter" idx="11"/>
          </p:nvPr>
        </p:nvSpPr>
        <p:spPr/>
        <p:txBody>
          <a:bodyPr/>
          <a:lstStyle/>
          <a:p>
            <a:r>
              <a:rPr lang="en-US"/>
              <a:t>2-</a:t>
            </a:r>
            <a:fld id="{5F868368-EC15-444D-9EFB-42436E21986C}" type="slidenum">
              <a:rPr lang="en-US" smtClean="0"/>
              <a:pPr/>
              <a:t>4</a:t>
            </a:fld>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Miscellaneous BUGS Exercises</a:t>
            </a:r>
          </a:p>
        </p:txBody>
      </p:sp>
      <p:sp>
        <p:nvSpPr>
          <p:cNvPr id="3" name="Content Placeholder 2"/>
          <p:cNvSpPr>
            <a:spLocks noGrp="1"/>
          </p:cNvSpPr>
          <p:nvPr>
            <p:ph idx="1"/>
          </p:nvPr>
        </p:nvSpPr>
        <p:spPr/>
        <p:txBody>
          <a:bodyPr/>
          <a:lstStyle/>
          <a:p>
            <a:pPr marL="457200" lvl="0" indent="-457200">
              <a:buFont typeface="+mj-lt"/>
              <a:buAutoNum type="arabicPeriod" startAt="4"/>
            </a:pPr>
            <a:r>
              <a:rPr lang="en-US" dirty="0"/>
              <a:t>In 60 demands of an AFW turbine-train, there were two failures to start.  The unknown parameter of interest is p = Pr(failure to start).  Assume a beta prior distribution for p, with </a:t>
            </a:r>
            <a:r>
              <a:rPr lang="en-US" dirty="0">
                <a:sym typeface="Symbol"/>
              </a:rPr>
              <a:t></a:t>
            </a:r>
            <a:r>
              <a:rPr lang="en-US" dirty="0"/>
              <a:t> = 0.6 and </a:t>
            </a:r>
            <a:r>
              <a:rPr lang="en-US" dirty="0">
                <a:sym typeface="Symbol"/>
              </a:rPr>
              <a:t></a:t>
            </a:r>
            <a:r>
              <a:rPr lang="en-US" dirty="0"/>
              <a:t> = 10.2.  What is the posterior mean?  Find the 5</a:t>
            </a:r>
            <a:r>
              <a:rPr lang="en-US" baseline="30000" dirty="0"/>
              <a:t>th</a:t>
            </a:r>
            <a:r>
              <a:rPr lang="en-US" dirty="0"/>
              <a:t> and 95</a:t>
            </a:r>
            <a:r>
              <a:rPr lang="en-US" baseline="30000" dirty="0"/>
              <a:t>th</a:t>
            </a:r>
            <a:r>
              <a:rPr lang="en-US" dirty="0"/>
              <a:t> percentiles of the posterior distribution.</a:t>
            </a:r>
          </a:p>
          <a:p>
            <a:pPr marL="457200" lvl="0" indent="-457200">
              <a:buFont typeface="+mj-lt"/>
              <a:buAutoNum type="arabicPeriod" startAt="5"/>
            </a:pPr>
            <a:r>
              <a:rPr lang="en-US" dirty="0"/>
              <a:t>In 20 reactor-calendar years (17.3 reactor-critical years), there were 2 initiating events involving total loss of feedwater flow.  The unknown parameter of interest is </a:t>
            </a:r>
            <a:r>
              <a:rPr lang="en-US" dirty="0">
                <a:sym typeface="Symbol"/>
              </a:rPr>
              <a:t></a:t>
            </a:r>
            <a:r>
              <a:rPr lang="en-US" dirty="0"/>
              <a:t>, the frequency of events per reactor-critical year.  Assume a gamma prior distribution for </a:t>
            </a:r>
            <a:r>
              <a:rPr lang="en-US" dirty="0">
                <a:sym typeface="Symbol"/>
              </a:rPr>
              <a:t></a:t>
            </a:r>
            <a:r>
              <a:rPr lang="en-US" dirty="0"/>
              <a:t>, with </a:t>
            </a:r>
            <a:r>
              <a:rPr lang="en-US" dirty="0">
                <a:sym typeface="Symbol"/>
              </a:rPr>
              <a:t></a:t>
            </a:r>
            <a:r>
              <a:rPr lang="en-US" dirty="0"/>
              <a:t> = 0.8 and </a:t>
            </a:r>
            <a:r>
              <a:rPr lang="en-US" dirty="0">
                <a:sym typeface="Symbol"/>
              </a:rPr>
              <a:t></a:t>
            </a:r>
            <a:r>
              <a:rPr lang="en-US" dirty="0"/>
              <a:t> = 10.6.  Find the posterior mean and 90% credible interval for </a:t>
            </a:r>
            <a:r>
              <a:rPr lang="en-US" dirty="0">
                <a:sym typeface="Symbol"/>
              </a:rPr>
              <a:t>.</a:t>
            </a:r>
            <a:endParaRPr lang="en-US" dirty="0"/>
          </a:p>
          <a:p>
            <a:pPr marL="457200" indent="-457200">
              <a:buFont typeface="+mj-lt"/>
              <a:buAutoNum type="arabicPeriod" startAt="4"/>
            </a:pPr>
            <a:endParaRPr lang="en-US" dirty="0"/>
          </a:p>
        </p:txBody>
      </p:sp>
      <p:sp>
        <p:nvSpPr>
          <p:cNvPr id="4" name="Slide Number Placeholder 3"/>
          <p:cNvSpPr>
            <a:spLocks noGrp="1"/>
          </p:cNvSpPr>
          <p:nvPr>
            <p:ph type="sldNum" sz="quarter" idx="11"/>
          </p:nvPr>
        </p:nvSpPr>
        <p:spPr/>
        <p:txBody>
          <a:bodyPr/>
          <a:lstStyle/>
          <a:p>
            <a:r>
              <a:rPr lang="en-US"/>
              <a:t>2-</a:t>
            </a:r>
            <a:fld id="{5F868368-EC15-444D-9EFB-42436E21986C}" type="slidenum">
              <a:rPr lang="en-US" smtClean="0"/>
              <a:pPr/>
              <a:t>40</a:t>
            </a:fld>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Common-Cause Failure</a:t>
            </a:r>
          </a:p>
        </p:txBody>
      </p:sp>
      <p:sp>
        <p:nvSpPr>
          <p:cNvPr id="3" name="Content Placeholder 2"/>
          <p:cNvSpPr>
            <a:spLocks noGrp="1"/>
          </p:cNvSpPr>
          <p:nvPr>
            <p:ph idx="1"/>
          </p:nvPr>
        </p:nvSpPr>
        <p:spPr/>
        <p:txBody>
          <a:bodyPr/>
          <a:lstStyle/>
          <a:p>
            <a:r>
              <a:rPr lang="en-US" dirty="0"/>
              <a:t>Observe N failures in component group of size k</a:t>
            </a:r>
          </a:p>
          <a:p>
            <a:pPr lvl="1">
              <a:buFont typeface="Arial" pitchFamily="34" charset="0"/>
              <a:buChar char="•"/>
            </a:pPr>
            <a:r>
              <a:rPr lang="en-US" dirty="0"/>
              <a:t>n</a:t>
            </a:r>
            <a:r>
              <a:rPr lang="en-US" baseline="-25000" dirty="0"/>
              <a:t>1</a:t>
            </a:r>
            <a:r>
              <a:rPr lang="en-US" dirty="0"/>
              <a:t> involve one component, n</a:t>
            </a:r>
            <a:r>
              <a:rPr lang="en-US" baseline="-25000" dirty="0"/>
              <a:t>2</a:t>
            </a:r>
            <a:r>
              <a:rPr lang="en-US" dirty="0"/>
              <a:t> involve 2, etc.</a:t>
            </a:r>
          </a:p>
          <a:p>
            <a:pPr lvl="1">
              <a:buFont typeface="Arial" pitchFamily="34" charset="0"/>
              <a:buChar char="•"/>
            </a:pPr>
            <a:endParaRPr lang="en-US" dirty="0"/>
          </a:p>
          <a:p>
            <a:pPr lvl="1">
              <a:buFont typeface="Arial" pitchFamily="34" charset="0"/>
              <a:buChar char="•"/>
            </a:pPr>
            <a:endParaRPr lang="en-US" dirty="0"/>
          </a:p>
          <a:p>
            <a:pPr lvl="1">
              <a:buFont typeface="Arial" pitchFamily="34" charset="0"/>
              <a:buChar char="•"/>
            </a:pPr>
            <a:endParaRPr lang="en-US" dirty="0"/>
          </a:p>
          <a:p>
            <a:pPr lvl="1">
              <a:buFont typeface="Arial" pitchFamily="34" charset="0"/>
              <a:buChar char="•"/>
            </a:pPr>
            <a:r>
              <a:rPr lang="en-US" dirty="0"/>
              <a:t>In alpha-factor model, failure counts have multinomial distribution with (vector) parameter </a:t>
            </a:r>
            <a:r>
              <a:rPr lang="el-GR" dirty="0">
                <a:latin typeface="Times New Roman"/>
                <a:cs typeface="Times New Roman"/>
              </a:rPr>
              <a:t>α</a:t>
            </a:r>
            <a:endParaRPr lang="en-US" dirty="0">
              <a:latin typeface="Times New Roman"/>
              <a:cs typeface="Times New Roman"/>
            </a:endParaRPr>
          </a:p>
          <a:p>
            <a:pPr lvl="2">
              <a:buFont typeface="Arial" pitchFamily="34" charset="0"/>
              <a:buChar char="•"/>
            </a:pPr>
            <a:endParaRPr lang="en-US" dirty="0"/>
          </a:p>
          <a:p>
            <a:pPr lvl="1">
              <a:buFont typeface="Arial" pitchFamily="34" charset="0"/>
              <a:buChar char="•"/>
            </a:pP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3909894596"/>
              </p:ext>
            </p:extLst>
          </p:nvPr>
        </p:nvGraphicFramePr>
        <p:xfrm>
          <a:off x="3885405" y="2171685"/>
          <a:ext cx="1371600" cy="951722"/>
        </p:xfrm>
        <a:graphic>
          <a:graphicData uri="http://schemas.openxmlformats.org/presentationml/2006/ole">
            <mc:AlternateContent xmlns:mc="http://schemas.openxmlformats.org/markup-compatibility/2006">
              <mc:Choice xmlns:v="urn:schemas-microsoft-com:vml" Requires="v">
                <p:oleObj spid="_x0000_s3098" name="Equation" r:id="rId4" imgW="622277" imgH="431570" progId="Equation.3">
                  <p:embed/>
                </p:oleObj>
              </mc:Choice>
              <mc:Fallback>
                <p:oleObj name="Equation" r:id="rId4" imgW="622277" imgH="43157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85405" y="2171685"/>
                        <a:ext cx="1371600" cy="95172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455214549"/>
              </p:ext>
            </p:extLst>
          </p:nvPr>
        </p:nvGraphicFramePr>
        <p:xfrm>
          <a:off x="3222889" y="4212479"/>
          <a:ext cx="2696633" cy="533400"/>
        </p:xfrm>
        <a:graphic>
          <a:graphicData uri="http://schemas.openxmlformats.org/presentationml/2006/ole">
            <mc:AlternateContent xmlns:mc="http://schemas.openxmlformats.org/markup-compatibility/2006">
              <mc:Choice xmlns:v="urn:schemas-microsoft-com:vml" Requires="v">
                <p:oleObj spid="_x0000_s3099" name="Equation" r:id="rId6" imgW="1155264" imgH="228738" progId="Equation.3">
                  <p:embed/>
                </p:oleObj>
              </mc:Choice>
              <mc:Fallback>
                <p:oleObj name="Equation" r:id="rId6" imgW="1155264" imgH="228738"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22889" y="4212479"/>
                        <a:ext cx="2696633" cy="533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Slide Number Placeholder 5"/>
          <p:cNvSpPr>
            <a:spLocks noGrp="1"/>
          </p:cNvSpPr>
          <p:nvPr>
            <p:ph type="sldNum" sz="quarter" idx="11"/>
          </p:nvPr>
        </p:nvSpPr>
        <p:spPr/>
        <p:txBody>
          <a:bodyPr/>
          <a:lstStyle/>
          <a:p>
            <a:r>
              <a:rPr lang="en-US"/>
              <a:t>2-</a:t>
            </a:r>
            <a:fld id="{5F868368-EC15-444D-9EFB-42436E21986C}" type="slidenum">
              <a:rPr lang="en-US" smtClean="0"/>
              <a:pPr/>
              <a:t>41</a:t>
            </a:fld>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Common-Cause Failure</a:t>
            </a:r>
          </a:p>
        </p:txBody>
      </p:sp>
      <p:sp>
        <p:nvSpPr>
          <p:cNvPr id="3" name="Content Placeholder 2"/>
          <p:cNvSpPr>
            <a:spLocks noGrp="1"/>
          </p:cNvSpPr>
          <p:nvPr>
            <p:ph idx="1"/>
          </p:nvPr>
        </p:nvSpPr>
        <p:spPr/>
        <p:txBody>
          <a:bodyPr/>
          <a:lstStyle/>
          <a:p>
            <a:r>
              <a:rPr lang="en-US" dirty="0"/>
              <a:t>Conjugate prior for </a:t>
            </a:r>
            <a:r>
              <a:rPr lang="el-GR" dirty="0">
                <a:latin typeface="Times New Roman"/>
                <a:cs typeface="Times New Roman"/>
              </a:rPr>
              <a:t>α</a:t>
            </a:r>
            <a:r>
              <a:rPr lang="en-US" dirty="0">
                <a:latin typeface="Times New Roman"/>
                <a:cs typeface="Times New Roman"/>
              </a:rPr>
              <a:t> </a:t>
            </a:r>
            <a:r>
              <a:rPr lang="en-US" dirty="0">
                <a:cs typeface="Times New Roman"/>
              </a:rPr>
              <a:t>is Dirichlet(</a:t>
            </a:r>
            <a:r>
              <a:rPr lang="el-GR" dirty="0">
                <a:latin typeface="Times New Roman"/>
                <a:cs typeface="Times New Roman"/>
              </a:rPr>
              <a:t>θ</a:t>
            </a:r>
            <a:r>
              <a:rPr lang="en-US" dirty="0">
                <a:latin typeface="Times New Roman"/>
                <a:cs typeface="Times New Roman"/>
              </a:rPr>
              <a:t>)</a:t>
            </a:r>
          </a:p>
          <a:p>
            <a:endParaRPr lang="en-US" dirty="0">
              <a:latin typeface="Times New Roman"/>
              <a:cs typeface="Times New Roman"/>
            </a:endParaRPr>
          </a:p>
          <a:p>
            <a:endParaRPr lang="en-US" dirty="0">
              <a:latin typeface="Times New Roman"/>
              <a:cs typeface="Times New Roman"/>
            </a:endParaRPr>
          </a:p>
          <a:p>
            <a:r>
              <a:rPr lang="en-US" dirty="0"/>
              <a:t>In equation form:</a:t>
            </a:r>
          </a:p>
        </p:txBody>
      </p:sp>
      <p:graphicFrame>
        <p:nvGraphicFramePr>
          <p:cNvPr id="77826" name="Object 2"/>
          <p:cNvGraphicFramePr>
            <a:graphicFrameLocks noChangeAspect="1"/>
          </p:cNvGraphicFramePr>
          <p:nvPr>
            <p:extLst>
              <p:ext uri="{D42A27DB-BD31-4B8C-83A1-F6EECF244321}">
                <p14:modId xmlns:p14="http://schemas.microsoft.com/office/powerpoint/2010/main" val="1654970681"/>
              </p:ext>
            </p:extLst>
          </p:nvPr>
        </p:nvGraphicFramePr>
        <p:xfrm>
          <a:off x="2972593" y="2050240"/>
          <a:ext cx="2519363" cy="533400"/>
        </p:xfrm>
        <a:graphic>
          <a:graphicData uri="http://schemas.openxmlformats.org/presentationml/2006/ole">
            <mc:AlternateContent xmlns:mc="http://schemas.openxmlformats.org/markup-compatibility/2006">
              <mc:Choice xmlns:v="urn:schemas-microsoft-com:vml" Requires="v">
                <p:oleObj spid="_x0000_s4134" name="Equation" r:id="rId4" imgW="1079201" imgH="228738" progId="Equation.3">
                  <p:embed/>
                </p:oleObj>
              </mc:Choice>
              <mc:Fallback>
                <p:oleObj name="Equation" r:id="rId4" imgW="1079201" imgH="228738"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72593" y="2050240"/>
                        <a:ext cx="2519363" cy="533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78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7827" name="Object 3"/>
          <p:cNvGraphicFramePr>
            <a:graphicFrameLocks noChangeAspect="1"/>
          </p:cNvGraphicFramePr>
          <p:nvPr/>
        </p:nvGraphicFramePr>
        <p:xfrm>
          <a:off x="2636838" y="3438525"/>
          <a:ext cx="3190875" cy="1200150"/>
        </p:xfrm>
        <a:graphic>
          <a:graphicData uri="http://schemas.openxmlformats.org/presentationml/2006/ole">
            <mc:AlternateContent xmlns:mc="http://schemas.openxmlformats.org/markup-compatibility/2006">
              <mc:Choice xmlns:v="urn:schemas-microsoft-com:vml" Requires="v">
                <p:oleObj spid="_x0000_s4135" name="Equation" r:id="rId6" imgW="2197759" imgH="838292" progId="Equation.3">
                  <p:embed/>
                </p:oleObj>
              </mc:Choice>
              <mc:Fallback>
                <p:oleObj name="Equation" r:id="rId6" imgW="2197759" imgH="838292"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36838" y="3438525"/>
                        <a:ext cx="3190875" cy="12001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783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7829" name="Object 5"/>
          <p:cNvGraphicFramePr>
            <a:graphicFrameLocks noChangeAspect="1"/>
          </p:cNvGraphicFramePr>
          <p:nvPr>
            <p:extLst>
              <p:ext uri="{D42A27DB-BD31-4B8C-83A1-F6EECF244321}">
                <p14:modId xmlns:p14="http://schemas.microsoft.com/office/powerpoint/2010/main" val="3197133729"/>
              </p:ext>
            </p:extLst>
          </p:nvPr>
        </p:nvGraphicFramePr>
        <p:xfrm>
          <a:off x="2929730" y="4775062"/>
          <a:ext cx="2605087" cy="1336675"/>
        </p:xfrm>
        <a:graphic>
          <a:graphicData uri="http://schemas.openxmlformats.org/presentationml/2006/ole">
            <mc:AlternateContent xmlns:mc="http://schemas.openxmlformats.org/markup-compatibility/2006">
              <mc:Choice xmlns:v="urn:schemas-microsoft-com:vml" Requires="v">
                <p:oleObj spid="_x0000_s4136" name="Equation" r:id="rId8" imgW="1612739" imgH="837787" progId="Equation.3">
                  <p:embed/>
                </p:oleObj>
              </mc:Choice>
              <mc:Fallback>
                <p:oleObj name="Equation" r:id="rId8" imgW="1612739" imgH="837787"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929730" y="4775062"/>
                        <a:ext cx="2605087" cy="13366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Slide Number Placeholder 3"/>
          <p:cNvSpPr>
            <a:spLocks noGrp="1"/>
          </p:cNvSpPr>
          <p:nvPr>
            <p:ph type="sldNum" sz="quarter" idx="11"/>
          </p:nvPr>
        </p:nvSpPr>
        <p:spPr/>
        <p:txBody>
          <a:bodyPr/>
          <a:lstStyle/>
          <a:p>
            <a:r>
              <a:rPr lang="en-US"/>
              <a:t>2-</a:t>
            </a:r>
            <a:fld id="{5F868368-EC15-444D-9EFB-42436E21986C}" type="slidenum">
              <a:rPr lang="en-US" smtClean="0"/>
              <a:pPr/>
              <a:t>42</a:t>
            </a:fld>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DAG Model</a:t>
            </a:r>
          </a:p>
        </p:txBody>
      </p:sp>
      <p:pic>
        <p:nvPicPr>
          <p:cNvPr id="103426" name="Picture 2"/>
          <p:cNvPicPr>
            <a:picLocks noChangeAspect="1" noChangeArrowheads="1"/>
          </p:cNvPicPr>
          <p:nvPr/>
        </p:nvPicPr>
        <p:blipFill>
          <a:blip r:embed="rId3" cstate="print"/>
          <a:srcRect/>
          <a:stretch>
            <a:fillRect/>
          </a:stretch>
        </p:blipFill>
        <p:spPr bwMode="auto">
          <a:xfrm>
            <a:off x="2743199" y="1691640"/>
            <a:ext cx="3272589" cy="3108960"/>
          </a:xfrm>
          <a:prstGeom prst="rect">
            <a:avLst/>
          </a:prstGeom>
          <a:noFill/>
          <a:ln w="9525">
            <a:noFill/>
            <a:miter lim="800000"/>
            <a:headEnd/>
            <a:tailEnd/>
          </a:ln>
          <a:effectLst/>
        </p:spPr>
      </p:pic>
      <p:sp>
        <p:nvSpPr>
          <p:cNvPr id="3" name="Slide Number Placeholder 2"/>
          <p:cNvSpPr>
            <a:spLocks noGrp="1"/>
          </p:cNvSpPr>
          <p:nvPr>
            <p:ph type="sldNum" sz="quarter" idx="11"/>
          </p:nvPr>
        </p:nvSpPr>
        <p:spPr/>
        <p:txBody>
          <a:bodyPr/>
          <a:lstStyle/>
          <a:p>
            <a:r>
              <a:rPr lang="en-US"/>
              <a:t>2-</a:t>
            </a:r>
            <a:fld id="{5F868368-EC15-444D-9EFB-42436E21986C}" type="slidenum">
              <a:rPr lang="en-US" smtClean="0"/>
              <a:pPr/>
              <a:t>43</a:t>
            </a:fld>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CCF Example</a:t>
            </a:r>
          </a:p>
        </p:txBody>
      </p:sp>
      <p:sp>
        <p:nvSpPr>
          <p:cNvPr id="3" name="Content Placeholder 2"/>
          <p:cNvSpPr>
            <a:spLocks noGrp="1"/>
          </p:cNvSpPr>
          <p:nvPr>
            <p:ph idx="1"/>
          </p:nvPr>
        </p:nvSpPr>
        <p:spPr/>
        <p:txBody>
          <a:bodyPr/>
          <a:lstStyle/>
          <a:p>
            <a:r>
              <a:rPr lang="en-US" dirty="0"/>
              <a:t>Group of size 3, n</a:t>
            </a:r>
            <a:r>
              <a:rPr lang="en-US" baseline="-25000" dirty="0"/>
              <a:t>1</a:t>
            </a:r>
            <a:r>
              <a:rPr lang="en-US" dirty="0"/>
              <a:t> = 200, n</a:t>
            </a:r>
            <a:r>
              <a:rPr lang="en-US" baseline="-25000" dirty="0"/>
              <a:t>2</a:t>
            </a:r>
            <a:r>
              <a:rPr lang="en-US" dirty="0"/>
              <a:t> = 5, n</a:t>
            </a:r>
            <a:r>
              <a:rPr lang="en-US" baseline="-25000" dirty="0"/>
              <a:t>3</a:t>
            </a:r>
            <a:r>
              <a:rPr lang="en-US" dirty="0"/>
              <a:t> = 1</a:t>
            </a:r>
          </a:p>
          <a:p>
            <a:r>
              <a:rPr lang="en-US" dirty="0"/>
              <a:t>Usual noninformative prior is Dirichlet(1, 1, 1)</a:t>
            </a:r>
          </a:p>
          <a:p>
            <a:pPr lvl="1"/>
            <a:r>
              <a:rPr lang="en-US" dirty="0"/>
              <a:t>Multivariate analog of uniform distribution</a:t>
            </a:r>
          </a:p>
          <a:p>
            <a:pPr lvl="1"/>
            <a:r>
              <a:rPr lang="en-US" dirty="0"/>
              <a:t>Mean of each alpha-factor is 0.5</a:t>
            </a:r>
          </a:p>
          <a:p>
            <a:pPr lvl="1"/>
            <a:r>
              <a:rPr lang="en-US" dirty="0"/>
              <a:t>Jeffreys prior is Dirichlet(0.5, 0.5, 0.5)</a:t>
            </a:r>
          </a:p>
          <a:p>
            <a:r>
              <a:rPr lang="en-US" dirty="0"/>
              <a:t>Find posterior mean and 90% interval for alpha-factors</a:t>
            </a:r>
          </a:p>
          <a:p>
            <a:r>
              <a:rPr lang="en-US" dirty="0"/>
              <a:t>Section 10.5 in Textbook</a:t>
            </a:r>
          </a:p>
        </p:txBody>
      </p:sp>
      <p:sp>
        <p:nvSpPr>
          <p:cNvPr id="4" name="Slide Number Placeholder 3"/>
          <p:cNvSpPr>
            <a:spLocks noGrp="1"/>
          </p:cNvSpPr>
          <p:nvPr>
            <p:ph type="sldNum" sz="quarter" idx="11"/>
          </p:nvPr>
        </p:nvSpPr>
        <p:spPr/>
        <p:txBody>
          <a:bodyPr/>
          <a:lstStyle/>
          <a:p>
            <a:r>
              <a:rPr lang="en-US"/>
              <a:t>2-</a:t>
            </a:r>
            <a:fld id="{5F868368-EC15-444D-9EFB-42436E21986C}" type="slidenum">
              <a:rPr lang="en-US" smtClean="0"/>
              <a:pPr/>
              <a:t>44</a:t>
            </a:fld>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CCF Example</a:t>
            </a:r>
          </a:p>
        </p:txBody>
      </p:sp>
      <p:sp>
        <p:nvSpPr>
          <p:cNvPr id="3" name="Content Placeholder 2"/>
          <p:cNvSpPr>
            <a:spLocks noGrp="1"/>
          </p:cNvSpPr>
          <p:nvPr>
            <p:ph idx="1"/>
          </p:nvPr>
        </p:nvSpPr>
        <p:spPr>
          <a:xfrm>
            <a:off x="465138" y="1552575"/>
            <a:ext cx="8145462" cy="581025"/>
          </a:xfrm>
        </p:spPr>
        <p:txBody>
          <a:bodyPr/>
          <a:lstStyle/>
          <a:p>
            <a:r>
              <a:rPr lang="en-US" dirty="0"/>
              <a:t>BUGS script</a:t>
            </a:r>
          </a:p>
        </p:txBody>
      </p:sp>
      <p:pic>
        <p:nvPicPr>
          <p:cNvPr id="5" name="Picture 6" descr="newlogo"/>
          <p:cNvPicPr>
            <a:picLocks noChangeAspect="1" noChangeArrowheads="1"/>
          </p:cNvPicPr>
          <p:nvPr/>
        </p:nvPicPr>
        <p:blipFill>
          <a:blip r:embed="rId3" cstate="print"/>
          <a:srcRect/>
          <a:stretch>
            <a:fillRect/>
          </a:stretch>
        </p:blipFill>
        <p:spPr bwMode="auto">
          <a:xfrm>
            <a:off x="3429000" y="5791200"/>
            <a:ext cx="398463" cy="533400"/>
          </a:xfrm>
          <a:prstGeom prst="rect">
            <a:avLst/>
          </a:prstGeom>
          <a:noFill/>
          <a:ln w="9525">
            <a:noFill/>
            <a:miter lim="800000"/>
            <a:headEnd/>
            <a:tailEnd/>
          </a:ln>
        </p:spPr>
      </p:pic>
      <p:sp>
        <p:nvSpPr>
          <p:cNvPr id="6" name="TextBox 5"/>
          <p:cNvSpPr txBox="1"/>
          <p:nvPr/>
        </p:nvSpPr>
        <p:spPr>
          <a:xfrm>
            <a:off x="4191000" y="5943600"/>
            <a:ext cx="3657600" cy="369332"/>
          </a:xfrm>
          <a:prstGeom prst="rect">
            <a:avLst/>
          </a:prstGeom>
          <a:noFill/>
        </p:spPr>
        <p:txBody>
          <a:bodyPr wrap="square" rtlCol="0">
            <a:spAutoFit/>
          </a:bodyPr>
          <a:lstStyle/>
          <a:p>
            <a:r>
              <a:rPr lang="en-US" sz="1800" b="1" dirty="0"/>
              <a:t>Multinomial CCF </a:t>
            </a:r>
            <a:r>
              <a:rPr lang="en-US" sz="1800" b="1" dirty="0" err="1"/>
              <a:t>Example.odc</a:t>
            </a:r>
            <a:endParaRPr lang="en-US" sz="1800" b="1" dirty="0"/>
          </a:p>
        </p:txBody>
      </p:sp>
      <p:sp>
        <p:nvSpPr>
          <p:cNvPr id="7" name="TextBox 6"/>
          <p:cNvSpPr txBox="1"/>
          <p:nvPr/>
        </p:nvSpPr>
        <p:spPr>
          <a:xfrm>
            <a:off x="609600" y="1981200"/>
            <a:ext cx="8153400" cy="3139321"/>
          </a:xfrm>
          <a:prstGeom prst="rect">
            <a:avLst/>
          </a:prstGeom>
          <a:noFill/>
        </p:spPr>
        <p:txBody>
          <a:bodyPr wrap="square" rtlCol="0">
            <a:spAutoFit/>
          </a:bodyPr>
          <a:lstStyle/>
          <a:p>
            <a:r>
              <a:rPr lang="en-US" sz="2200" b="1" dirty="0"/>
              <a:t>Model	{</a:t>
            </a:r>
          </a:p>
          <a:p>
            <a:r>
              <a:rPr lang="en-US" sz="2200" b="1" dirty="0">
                <a:solidFill>
                  <a:schemeClr val="tx2"/>
                </a:solidFill>
              </a:rPr>
              <a:t>n[1:groupsize] ~ </a:t>
            </a:r>
            <a:r>
              <a:rPr lang="en-US" sz="2200" b="1" dirty="0" err="1">
                <a:solidFill>
                  <a:schemeClr val="tx2"/>
                </a:solidFill>
              </a:rPr>
              <a:t>dmulti</a:t>
            </a:r>
            <a:r>
              <a:rPr lang="en-US" sz="2200" b="1" dirty="0">
                <a:solidFill>
                  <a:schemeClr val="tx2"/>
                </a:solidFill>
              </a:rPr>
              <a:t>(alpha[1:groupsize], N)</a:t>
            </a:r>
          </a:p>
          <a:p>
            <a:r>
              <a:rPr lang="en-US" sz="2200" b="1" dirty="0">
                <a:solidFill>
                  <a:schemeClr val="tx2"/>
                </a:solidFill>
              </a:rPr>
              <a:t>N &lt;- sum(n[1:groupsize])</a:t>
            </a:r>
          </a:p>
          <a:p>
            <a:r>
              <a:rPr lang="en-US" sz="2200" b="1" dirty="0">
                <a:solidFill>
                  <a:srgbClr val="FF0000"/>
                </a:solidFill>
              </a:rPr>
              <a:t>alpha[1:groupsize] ~ </a:t>
            </a:r>
            <a:r>
              <a:rPr lang="en-US" sz="2200" b="1" dirty="0" err="1">
                <a:solidFill>
                  <a:srgbClr val="FF0000"/>
                </a:solidFill>
              </a:rPr>
              <a:t>ddirich</a:t>
            </a:r>
            <a:r>
              <a:rPr lang="en-US" sz="2200" b="1" dirty="0">
                <a:solidFill>
                  <a:srgbClr val="FF0000"/>
                </a:solidFill>
              </a:rPr>
              <a:t>(theta[])</a:t>
            </a:r>
          </a:p>
          <a:p>
            <a:r>
              <a:rPr lang="en-US" sz="2200" b="1" dirty="0">
                <a:solidFill>
                  <a:srgbClr val="FF0000"/>
                </a:solidFill>
              </a:rPr>
              <a:t>sum &lt;- alpha[1] + alpha[2] + alpha[3]</a:t>
            </a:r>
          </a:p>
          <a:p>
            <a:r>
              <a:rPr lang="en-US" sz="2200" b="1" dirty="0"/>
              <a:t>	}</a:t>
            </a:r>
          </a:p>
          <a:p>
            <a:r>
              <a:rPr lang="en-US" sz="2200" b="1" dirty="0"/>
              <a:t>data</a:t>
            </a:r>
          </a:p>
          <a:p>
            <a:r>
              <a:rPr lang="en-US" sz="2200" b="1" dirty="0">
                <a:solidFill>
                  <a:srgbClr val="006600"/>
                </a:solidFill>
              </a:rPr>
              <a:t>list(n=c(200, 5, 1), </a:t>
            </a:r>
            <a:r>
              <a:rPr lang="en-US" sz="2200" b="1" dirty="0" err="1">
                <a:solidFill>
                  <a:srgbClr val="006600"/>
                </a:solidFill>
              </a:rPr>
              <a:t>groupsize</a:t>
            </a:r>
            <a:r>
              <a:rPr lang="en-US" sz="2200" b="1" dirty="0">
                <a:solidFill>
                  <a:srgbClr val="006600"/>
                </a:solidFill>
              </a:rPr>
              <a:t>=3, theta=c(1,1,1))</a:t>
            </a:r>
          </a:p>
          <a:p>
            <a:endParaRPr lang="en-US" sz="2200" b="1" dirty="0"/>
          </a:p>
        </p:txBody>
      </p:sp>
      <p:sp>
        <p:nvSpPr>
          <p:cNvPr id="4" name="Slide Number Placeholder 3"/>
          <p:cNvSpPr>
            <a:spLocks noGrp="1"/>
          </p:cNvSpPr>
          <p:nvPr>
            <p:ph type="sldNum" sz="quarter" idx="11"/>
          </p:nvPr>
        </p:nvSpPr>
        <p:spPr/>
        <p:txBody>
          <a:bodyPr/>
          <a:lstStyle/>
          <a:p>
            <a:r>
              <a:rPr lang="en-US"/>
              <a:t>2-</a:t>
            </a:r>
            <a:fld id="{5F868368-EC15-444D-9EFB-42436E21986C}" type="slidenum">
              <a:rPr lang="en-US" smtClean="0"/>
              <a:pPr/>
              <a:t>45</a:t>
            </a:fld>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CCF Example</a:t>
            </a:r>
          </a:p>
        </p:txBody>
      </p:sp>
      <p:sp>
        <p:nvSpPr>
          <p:cNvPr id="3" name="Content Placeholder 2"/>
          <p:cNvSpPr>
            <a:spLocks noGrp="1"/>
          </p:cNvSpPr>
          <p:nvPr>
            <p:ph idx="1"/>
          </p:nvPr>
        </p:nvSpPr>
        <p:spPr/>
        <p:txBody>
          <a:bodyPr/>
          <a:lstStyle/>
          <a:p>
            <a:r>
              <a:rPr lang="en-US" dirty="0"/>
              <a:t>Results</a:t>
            </a:r>
          </a:p>
        </p:txBody>
      </p:sp>
      <p:pic>
        <p:nvPicPr>
          <p:cNvPr id="104450" name="Picture 2"/>
          <p:cNvPicPr>
            <a:picLocks noChangeAspect="1" noChangeArrowheads="1"/>
          </p:cNvPicPr>
          <p:nvPr/>
        </p:nvPicPr>
        <p:blipFill>
          <a:blip r:embed="rId3" cstate="print"/>
          <a:srcRect/>
          <a:stretch>
            <a:fillRect/>
          </a:stretch>
        </p:blipFill>
        <p:spPr bwMode="auto">
          <a:xfrm>
            <a:off x="1219200" y="2133600"/>
            <a:ext cx="6324600" cy="1160575"/>
          </a:xfrm>
          <a:prstGeom prst="rect">
            <a:avLst/>
          </a:prstGeom>
          <a:noFill/>
          <a:ln w="9525">
            <a:noFill/>
            <a:miter lim="800000"/>
            <a:headEnd/>
            <a:tailEnd/>
          </a:ln>
          <a:effectLst/>
        </p:spPr>
      </p:pic>
      <p:pic>
        <p:nvPicPr>
          <p:cNvPr id="104451" name="Picture 3"/>
          <p:cNvPicPr>
            <a:picLocks noChangeAspect="1" noChangeArrowheads="1"/>
          </p:cNvPicPr>
          <p:nvPr/>
        </p:nvPicPr>
        <p:blipFill>
          <a:blip r:embed="rId4" cstate="print"/>
          <a:srcRect/>
          <a:stretch>
            <a:fillRect/>
          </a:stretch>
        </p:blipFill>
        <p:spPr bwMode="auto">
          <a:xfrm>
            <a:off x="2514600" y="3429000"/>
            <a:ext cx="5419725" cy="2990850"/>
          </a:xfrm>
          <a:prstGeom prst="rect">
            <a:avLst/>
          </a:prstGeom>
          <a:noFill/>
          <a:ln w="9525">
            <a:noFill/>
            <a:miter lim="800000"/>
            <a:headEnd/>
            <a:tailEnd/>
          </a:ln>
          <a:effectLst/>
        </p:spPr>
      </p:pic>
      <p:sp>
        <p:nvSpPr>
          <p:cNvPr id="4" name="Slide Number Placeholder 3"/>
          <p:cNvSpPr>
            <a:spLocks noGrp="1"/>
          </p:cNvSpPr>
          <p:nvPr>
            <p:ph type="sldNum" sz="quarter" idx="11"/>
          </p:nvPr>
        </p:nvSpPr>
        <p:spPr/>
        <p:txBody>
          <a:bodyPr/>
          <a:lstStyle/>
          <a:p>
            <a:r>
              <a:rPr lang="en-US"/>
              <a:t>2-</a:t>
            </a:r>
            <a:fld id="{5F868368-EC15-444D-9EFB-42436E21986C}" type="slidenum">
              <a:rPr lang="en-US" smtClean="0"/>
              <a:pPr/>
              <a:t>46</a:t>
            </a:fld>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normAutofit fontScale="90000"/>
          </a:bodyPr>
          <a:lstStyle/>
          <a:p>
            <a:pPr>
              <a:defRPr/>
            </a:pPr>
            <a:r>
              <a:rPr lang="en-US" dirty="0"/>
              <a:t>Prior Distributions for LOSP Example (from P-102 Course)</a:t>
            </a:r>
          </a:p>
        </p:txBody>
      </p:sp>
      <p:sp>
        <p:nvSpPr>
          <p:cNvPr id="8195" name="Rectangle 3"/>
          <p:cNvSpPr>
            <a:spLocks noGrp="1" noChangeArrowheads="1"/>
          </p:cNvSpPr>
          <p:nvPr>
            <p:ph type="body" idx="1"/>
          </p:nvPr>
        </p:nvSpPr>
        <p:spPr>
          <a:xfrm>
            <a:off x="431263" y="1893184"/>
            <a:ext cx="8231187" cy="4524375"/>
          </a:xfrm>
        </p:spPr>
        <p:txBody>
          <a:bodyPr/>
          <a:lstStyle/>
          <a:p>
            <a:pPr>
              <a:lnSpc>
                <a:spcPct val="90000"/>
              </a:lnSpc>
            </a:pPr>
            <a:r>
              <a:rPr lang="en-US" sz="2000" dirty="0">
                <a:sym typeface="Symbol" pitchFamily="18" charset="2"/>
              </a:rPr>
              <a:t> </a:t>
            </a:r>
            <a:r>
              <a:rPr lang="en-US" sz="2000" baseline="-25000" dirty="0">
                <a:cs typeface="Arial" charset="0"/>
              </a:rPr>
              <a:t>LOSP </a:t>
            </a:r>
            <a:r>
              <a:rPr lang="en-US" sz="2000" dirty="0">
                <a:cs typeface="Arial" charset="0"/>
              </a:rPr>
              <a:t>~ gamma(1.58, 43.96 reactor-critical years)</a:t>
            </a:r>
          </a:p>
          <a:p>
            <a:pPr lvl="1">
              <a:lnSpc>
                <a:spcPct val="90000"/>
              </a:lnSpc>
            </a:pPr>
            <a:r>
              <a:rPr lang="en-US" sz="2000" dirty="0"/>
              <a:t>From “Reevaluation of Station Blackout Risk at Nuclear Power Plants:  NUREG/CR-6890, December 2005</a:t>
            </a:r>
          </a:p>
          <a:p>
            <a:pPr lvl="1">
              <a:lnSpc>
                <a:spcPct val="90000"/>
              </a:lnSpc>
            </a:pPr>
            <a:r>
              <a:rPr lang="en-US" sz="2000" dirty="0"/>
              <a:t>Above result is composite from several subtypes of LOSP event</a:t>
            </a:r>
          </a:p>
          <a:p>
            <a:pPr>
              <a:lnSpc>
                <a:spcPct val="90000"/>
              </a:lnSpc>
            </a:pPr>
            <a:r>
              <a:rPr lang="en-US" sz="2000" dirty="0">
                <a:cs typeface="Arial" charset="0"/>
              </a:rPr>
              <a:t>p</a:t>
            </a:r>
            <a:r>
              <a:rPr lang="en-US" sz="2000" baseline="-25000" dirty="0">
                <a:cs typeface="Arial" charset="0"/>
              </a:rPr>
              <a:t>FTS </a:t>
            </a:r>
            <a:r>
              <a:rPr lang="en-US" sz="2000" dirty="0">
                <a:cs typeface="Arial" charset="0"/>
              </a:rPr>
              <a:t>~ beta(0.957, 190)</a:t>
            </a:r>
          </a:p>
          <a:p>
            <a:pPr lvl="1">
              <a:lnSpc>
                <a:spcPct val="90000"/>
              </a:lnSpc>
            </a:pPr>
            <a:r>
              <a:rPr lang="en-US" sz="2000" dirty="0">
                <a:cs typeface="Arial" charset="0"/>
              </a:rPr>
              <a:t>From S. A. Eide, “Historical Perspective On Failure Rates for US Commercial Reactor Components,” </a:t>
            </a:r>
            <a:r>
              <a:rPr lang="en-US" sz="2000" u="sng" dirty="0">
                <a:cs typeface="Arial" charset="0"/>
              </a:rPr>
              <a:t>Reliability Engineering and System Safety</a:t>
            </a:r>
            <a:r>
              <a:rPr lang="en-US" sz="2000" dirty="0">
                <a:cs typeface="Arial" charset="0"/>
              </a:rPr>
              <a:t>, </a:t>
            </a:r>
            <a:r>
              <a:rPr lang="en-US" sz="2000" b="1" dirty="0">
                <a:cs typeface="Arial" charset="0"/>
              </a:rPr>
              <a:t>80</a:t>
            </a:r>
            <a:r>
              <a:rPr lang="en-US" sz="2000" dirty="0">
                <a:cs typeface="Arial" charset="0"/>
              </a:rPr>
              <a:t> (2003), pp. 123-132</a:t>
            </a:r>
          </a:p>
          <a:p>
            <a:pPr>
              <a:lnSpc>
                <a:spcPct val="90000"/>
              </a:lnSpc>
            </a:pPr>
            <a:r>
              <a:rPr lang="en-US" sz="2000" dirty="0">
                <a:sym typeface="Symbol" pitchFamily="18" charset="2"/>
              </a:rPr>
              <a:t> </a:t>
            </a:r>
            <a:r>
              <a:rPr lang="en-US" sz="2000" baseline="-25000" dirty="0">
                <a:cs typeface="Arial" charset="0"/>
              </a:rPr>
              <a:t>FTR </a:t>
            </a:r>
            <a:r>
              <a:rPr lang="en-US" sz="2000" dirty="0">
                <a:cs typeface="Arial" charset="0"/>
              </a:rPr>
              <a:t>~ gamma(1.32,1137 hrs)</a:t>
            </a:r>
          </a:p>
          <a:p>
            <a:pPr lvl="1">
              <a:lnSpc>
                <a:spcPct val="90000"/>
              </a:lnSpc>
            </a:pPr>
            <a:r>
              <a:rPr lang="en-US" sz="2000" dirty="0">
                <a:cs typeface="Arial" charset="0"/>
              </a:rPr>
              <a:t>From Eide (2003)</a:t>
            </a:r>
          </a:p>
          <a:p>
            <a:pPr lvl="1">
              <a:lnSpc>
                <a:spcPct val="90000"/>
              </a:lnSpc>
            </a:pPr>
            <a:r>
              <a:rPr lang="en-US" sz="2000" dirty="0">
                <a:cs typeface="Arial" charset="0"/>
              </a:rPr>
              <a:t>Above result is composite of two rates</a:t>
            </a:r>
            <a:endParaRPr lang="el-GR" sz="2000" dirty="0">
              <a:cs typeface="Arial" charset="0"/>
            </a:endParaRPr>
          </a:p>
          <a:p>
            <a:pPr lvl="1">
              <a:lnSpc>
                <a:spcPct val="90000"/>
              </a:lnSpc>
            </a:pPr>
            <a:endParaRPr lang="el-GR" sz="2000" dirty="0">
              <a:cs typeface="Arial" charset="0"/>
            </a:endParaRPr>
          </a:p>
        </p:txBody>
      </p:sp>
      <p:sp>
        <p:nvSpPr>
          <p:cNvPr id="2" name="Slide Number Placeholder 1"/>
          <p:cNvSpPr>
            <a:spLocks noGrp="1"/>
          </p:cNvSpPr>
          <p:nvPr>
            <p:ph type="sldNum" sz="quarter" idx="11"/>
          </p:nvPr>
        </p:nvSpPr>
        <p:spPr/>
        <p:txBody>
          <a:bodyPr/>
          <a:lstStyle/>
          <a:p>
            <a:r>
              <a:rPr lang="en-US"/>
              <a:t>2-</a:t>
            </a:r>
            <a:fld id="{5F868368-EC15-444D-9EFB-42436E21986C}" type="slidenum">
              <a:rPr lang="en-US" smtClean="0"/>
              <a:pPr/>
              <a:t>5</a:t>
            </a:fld>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dirty="0"/>
              <a:t>LOSP Example Data</a:t>
            </a:r>
          </a:p>
        </p:txBody>
      </p:sp>
      <p:sp>
        <p:nvSpPr>
          <p:cNvPr id="9219" name="Rectangle 3"/>
          <p:cNvSpPr>
            <a:spLocks noGrp="1" noChangeArrowheads="1"/>
          </p:cNvSpPr>
          <p:nvPr>
            <p:ph type="body" idx="1"/>
          </p:nvPr>
        </p:nvSpPr>
        <p:spPr/>
        <p:txBody>
          <a:bodyPr/>
          <a:lstStyle/>
          <a:p>
            <a:r>
              <a:rPr lang="en-US" dirty="0"/>
              <a:t>The observed number of LOSP events over a period of time</a:t>
            </a:r>
          </a:p>
          <a:p>
            <a:pPr lvl="1"/>
            <a:r>
              <a:rPr lang="en-US" dirty="0"/>
              <a:t>1 initiating event in 9.2 operating years</a:t>
            </a:r>
          </a:p>
          <a:p>
            <a:r>
              <a:rPr lang="en-US" dirty="0"/>
              <a:t>The observed number of failures out of a number of demands</a:t>
            </a:r>
          </a:p>
          <a:p>
            <a:pPr lvl="1"/>
            <a:r>
              <a:rPr lang="en-US" dirty="0"/>
              <a:t>1 failure to start in 75 demands</a:t>
            </a:r>
          </a:p>
          <a:p>
            <a:r>
              <a:rPr lang="en-US" dirty="0"/>
              <a:t>The observed number of failures in an observed total operating time</a:t>
            </a:r>
          </a:p>
          <a:p>
            <a:pPr lvl="1"/>
            <a:r>
              <a:rPr lang="en-US" dirty="0"/>
              <a:t>0 failures to run in 146 running hours</a:t>
            </a:r>
          </a:p>
        </p:txBody>
      </p:sp>
      <p:sp>
        <p:nvSpPr>
          <p:cNvPr id="2" name="Slide Number Placeholder 1"/>
          <p:cNvSpPr>
            <a:spLocks noGrp="1"/>
          </p:cNvSpPr>
          <p:nvPr>
            <p:ph type="sldNum" sz="quarter" idx="11"/>
          </p:nvPr>
        </p:nvSpPr>
        <p:spPr/>
        <p:txBody>
          <a:bodyPr/>
          <a:lstStyle/>
          <a:p>
            <a:r>
              <a:rPr lang="en-US"/>
              <a:t>2-</a:t>
            </a:r>
            <a:fld id="{5F868368-EC15-444D-9EFB-42436E21986C}" type="slidenum">
              <a:rPr lang="en-US" smtClean="0"/>
              <a:pPr/>
              <a:t>6</a:t>
            </a:fld>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sz="quarter"/>
          </p:nvPr>
        </p:nvSpPr>
        <p:spPr>
          <a:xfrm>
            <a:off x="522306" y="1059651"/>
            <a:ext cx="8126412" cy="757237"/>
          </a:xfrm>
        </p:spPr>
        <p:txBody>
          <a:bodyPr/>
          <a:lstStyle/>
          <a:p>
            <a:r>
              <a:rPr lang="en-US" dirty="0"/>
              <a:t>Summary of Bayesian Estimates for LOSP Example</a:t>
            </a:r>
          </a:p>
        </p:txBody>
      </p:sp>
      <p:graphicFrame>
        <p:nvGraphicFramePr>
          <p:cNvPr id="110639" name="Group 47"/>
          <p:cNvGraphicFramePr>
            <a:graphicFrameLocks noGrp="1"/>
          </p:cNvGraphicFramePr>
          <p:nvPr>
            <p:ph sz="quarter" idx="1"/>
            <p:extLst>
              <p:ext uri="{D42A27DB-BD31-4B8C-83A1-F6EECF244321}">
                <p14:modId xmlns:p14="http://schemas.microsoft.com/office/powerpoint/2010/main" val="2109917335"/>
              </p:ext>
            </p:extLst>
          </p:nvPr>
        </p:nvGraphicFramePr>
        <p:xfrm>
          <a:off x="640284" y="2333561"/>
          <a:ext cx="7712075" cy="3185160"/>
        </p:xfrm>
        <a:graphic>
          <a:graphicData uri="http://schemas.openxmlformats.org/drawingml/2006/table">
            <a:tbl>
              <a:tblPr/>
              <a:tblGrid>
                <a:gridCol w="1428750">
                  <a:extLst>
                    <a:ext uri="{9D8B030D-6E8A-4147-A177-3AD203B41FA5}">
                      <a16:colId xmlns:a16="http://schemas.microsoft.com/office/drawing/2014/main" val="20000"/>
                    </a:ext>
                  </a:extLst>
                </a:gridCol>
                <a:gridCol w="1804988">
                  <a:extLst>
                    <a:ext uri="{9D8B030D-6E8A-4147-A177-3AD203B41FA5}">
                      <a16:colId xmlns:a16="http://schemas.microsoft.com/office/drawing/2014/main" val="20001"/>
                    </a:ext>
                  </a:extLst>
                </a:gridCol>
                <a:gridCol w="1651000">
                  <a:extLst>
                    <a:ext uri="{9D8B030D-6E8A-4147-A177-3AD203B41FA5}">
                      <a16:colId xmlns:a16="http://schemas.microsoft.com/office/drawing/2014/main" val="20002"/>
                    </a:ext>
                  </a:extLst>
                </a:gridCol>
                <a:gridCol w="2827337">
                  <a:extLst>
                    <a:ext uri="{9D8B030D-6E8A-4147-A177-3AD203B41FA5}">
                      <a16:colId xmlns:a16="http://schemas.microsoft.com/office/drawing/2014/main" val="20003"/>
                    </a:ext>
                  </a:extLst>
                </a:gridCol>
              </a:tblGrid>
              <a:tr h="395288">
                <a:tc>
                  <a:txBody>
                    <a:bodyPr/>
                    <a:lstStyle/>
                    <a:p>
                      <a:pPr marL="0" marR="0" lvl="0" indent="0" algn="ctr" defTabSz="914400" rtl="0" eaLnBrk="0" fontAlgn="base" latinLnBrk="0" hangingPunct="0">
                        <a:lnSpc>
                          <a:spcPct val="85000"/>
                        </a:lnSpc>
                        <a:spcBef>
                          <a:spcPct val="40000"/>
                        </a:spcBef>
                        <a:spcAft>
                          <a:spcPct val="0"/>
                        </a:spcAft>
                        <a:buClrTx/>
                        <a:buSzTx/>
                        <a:buFontTx/>
                        <a:buNone/>
                        <a:tabLst/>
                      </a:pPr>
                      <a:endParaRPr kumimoji="0" lang="en-US" sz="2000" b="1" i="0" u="none" strike="noStrike" cap="none" normalizeH="0" baseline="0" dirty="0">
                        <a:ln>
                          <a:noFill/>
                        </a:ln>
                        <a:solidFill>
                          <a:schemeClr val="tx1"/>
                        </a:solidFill>
                        <a:effectLst/>
                        <a:latin typeface="Arial" charset="0"/>
                      </a:endParaRPr>
                    </a:p>
                    <a:p>
                      <a:pPr marL="0" marR="0" lvl="0" indent="0" algn="ctr" defTabSz="914400" rtl="0" eaLnBrk="0" fontAlgn="base" latinLnBrk="0" hangingPunct="0">
                        <a:lnSpc>
                          <a:spcPct val="85000"/>
                        </a:lnSpc>
                        <a:spcBef>
                          <a:spcPct val="40000"/>
                        </a:spcBef>
                        <a:spcAft>
                          <a:spcPct val="0"/>
                        </a:spcAft>
                        <a:buClrTx/>
                        <a:buSzTx/>
                        <a:buFontTx/>
                        <a:buNone/>
                        <a:tabLst/>
                      </a:pPr>
                      <a:r>
                        <a:rPr kumimoji="0" lang="en-US" sz="2000" b="1" i="0" u="none" strike="noStrike" cap="none" normalizeH="0" baseline="0" dirty="0">
                          <a:ln>
                            <a:noFill/>
                          </a:ln>
                          <a:solidFill>
                            <a:schemeClr val="tx1"/>
                          </a:solidFill>
                          <a:effectLst/>
                          <a:latin typeface="Arial" charset="0"/>
                        </a:rPr>
                        <a:t>Parameter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0" fontAlgn="base" latinLnBrk="0" hangingPunct="0">
                        <a:lnSpc>
                          <a:spcPct val="85000"/>
                        </a:lnSpc>
                        <a:spcBef>
                          <a:spcPct val="40000"/>
                        </a:spcBef>
                        <a:spcAft>
                          <a:spcPct val="0"/>
                        </a:spcAft>
                        <a:buClrTx/>
                        <a:buSzTx/>
                        <a:buFontTx/>
                        <a:buNone/>
                        <a:tabLst/>
                      </a:pPr>
                      <a:endParaRPr kumimoji="0" lang="en-US" sz="2000" b="1" i="0" u="none" strike="noStrike" cap="none" normalizeH="0" baseline="0" dirty="0">
                        <a:ln>
                          <a:noFill/>
                        </a:ln>
                        <a:solidFill>
                          <a:schemeClr val="tx1"/>
                        </a:solidFill>
                        <a:effectLst/>
                        <a:latin typeface="Arial" charset="0"/>
                      </a:endParaRPr>
                    </a:p>
                    <a:p>
                      <a:pPr marL="0" marR="0" lvl="0" indent="0" algn="ctr" defTabSz="914400" rtl="0" eaLnBrk="0" fontAlgn="base" latinLnBrk="0" hangingPunct="0">
                        <a:lnSpc>
                          <a:spcPct val="85000"/>
                        </a:lnSpc>
                        <a:spcBef>
                          <a:spcPct val="40000"/>
                        </a:spcBef>
                        <a:spcAft>
                          <a:spcPct val="0"/>
                        </a:spcAft>
                        <a:buClrTx/>
                        <a:buSzTx/>
                        <a:buFontTx/>
                        <a:buNone/>
                        <a:tabLst/>
                      </a:pPr>
                      <a:r>
                        <a:rPr kumimoji="0" lang="en-US" sz="2000" b="1" i="0" u="none" strike="noStrike" cap="none" normalizeH="0" baseline="0" dirty="0">
                          <a:ln>
                            <a:noFill/>
                          </a:ln>
                          <a:solidFill>
                            <a:schemeClr val="tx1"/>
                          </a:solidFill>
                          <a:effectLst/>
                          <a:latin typeface="Arial" charset="0"/>
                        </a:rPr>
                        <a:t>Distribution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0" fontAlgn="base" latinLnBrk="0" hangingPunct="0">
                        <a:lnSpc>
                          <a:spcPct val="85000"/>
                        </a:lnSpc>
                        <a:spcBef>
                          <a:spcPct val="40000"/>
                        </a:spcBef>
                        <a:spcAft>
                          <a:spcPct val="0"/>
                        </a:spcAft>
                        <a:buClrTx/>
                        <a:buSzTx/>
                        <a:buFontTx/>
                        <a:buNone/>
                        <a:tabLst/>
                      </a:pPr>
                      <a:endParaRPr kumimoji="0" lang="en-US" sz="2000" b="1" i="0" u="none" strike="noStrike" cap="none" normalizeH="0" baseline="0" dirty="0">
                        <a:ln>
                          <a:noFill/>
                        </a:ln>
                        <a:solidFill>
                          <a:schemeClr val="tx1"/>
                        </a:solidFill>
                        <a:effectLst/>
                        <a:latin typeface="Arial" charset="0"/>
                      </a:endParaRPr>
                    </a:p>
                    <a:p>
                      <a:pPr marL="0" marR="0" lvl="0" indent="0" algn="ctr" defTabSz="914400" rtl="0" eaLnBrk="0" fontAlgn="base" latinLnBrk="0" hangingPunct="0">
                        <a:lnSpc>
                          <a:spcPct val="85000"/>
                        </a:lnSpc>
                        <a:spcBef>
                          <a:spcPct val="40000"/>
                        </a:spcBef>
                        <a:spcAft>
                          <a:spcPct val="0"/>
                        </a:spcAft>
                        <a:buClrTx/>
                        <a:buSzTx/>
                        <a:buFontTx/>
                        <a:buNone/>
                        <a:tabLst/>
                      </a:pPr>
                      <a:r>
                        <a:rPr kumimoji="0" lang="en-US" sz="2000" b="1" i="0" u="none" strike="noStrike" cap="none" normalizeH="0" baseline="0" dirty="0">
                          <a:ln>
                            <a:noFill/>
                          </a:ln>
                          <a:solidFill>
                            <a:schemeClr val="tx1"/>
                          </a:solidFill>
                          <a:effectLst/>
                          <a:latin typeface="Arial" charset="0"/>
                        </a:rPr>
                        <a:t>Point Est. (Mean)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0" fontAlgn="base" latinLnBrk="0" hangingPunct="0">
                        <a:lnSpc>
                          <a:spcPct val="85000"/>
                        </a:lnSpc>
                        <a:spcBef>
                          <a:spcPct val="40000"/>
                        </a:spcBef>
                        <a:spcAft>
                          <a:spcPct val="0"/>
                        </a:spcAft>
                        <a:buClrTx/>
                        <a:buSzTx/>
                        <a:buFontTx/>
                        <a:buNone/>
                        <a:tabLst/>
                      </a:pPr>
                      <a:endParaRPr kumimoji="0" lang="en-US" sz="2000" b="1" i="0" u="none" strike="noStrike" cap="none" normalizeH="0" baseline="0" dirty="0">
                        <a:ln>
                          <a:noFill/>
                        </a:ln>
                        <a:solidFill>
                          <a:schemeClr val="tx1"/>
                        </a:solidFill>
                        <a:effectLst/>
                        <a:latin typeface="Arial" charset="0"/>
                      </a:endParaRPr>
                    </a:p>
                    <a:p>
                      <a:pPr marL="0" marR="0" lvl="0" indent="0" algn="ctr" defTabSz="914400" rtl="0" eaLnBrk="0" fontAlgn="base" latinLnBrk="0" hangingPunct="0">
                        <a:lnSpc>
                          <a:spcPct val="85000"/>
                        </a:lnSpc>
                        <a:spcBef>
                          <a:spcPct val="40000"/>
                        </a:spcBef>
                        <a:spcAft>
                          <a:spcPct val="0"/>
                        </a:spcAft>
                        <a:buClrTx/>
                        <a:buSzTx/>
                        <a:buFontTx/>
                        <a:buNone/>
                        <a:tabLst/>
                      </a:pPr>
                      <a:r>
                        <a:rPr kumimoji="0" lang="en-US" sz="2000" b="1" i="0" u="none" strike="noStrike" cap="none" normalizeH="0" baseline="0" dirty="0">
                          <a:ln>
                            <a:noFill/>
                          </a:ln>
                          <a:solidFill>
                            <a:schemeClr val="tx1"/>
                          </a:solidFill>
                          <a:effectLst/>
                          <a:latin typeface="Arial" charset="0"/>
                        </a:rPr>
                        <a:t>90% Interval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0"/>
                  </a:ext>
                </a:extLst>
              </a:tr>
              <a:tr h="673100">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lang="en-US" sz="2000" dirty="0">
                          <a:effectLst>
                            <a:outerShdw blurRad="38100" dist="38100" dir="2700000" algn="tl">
                              <a:srgbClr val="C0C0C0"/>
                            </a:outerShdw>
                          </a:effectLst>
                          <a:sym typeface="Symbol"/>
                        </a:rPr>
                        <a:t></a:t>
                      </a:r>
                      <a:r>
                        <a:rPr kumimoji="0" lang="en-US" sz="2000" b="0" i="1" u="none" strike="noStrike" cap="none" normalizeH="0" baseline="-25000" dirty="0">
                          <a:ln>
                            <a:noFill/>
                          </a:ln>
                          <a:solidFill>
                            <a:schemeClr val="tx1"/>
                          </a:solidFill>
                          <a:effectLst/>
                          <a:latin typeface="Arial" charset="0"/>
                          <a:cs typeface="Arial" charset="0"/>
                        </a:rPr>
                        <a:t>LOSP</a:t>
                      </a:r>
                      <a:endParaRPr kumimoji="0" lang="el-GR" sz="2000" b="0" i="1" u="none" strike="noStrike" cap="none" normalizeH="0" baseline="0" dirty="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2000" b="0" i="1" u="none" strike="noStrike" cap="none" normalizeH="0" baseline="0" dirty="0">
                          <a:ln>
                            <a:noFill/>
                          </a:ln>
                          <a:solidFill>
                            <a:schemeClr val="tx1"/>
                          </a:solidFill>
                          <a:effectLst/>
                          <a:latin typeface="Arial" charset="0"/>
                        </a:rPr>
                        <a:t>Industry Prior</a:t>
                      </a:r>
                    </a:p>
                    <a:p>
                      <a:pPr marL="0" marR="0" lvl="0" indent="0" algn="l" defTabSz="914400" rtl="0" eaLnBrk="0" fontAlgn="base" latinLnBrk="0" hangingPunct="0">
                        <a:lnSpc>
                          <a:spcPct val="85000"/>
                        </a:lnSpc>
                        <a:spcBef>
                          <a:spcPct val="40000"/>
                        </a:spcBef>
                        <a:spcAft>
                          <a:spcPct val="0"/>
                        </a:spcAft>
                        <a:buClrTx/>
                        <a:buSzTx/>
                        <a:buFontTx/>
                        <a:buNone/>
                        <a:tabLst/>
                      </a:pPr>
                      <a:r>
                        <a:rPr kumimoji="0" lang="en-US" sz="2000" b="0" i="1" u="none" strike="noStrike" cap="none" normalizeH="0" baseline="0" dirty="0">
                          <a:ln>
                            <a:noFill/>
                          </a:ln>
                          <a:solidFill>
                            <a:schemeClr val="tx1"/>
                          </a:solidFill>
                          <a:effectLst/>
                          <a:latin typeface="Arial" charset="0"/>
                        </a:rPr>
                        <a:t>Posterior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2000" b="0" i="1" u="none" strike="noStrike" cap="none" normalizeH="0" baseline="0" dirty="0">
                          <a:ln>
                            <a:noFill/>
                          </a:ln>
                          <a:solidFill>
                            <a:schemeClr val="tx1"/>
                          </a:solidFill>
                          <a:effectLst/>
                          <a:latin typeface="Arial" charset="0"/>
                        </a:rPr>
                        <a:t>3.6E-2 yr </a:t>
                      </a:r>
                      <a:r>
                        <a:rPr kumimoji="0" lang="en-US" sz="2000" b="0" i="1" u="none" strike="noStrike" cap="none" normalizeH="0" baseline="30000" dirty="0">
                          <a:ln>
                            <a:noFill/>
                          </a:ln>
                          <a:solidFill>
                            <a:schemeClr val="tx1"/>
                          </a:solidFill>
                          <a:effectLst/>
                          <a:latin typeface="Arial" charset="0"/>
                        </a:rPr>
                        <a:t>-1</a:t>
                      </a:r>
                    </a:p>
                    <a:p>
                      <a:pPr marL="0" marR="0" lvl="0" indent="0" algn="l" defTabSz="914400" rtl="0" eaLnBrk="0" fontAlgn="base" latinLnBrk="0" hangingPunct="0">
                        <a:lnSpc>
                          <a:spcPct val="85000"/>
                        </a:lnSpc>
                        <a:spcBef>
                          <a:spcPct val="40000"/>
                        </a:spcBef>
                        <a:spcAft>
                          <a:spcPct val="0"/>
                        </a:spcAft>
                        <a:buClrTx/>
                        <a:buSzTx/>
                        <a:buFontTx/>
                        <a:buNone/>
                        <a:tabLst/>
                      </a:pPr>
                      <a:r>
                        <a:rPr kumimoji="0" lang="en-US" sz="2000" b="0" i="1" u="none" strike="noStrike" cap="none" normalizeH="0" baseline="0" dirty="0">
                          <a:ln>
                            <a:noFill/>
                          </a:ln>
                          <a:solidFill>
                            <a:schemeClr val="tx1"/>
                          </a:solidFill>
                          <a:effectLst/>
                          <a:latin typeface="Arial" charset="0"/>
                        </a:rPr>
                        <a:t>4.9E-2 yr </a:t>
                      </a:r>
                      <a:r>
                        <a:rPr kumimoji="0" lang="en-US" sz="2000" b="0" i="1" u="none" strike="noStrike" cap="none" normalizeH="0" baseline="30000" dirty="0">
                          <a:ln>
                            <a:noFill/>
                          </a:ln>
                          <a:solidFill>
                            <a:schemeClr val="tx1"/>
                          </a:solidFill>
                          <a:effectLst/>
                          <a:latin typeface="Arial" charset="0"/>
                        </a:rPr>
                        <a:t>-1</a:t>
                      </a:r>
                      <a:endParaRPr kumimoji="0" lang="en-US" sz="2000" b="0" i="1"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2000" b="0" i="1" u="none" strike="noStrike" cap="none" normalizeH="0" baseline="0" dirty="0">
                          <a:ln>
                            <a:noFill/>
                          </a:ln>
                          <a:solidFill>
                            <a:schemeClr val="tx1"/>
                          </a:solidFill>
                          <a:effectLst/>
                          <a:latin typeface="Arial" charset="0"/>
                        </a:rPr>
                        <a:t>(4.6E-3, 9.2E-2) yr </a:t>
                      </a:r>
                      <a:r>
                        <a:rPr kumimoji="0" lang="en-US" sz="2000" b="0" i="1" u="none" strike="noStrike" cap="none" normalizeH="0" baseline="30000" dirty="0">
                          <a:ln>
                            <a:noFill/>
                          </a:ln>
                          <a:solidFill>
                            <a:schemeClr val="tx1"/>
                          </a:solidFill>
                          <a:effectLst/>
                          <a:latin typeface="Arial" charset="0"/>
                        </a:rPr>
                        <a:t>-1</a:t>
                      </a:r>
                    </a:p>
                    <a:p>
                      <a:pPr marL="0" marR="0" lvl="0" indent="0" algn="l" defTabSz="914400" rtl="0" eaLnBrk="0" fontAlgn="base" latinLnBrk="0" hangingPunct="0">
                        <a:lnSpc>
                          <a:spcPct val="85000"/>
                        </a:lnSpc>
                        <a:spcBef>
                          <a:spcPct val="40000"/>
                        </a:spcBef>
                        <a:spcAft>
                          <a:spcPct val="0"/>
                        </a:spcAft>
                        <a:buClrTx/>
                        <a:buSzTx/>
                        <a:buFontTx/>
                        <a:buNone/>
                        <a:tabLst/>
                      </a:pPr>
                      <a:r>
                        <a:rPr kumimoji="0" lang="en-US" sz="2000" b="0" i="1" u="none" strike="noStrike" cap="none" normalizeH="0" baseline="0" dirty="0">
                          <a:ln>
                            <a:noFill/>
                          </a:ln>
                          <a:solidFill>
                            <a:schemeClr val="tx1"/>
                          </a:solidFill>
                          <a:effectLst/>
                          <a:latin typeface="Arial" charset="0"/>
                        </a:rPr>
                        <a:t>(1.1E-2, 1.1E-1) yr </a:t>
                      </a:r>
                      <a:r>
                        <a:rPr kumimoji="0" lang="en-US" sz="2000" b="0" i="1" u="none" strike="noStrike" cap="none" normalizeH="0" baseline="30000" dirty="0">
                          <a:ln>
                            <a:noFill/>
                          </a:ln>
                          <a:solidFill>
                            <a:schemeClr val="tx1"/>
                          </a:solidFill>
                          <a:effectLst/>
                          <a:latin typeface="Arial" charset="0"/>
                        </a:rPr>
                        <a:t>-1</a:t>
                      </a:r>
                      <a:endParaRPr kumimoji="0" lang="en-US" sz="2000" b="0" i="1"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1"/>
                  </a:ext>
                </a:extLst>
              </a:tr>
              <a:tr h="550863">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2000" b="0" i="1" u="none" strike="noStrike" cap="none" normalizeH="0" baseline="0" dirty="0">
                          <a:ln>
                            <a:noFill/>
                          </a:ln>
                          <a:solidFill>
                            <a:schemeClr val="tx1"/>
                          </a:solidFill>
                          <a:effectLst/>
                          <a:latin typeface="Arial" charset="0"/>
                        </a:rPr>
                        <a:t>p</a:t>
                      </a:r>
                      <a:r>
                        <a:rPr kumimoji="0" lang="en-US" sz="2000" b="0" i="1" u="none" strike="noStrike" cap="none" normalizeH="0" baseline="-25000" dirty="0">
                          <a:ln>
                            <a:noFill/>
                          </a:ln>
                          <a:solidFill>
                            <a:schemeClr val="tx1"/>
                          </a:solidFill>
                          <a:effectLst/>
                          <a:latin typeface="Arial" charset="0"/>
                        </a:rPr>
                        <a:t>FTS</a:t>
                      </a:r>
                      <a:endParaRPr kumimoji="0" lang="en-US" sz="2000" b="0" i="1" u="none" strike="noStrike" cap="none" normalizeH="0" baseline="0" dirty="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2000" b="0" i="1" u="none" strike="noStrike" cap="none" normalizeH="0" baseline="0" dirty="0">
                          <a:ln>
                            <a:noFill/>
                          </a:ln>
                          <a:solidFill>
                            <a:schemeClr val="tx1"/>
                          </a:solidFill>
                          <a:effectLst/>
                          <a:latin typeface="Arial" charset="0"/>
                        </a:rPr>
                        <a:t>Industry Prior</a:t>
                      </a:r>
                    </a:p>
                    <a:p>
                      <a:pPr marL="0" marR="0" lvl="0" indent="0" algn="l" defTabSz="914400" rtl="0" eaLnBrk="0" fontAlgn="base" latinLnBrk="0" hangingPunct="0">
                        <a:lnSpc>
                          <a:spcPct val="85000"/>
                        </a:lnSpc>
                        <a:spcBef>
                          <a:spcPct val="40000"/>
                        </a:spcBef>
                        <a:spcAft>
                          <a:spcPct val="0"/>
                        </a:spcAft>
                        <a:buClrTx/>
                        <a:buSzTx/>
                        <a:buFontTx/>
                        <a:buNone/>
                        <a:tabLst/>
                      </a:pPr>
                      <a:r>
                        <a:rPr kumimoji="0" lang="en-US" sz="2000" b="0" i="1" u="none" strike="noStrike" cap="none" normalizeH="0" baseline="0" dirty="0">
                          <a:ln>
                            <a:noFill/>
                          </a:ln>
                          <a:solidFill>
                            <a:schemeClr val="tx1"/>
                          </a:solidFill>
                          <a:effectLst/>
                          <a:latin typeface="Arial" charset="0"/>
                        </a:rPr>
                        <a:t>Posterior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2000" b="0" i="1" u="none" strike="noStrike" cap="none" normalizeH="0" baseline="0" dirty="0">
                          <a:ln>
                            <a:noFill/>
                          </a:ln>
                          <a:solidFill>
                            <a:schemeClr val="tx1"/>
                          </a:solidFill>
                          <a:effectLst/>
                          <a:latin typeface="Arial" charset="0"/>
                        </a:rPr>
                        <a:t>5.0E-3</a:t>
                      </a:r>
                    </a:p>
                    <a:p>
                      <a:pPr marL="0" marR="0" lvl="0" indent="0" algn="l" defTabSz="914400" rtl="0" eaLnBrk="0" fontAlgn="base" latinLnBrk="0" hangingPunct="0">
                        <a:lnSpc>
                          <a:spcPct val="85000"/>
                        </a:lnSpc>
                        <a:spcBef>
                          <a:spcPct val="40000"/>
                        </a:spcBef>
                        <a:spcAft>
                          <a:spcPct val="0"/>
                        </a:spcAft>
                        <a:buClrTx/>
                        <a:buSzTx/>
                        <a:buFontTx/>
                        <a:buNone/>
                        <a:tabLst/>
                      </a:pPr>
                      <a:r>
                        <a:rPr kumimoji="0" lang="en-US" sz="2000" b="0" i="1" u="none" strike="noStrike" cap="none" normalizeH="0" baseline="0" dirty="0">
                          <a:ln>
                            <a:noFill/>
                          </a:ln>
                          <a:solidFill>
                            <a:schemeClr val="tx1"/>
                          </a:solidFill>
                          <a:effectLst/>
                          <a:latin typeface="Arial" charset="0"/>
                        </a:rPr>
                        <a:t>7.4E-3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2000" b="0" i="1" u="none" strike="noStrike" cap="none" normalizeH="0" baseline="0" dirty="0">
                          <a:ln>
                            <a:noFill/>
                          </a:ln>
                          <a:solidFill>
                            <a:schemeClr val="tx1"/>
                          </a:solidFill>
                          <a:effectLst/>
                          <a:latin typeface="Arial" charset="0"/>
                        </a:rPr>
                        <a:t>(2.3E-4, 1.5E-2)</a:t>
                      </a:r>
                    </a:p>
                    <a:p>
                      <a:pPr marL="0" marR="0" lvl="0" indent="0" algn="l" defTabSz="914400" rtl="0" eaLnBrk="0" fontAlgn="base" latinLnBrk="0" hangingPunct="0">
                        <a:lnSpc>
                          <a:spcPct val="85000"/>
                        </a:lnSpc>
                        <a:spcBef>
                          <a:spcPct val="40000"/>
                        </a:spcBef>
                        <a:spcAft>
                          <a:spcPct val="0"/>
                        </a:spcAft>
                        <a:buClrTx/>
                        <a:buSzTx/>
                        <a:buFontTx/>
                        <a:buNone/>
                        <a:tabLst/>
                      </a:pPr>
                      <a:r>
                        <a:rPr kumimoji="0" lang="en-US" sz="2000" b="0" i="1" u="none" strike="noStrike" cap="none" normalizeH="0" baseline="0" dirty="0">
                          <a:ln>
                            <a:noFill/>
                          </a:ln>
                          <a:solidFill>
                            <a:schemeClr val="tx1"/>
                          </a:solidFill>
                          <a:effectLst/>
                          <a:latin typeface="Arial" charset="0"/>
                        </a:rPr>
                        <a:t>(1.3E-3, 1.8E-2)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2"/>
                  </a:ext>
                </a:extLst>
              </a:tr>
              <a:tr h="552450">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lang="en-US" sz="2000" dirty="0">
                          <a:effectLst>
                            <a:outerShdw blurRad="38100" dist="38100" dir="2700000" algn="tl">
                              <a:srgbClr val="C0C0C0"/>
                            </a:outerShdw>
                          </a:effectLst>
                          <a:sym typeface="Symbol"/>
                        </a:rPr>
                        <a:t></a:t>
                      </a:r>
                      <a:r>
                        <a:rPr kumimoji="0" lang="en-US" sz="2000" b="0" i="1" u="none" strike="noStrike" cap="none" normalizeH="0" baseline="-25000" dirty="0">
                          <a:ln>
                            <a:noFill/>
                          </a:ln>
                          <a:solidFill>
                            <a:schemeClr val="tx1"/>
                          </a:solidFill>
                          <a:effectLst/>
                          <a:latin typeface="Arial" charset="0"/>
                          <a:cs typeface="Arial" charset="0"/>
                        </a:rPr>
                        <a:t>FTR</a:t>
                      </a:r>
                      <a:endParaRPr kumimoji="0" lang="en-US" sz="2000" b="0" i="1" u="none" strike="noStrike" cap="none" normalizeH="0" baseline="0" dirty="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2000" b="0" i="1" u="none" strike="noStrike" cap="none" normalizeH="0" baseline="0" dirty="0">
                          <a:ln>
                            <a:noFill/>
                          </a:ln>
                          <a:solidFill>
                            <a:schemeClr val="tx1"/>
                          </a:solidFill>
                          <a:effectLst/>
                          <a:latin typeface="Arial" charset="0"/>
                        </a:rPr>
                        <a:t>Industry Prior</a:t>
                      </a:r>
                    </a:p>
                    <a:p>
                      <a:pPr marL="0" marR="0" lvl="0" indent="0" algn="l" defTabSz="914400" rtl="0" eaLnBrk="0" fontAlgn="base" latinLnBrk="0" hangingPunct="0">
                        <a:lnSpc>
                          <a:spcPct val="85000"/>
                        </a:lnSpc>
                        <a:spcBef>
                          <a:spcPct val="40000"/>
                        </a:spcBef>
                        <a:spcAft>
                          <a:spcPct val="0"/>
                        </a:spcAft>
                        <a:buClrTx/>
                        <a:buSzTx/>
                        <a:buFontTx/>
                        <a:buNone/>
                        <a:tabLst/>
                      </a:pPr>
                      <a:r>
                        <a:rPr kumimoji="0" lang="en-US" sz="2000" b="0" i="1" u="none" strike="noStrike" cap="none" normalizeH="0" baseline="0" dirty="0">
                          <a:ln>
                            <a:noFill/>
                          </a:ln>
                          <a:solidFill>
                            <a:schemeClr val="tx1"/>
                          </a:solidFill>
                          <a:effectLst/>
                          <a:latin typeface="Arial" charset="0"/>
                        </a:rPr>
                        <a:t>Posterior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2000" b="0" i="1" u="none" strike="noStrike" cap="none" normalizeH="0" baseline="0" dirty="0">
                          <a:ln>
                            <a:noFill/>
                          </a:ln>
                          <a:solidFill>
                            <a:schemeClr val="tx1"/>
                          </a:solidFill>
                          <a:effectLst/>
                          <a:latin typeface="Arial" charset="0"/>
                        </a:rPr>
                        <a:t>1.2E-3 hr</a:t>
                      </a:r>
                      <a:r>
                        <a:rPr kumimoji="0" lang="en-US" sz="2000" b="0" i="1" u="none" strike="noStrike" cap="none" normalizeH="0" baseline="30000" dirty="0">
                          <a:ln>
                            <a:noFill/>
                          </a:ln>
                          <a:solidFill>
                            <a:schemeClr val="tx1"/>
                          </a:solidFill>
                          <a:effectLst/>
                          <a:latin typeface="Arial" charset="0"/>
                        </a:rPr>
                        <a:t> -1</a:t>
                      </a:r>
                      <a:endParaRPr kumimoji="0" lang="en-US" sz="2000" b="0" i="1" u="none" strike="noStrike" cap="none" normalizeH="0" baseline="0" dirty="0">
                        <a:ln>
                          <a:noFill/>
                        </a:ln>
                        <a:solidFill>
                          <a:schemeClr val="tx1"/>
                        </a:solidFill>
                        <a:effectLst/>
                        <a:latin typeface="Arial" charset="0"/>
                      </a:endParaRPr>
                    </a:p>
                    <a:p>
                      <a:pPr marL="0" marR="0" lvl="0" indent="0" algn="l" defTabSz="914400" rtl="0" eaLnBrk="0" fontAlgn="base" latinLnBrk="0" hangingPunct="0">
                        <a:lnSpc>
                          <a:spcPct val="85000"/>
                        </a:lnSpc>
                        <a:spcBef>
                          <a:spcPct val="40000"/>
                        </a:spcBef>
                        <a:spcAft>
                          <a:spcPct val="0"/>
                        </a:spcAft>
                        <a:buClrTx/>
                        <a:buSzTx/>
                        <a:buFontTx/>
                        <a:buNone/>
                        <a:tabLst/>
                      </a:pPr>
                      <a:r>
                        <a:rPr kumimoji="0" lang="en-US" sz="2000" b="0" i="1" u="none" strike="noStrike" cap="none" normalizeH="0" baseline="0" dirty="0">
                          <a:ln>
                            <a:noFill/>
                          </a:ln>
                          <a:solidFill>
                            <a:schemeClr val="tx1"/>
                          </a:solidFill>
                          <a:effectLst/>
                          <a:latin typeface="Arial" charset="0"/>
                        </a:rPr>
                        <a:t>1.0E-3 hr </a:t>
                      </a:r>
                      <a:r>
                        <a:rPr kumimoji="0" lang="en-US" sz="2000" b="0" i="1" u="none" strike="noStrike" cap="none" normalizeH="0" baseline="30000" dirty="0">
                          <a:ln>
                            <a:noFill/>
                          </a:ln>
                          <a:solidFill>
                            <a:schemeClr val="tx1"/>
                          </a:solidFill>
                          <a:effectLst/>
                          <a:latin typeface="Arial" charset="0"/>
                        </a:rPr>
                        <a:t>-1</a:t>
                      </a:r>
                      <a:endParaRPr kumimoji="0" lang="en-US" sz="2000" b="0" i="1"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2000" b="0" i="1" u="none" strike="noStrike" cap="none" normalizeH="0" baseline="0" dirty="0">
                          <a:ln>
                            <a:noFill/>
                          </a:ln>
                          <a:solidFill>
                            <a:schemeClr val="tx1"/>
                          </a:solidFill>
                          <a:effectLst/>
                          <a:latin typeface="Arial" charset="0"/>
                        </a:rPr>
                        <a:t>(1.1E-4, 3.2E-3) hr </a:t>
                      </a:r>
                      <a:r>
                        <a:rPr kumimoji="0" lang="en-US" sz="2000" b="0" i="1" u="none" strike="noStrike" cap="none" normalizeH="0" baseline="30000" dirty="0">
                          <a:ln>
                            <a:noFill/>
                          </a:ln>
                          <a:solidFill>
                            <a:schemeClr val="tx1"/>
                          </a:solidFill>
                          <a:effectLst/>
                          <a:latin typeface="Arial" charset="0"/>
                        </a:rPr>
                        <a:t>-1</a:t>
                      </a:r>
                    </a:p>
                    <a:p>
                      <a:pPr marL="0" marR="0" lvl="0" indent="0" algn="l" defTabSz="914400" rtl="0" eaLnBrk="0" fontAlgn="base" latinLnBrk="0" hangingPunct="0">
                        <a:lnSpc>
                          <a:spcPct val="85000"/>
                        </a:lnSpc>
                        <a:spcBef>
                          <a:spcPct val="40000"/>
                        </a:spcBef>
                        <a:spcAft>
                          <a:spcPct val="0"/>
                        </a:spcAft>
                        <a:buClrTx/>
                        <a:buSzTx/>
                        <a:buFontTx/>
                        <a:buNone/>
                        <a:tabLst/>
                      </a:pPr>
                      <a:r>
                        <a:rPr kumimoji="0" lang="en-US" sz="2000" b="0" i="1" u="none" strike="noStrike" cap="none" normalizeH="0" baseline="0" dirty="0">
                          <a:ln>
                            <a:noFill/>
                          </a:ln>
                          <a:solidFill>
                            <a:schemeClr val="tx1"/>
                          </a:solidFill>
                          <a:effectLst/>
                          <a:latin typeface="Arial" charset="0"/>
                        </a:rPr>
                        <a:t>(9.6E-5, 2.8E-3) hr </a:t>
                      </a:r>
                      <a:r>
                        <a:rPr kumimoji="0" lang="en-US" sz="2000" b="0" i="1" u="none" strike="noStrike" cap="none" normalizeH="0" baseline="30000" dirty="0">
                          <a:ln>
                            <a:noFill/>
                          </a:ln>
                          <a:solidFill>
                            <a:schemeClr val="tx1"/>
                          </a:solidFill>
                          <a:effectLst/>
                          <a:latin typeface="Arial" charset="0"/>
                        </a:rPr>
                        <a:t>-1</a:t>
                      </a:r>
                      <a:endParaRPr kumimoji="0" lang="en-US" sz="2000" b="0" i="1"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3"/>
                  </a:ext>
                </a:extLst>
              </a:tr>
            </a:tbl>
          </a:graphicData>
        </a:graphic>
      </p:graphicFrame>
      <p:sp>
        <p:nvSpPr>
          <p:cNvPr id="10270" name="Rectangle 48"/>
          <p:cNvSpPr>
            <a:spLocks noChangeArrowheads="1"/>
          </p:cNvSpPr>
          <p:nvPr/>
        </p:nvSpPr>
        <p:spPr bwMode="auto">
          <a:xfrm>
            <a:off x="-502716" y="5686361"/>
            <a:ext cx="8839200" cy="508000"/>
          </a:xfrm>
          <a:prstGeom prst="rect">
            <a:avLst/>
          </a:prstGeom>
          <a:noFill/>
          <a:ln w="9525">
            <a:noFill/>
            <a:miter lim="800000"/>
            <a:headEnd/>
            <a:tailEnd/>
          </a:ln>
        </p:spPr>
        <p:txBody>
          <a:bodyPr>
            <a:spAutoFit/>
          </a:bodyPr>
          <a:lstStyle/>
          <a:p>
            <a:pPr lvl="4">
              <a:lnSpc>
                <a:spcPct val="85000"/>
              </a:lnSpc>
              <a:spcBef>
                <a:spcPct val="40000"/>
              </a:spcBef>
            </a:pPr>
            <a:r>
              <a:rPr lang="en-US" sz="1600" i="1" dirty="0"/>
              <a:t>Posterior credible intervals generally shorter than those from data alone (i.e., confidence interval) or prior alone (prior credible interval)</a:t>
            </a:r>
          </a:p>
        </p:txBody>
      </p:sp>
      <p:sp>
        <p:nvSpPr>
          <p:cNvPr id="2" name="Slide Number Placeholder 1"/>
          <p:cNvSpPr>
            <a:spLocks noGrp="1"/>
          </p:cNvSpPr>
          <p:nvPr>
            <p:ph type="sldNum" sz="quarter" idx="11"/>
          </p:nvPr>
        </p:nvSpPr>
        <p:spPr/>
        <p:txBody>
          <a:bodyPr/>
          <a:lstStyle/>
          <a:p>
            <a:r>
              <a:rPr lang="en-US"/>
              <a:t>2-</a:t>
            </a:r>
            <a:fld id="{5F868368-EC15-444D-9EFB-42436E21986C}" type="slidenum">
              <a:rPr lang="en-US" smtClean="0"/>
              <a:pPr/>
              <a:t>7</a:t>
            </a:fld>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normAutofit fontScale="90000"/>
          </a:bodyPr>
          <a:lstStyle/>
          <a:p>
            <a:pPr>
              <a:defRPr/>
            </a:pPr>
            <a:r>
              <a:rPr lang="en-US" sz="3200" dirty="0"/>
              <a:t>Bayesian Network Model for LOSP Initiating Event</a:t>
            </a:r>
          </a:p>
        </p:txBody>
      </p:sp>
      <p:sp>
        <p:nvSpPr>
          <p:cNvPr id="11267" name="Rectangle 3"/>
          <p:cNvSpPr>
            <a:spLocks noGrp="1" noChangeArrowheads="1"/>
          </p:cNvSpPr>
          <p:nvPr>
            <p:ph type="body" idx="1"/>
          </p:nvPr>
        </p:nvSpPr>
        <p:spPr>
          <a:xfrm>
            <a:off x="455613" y="2028825"/>
            <a:ext cx="8231187" cy="4524375"/>
          </a:xfrm>
        </p:spPr>
        <p:txBody>
          <a:bodyPr/>
          <a:lstStyle/>
          <a:p>
            <a:r>
              <a:rPr lang="en-US" dirty="0"/>
              <a:t>Also referred to as </a:t>
            </a:r>
            <a:r>
              <a:rPr lang="en-US" u="sng" dirty="0"/>
              <a:t>d</a:t>
            </a:r>
            <a:r>
              <a:rPr lang="en-US" dirty="0"/>
              <a:t>irected </a:t>
            </a:r>
            <a:r>
              <a:rPr lang="en-US" u="sng" dirty="0"/>
              <a:t>a</a:t>
            </a:r>
            <a:r>
              <a:rPr lang="en-US" dirty="0"/>
              <a:t>cyclic </a:t>
            </a:r>
            <a:r>
              <a:rPr lang="en-US" u="sng" dirty="0"/>
              <a:t>g</a:t>
            </a:r>
            <a:r>
              <a:rPr lang="en-US" dirty="0"/>
              <a:t>raph (DAG)</a:t>
            </a:r>
          </a:p>
          <a:p>
            <a:pPr lvl="1"/>
            <a:r>
              <a:rPr lang="en-US" dirty="0"/>
              <a:t>Shows relationship of nodes (what influences what)</a:t>
            </a:r>
          </a:p>
          <a:p>
            <a:pPr lvl="1"/>
            <a:r>
              <a:rPr lang="en-US" dirty="0"/>
              <a:t>Oval represents stochastic node</a:t>
            </a:r>
          </a:p>
          <a:p>
            <a:pPr lvl="1"/>
            <a:r>
              <a:rPr lang="en-US" dirty="0"/>
              <a:t>Rectangle represents constant node</a:t>
            </a:r>
          </a:p>
          <a:p>
            <a:pPr lvl="1"/>
            <a:r>
              <a:rPr lang="en-US" dirty="0"/>
              <a:t>Arrows illustrate influence (“flow of information”)</a:t>
            </a:r>
          </a:p>
        </p:txBody>
      </p:sp>
      <p:pic>
        <p:nvPicPr>
          <p:cNvPr id="11268" name="Picture 4"/>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581400" y="3810000"/>
            <a:ext cx="3830002" cy="2636838"/>
          </a:xfrm>
          <a:prstGeom prst="rect">
            <a:avLst/>
          </a:prstGeom>
          <a:noFill/>
          <a:ln w="9525">
            <a:noFill/>
            <a:miter lim="800000"/>
            <a:headEnd/>
            <a:tailEnd/>
          </a:ln>
        </p:spPr>
      </p:pic>
      <p:sp>
        <p:nvSpPr>
          <p:cNvPr id="2" name="Slide Number Placeholder 1"/>
          <p:cNvSpPr>
            <a:spLocks noGrp="1"/>
          </p:cNvSpPr>
          <p:nvPr>
            <p:ph type="sldNum" sz="quarter" idx="11"/>
          </p:nvPr>
        </p:nvSpPr>
        <p:spPr/>
        <p:txBody>
          <a:bodyPr/>
          <a:lstStyle/>
          <a:p>
            <a:r>
              <a:rPr lang="en-US"/>
              <a:t>2-</a:t>
            </a:r>
            <a:fld id="{5F868368-EC15-444D-9EFB-42436E21986C}" type="slidenum">
              <a:rPr lang="en-US" smtClean="0"/>
              <a:pPr/>
              <a:t>8</a:t>
            </a:fld>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dirty="0"/>
              <a:t>Introduction to OpenBUGS Package</a:t>
            </a:r>
          </a:p>
        </p:txBody>
      </p:sp>
      <p:sp>
        <p:nvSpPr>
          <p:cNvPr id="12291" name="Rectangle 3"/>
          <p:cNvSpPr>
            <a:spLocks noGrp="1" noChangeArrowheads="1"/>
          </p:cNvSpPr>
          <p:nvPr>
            <p:ph type="body" idx="1"/>
          </p:nvPr>
        </p:nvSpPr>
        <p:spPr>
          <a:xfrm>
            <a:off x="455613" y="1705369"/>
            <a:ext cx="8231187" cy="4524375"/>
          </a:xfrm>
        </p:spPr>
        <p:txBody>
          <a:bodyPr/>
          <a:lstStyle/>
          <a:p>
            <a:r>
              <a:rPr lang="en-US" dirty="0"/>
              <a:t>BUGS = </a:t>
            </a:r>
            <a:r>
              <a:rPr lang="en-US" u="sng" dirty="0"/>
              <a:t>B</a:t>
            </a:r>
            <a:r>
              <a:rPr lang="en-US" dirty="0"/>
              <a:t>ayesian inference </a:t>
            </a:r>
            <a:r>
              <a:rPr lang="en-US" u="sng" dirty="0"/>
              <a:t>U</a:t>
            </a:r>
            <a:r>
              <a:rPr lang="en-US" dirty="0"/>
              <a:t>sing </a:t>
            </a:r>
            <a:r>
              <a:rPr lang="en-US" u="sng" dirty="0"/>
              <a:t>G</a:t>
            </a:r>
            <a:r>
              <a:rPr lang="en-US" dirty="0"/>
              <a:t>ibbs </a:t>
            </a:r>
            <a:r>
              <a:rPr lang="en-US" u="sng" dirty="0"/>
              <a:t>S</a:t>
            </a:r>
            <a:r>
              <a:rPr lang="en-US" dirty="0"/>
              <a:t>ampling</a:t>
            </a:r>
          </a:p>
          <a:p>
            <a:r>
              <a:rPr lang="en-US" dirty="0"/>
              <a:t>Freely available software, download from</a:t>
            </a:r>
          </a:p>
          <a:p>
            <a:pPr>
              <a:buFontTx/>
              <a:buNone/>
            </a:pPr>
            <a:r>
              <a:rPr lang="en-US" dirty="0"/>
              <a:t>	 http://www.openbugs.info/w/Downloads</a:t>
            </a:r>
            <a:endParaRPr lang="en-US" b="1" dirty="0"/>
          </a:p>
          <a:p>
            <a:r>
              <a:rPr lang="en-US" dirty="0"/>
              <a:t>New developments at </a:t>
            </a:r>
            <a:r>
              <a:rPr lang="en-US" b="1" dirty="0"/>
              <a:t>www.openbugs.net</a:t>
            </a:r>
          </a:p>
          <a:p>
            <a:pPr lvl="1"/>
            <a:r>
              <a:rPr lang="en-US" dirty="0"/>
              <a:t>Latest version is 3.2.3</a:t>
            </a:r>
          </a:p>
          <a:p>
            <a:r>
              <a:rPr lang="en-US" dirty="0"/>
              <a:t>Source code available in Component Pascal</a:t>
            </a:r>
          </a:p>
          <a:p>
            <a:r>
              <a:rPr lang="en-US" dirty="0"/>
              <a:t>Simulates posterior distribution directly using Markov Chain Monte Carlo (MCMC) sampling (covered later)</a:t>
            </a:r>
          </a:p>
        </p:txBody>
      </p:sp>
      <p:pic>
        <p:nvPicPr>
          <p:cNvPr id="12292" name="Picture 4" descr="newlogo"/>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038600" y="5029200"/>
            <a:ext cx="1449965" cy="1295400"/>
          </a:xfrm>
          <a:prstGeom prst="rect">
            <a:avLst/>
          </a:prstGeom>
          <a:noFill/>
          <a:ln w="9525">
            <a:noFill/>
            <a:miter lim="800000"/>
            <a:headEnd/>
            <a:tailEnd/>
          </a:ln>
        </p:spPr>
      </p:pic>
      <p:sp>
        <p:nvSpPr>
          <p:cNvPr id="2" name="Slide Number Placeholder 1"/>
          <p:cNvSpPr>
            <a:spLocks noGrp="1"/>
          </p:cNvSpPr>
          <p:nvPr>
            <p:ph type="sldNum" sz="quarter" idx="11"/>
          </p:nvPr>
        </p:nvSpPr>
        <p:spPr/>
        <p:txBody>
          <a:bodyPr/>
          <a:lstStyle/>
          <a:p>
            <a:r>
              <a:rPr lang="en-US"/>
              <a:t>2-</a:t>
            </a:r>
            <a:fld id="{5F868368-EC15-444D-9EFB-42436E21986C}" type="slidenum">
              <a:rPr lang="en-US" smtClean="0"/>
              <a:pPr/>
              <a:t>9</a:t>
            </a:fld>
            <a:endParaRPr lang="en-US" dirty="0"/>
          </a:p>
        </p:txBody>
      </p:sp>
    </p:spTree>
  </p:cSld>
  <p:clrMapOvr>
    <a:masterClrMapping/>
  </p:clrMapOvr>
</p:sld>
</file>

<file path=ppt/theme/theme1.xml><?xml version="1.0" encoding="utf-8"?>
<a:theme xmlns:a="http://schemas.openxmlformats.org/drawingml/2006/main" name="Standard_Presentation-2016">
  <a:themeElements>
    <a:clrScheme name="INL 2016">
      <a:dk1>
        <a:srgbClr val="000000"/>
      </a:dk1>
      <a:lt1>
        <a:srgbClr val="FFFFFF"/>
      </a:lt1>
      <a:dk2>
        <a:srgbClr val="005875"/>
      </a:dk2>
      <a:lt2>
        <a:srgbClr val="808080"/>
      </a:lt2>
      <a:accent1>
        <a:srgbClr val="7895A4"/>
      </a:accent1>
      <a:accent2>
        <a:srgbClr val="8B9E6C"/>
      </a:accent2>
      <a:accent3>
        <a:srgbClr val="BFB896"/>
      </a:accent3>
      <a:accent4>
        <a:srgbClr val="ECE09C"/>
      </a:accent4>
      <a:accent5>
        <a:srgbClr val="DDDDDD"/>
      </a:accent5>
      <a:accent6>
        <a:srgbClr val="FFFFFF"/>
      </a:accent6>
      <a:hlink>
        <a:srgbClr val="7895A4"/>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Standard_Presentation-2016" id="{AA70F70C-FE74-4105-B56D-A478567CF02D}" vid="{32DB2BA5-14E2-4538-A7F0-90025315B3E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86C255676BE044408856C5C66FC5842F" ma:contentTypeVersion="0" ma:contentTypeDescription="Create a new document." ma:contentTypeScope="" ma:versionID="6e87924a3c1adc4a425af901172f9f59">
  <xsd:schema xmlns:xsd="http://www.w3.org/2001/XMLSchema" xmlns:xs="http://www.w3.org/2001/XMLSchema" xmlns:p="http://schemas.microsoft.com/office/2006/metadata/properties" targetNamespace="http://schemas.microsoft.com/office/2006/metadata/properties" ma:root="true" ma:fieldsID="06e0e3112098b4d1518554ee266199a9">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A4C2D5B-5EF2-4373-B421-BF98377A1311}">
  <ds:schemaRefs>
    <ds:schemaRef ds:uri="http://schemas.microsoft.com/sharepoint/v3/contenttype/forms"/>
  </ds:schemaRefs>
</ds:datastoreItem>
</file>

<file path=customXml/itemProps2.xml><?xml version="1.0" encoding="utf-8"?>
<ds:datastoreItem xmlns:ds="http://schemas.openxmlformats.org/officeDocument/2006/customXml" ds:itemID="{DFF6FEB2-2A2B-42C0-A0BE-DB6FCB8EBCAE}">
  <ds:schemaRefs>
    <ds:schemaRef ds:uri="http://schemas.microsoft.com/office/2006/metadata/properties"/>
    <ds:schemaRef ds:uri="http://www.w3.org/XML/1998/namespace"/>
    <ds:schemaRef ds:uri="http://schemas.microsoft.com/office/2006/documentManagement/types"/>
    <ds:schemaRef ds:uri="http://purl.org/dc/elements/1.1/"/>
    <ds:schemaRef ds:uri="http://purl.org/dc/dcmitype/"/>
    <ds:schemaRef ds:uri="http://schemas.microsoft.com/office/infopath/2007/PartnerControls"/>
    <ds:schemaRef ds:uri="http://schemas.openxmlformats.org/package/2006/metadata/core-properties"/>
    <ds:schemaRef ds:uri="http://purl.org/dc/terms/"/>
  </ds:schemaRefs>
</ds:datastoreItem>
</file>

<file path=customXml/itemProps3.xml><?xml version="1.0" encoding="utf-8"?>
<ds:datastoreItem xmlns:ds="http://schemas.openxmlformats.org/officeDocument/2006/customXml" ds:itemID="{4E0BEE9E-377C-4E91-A7FC-4AE45A2EDF5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Standard_Presentation-2016</Template>
  <TotalTime>275</TotalTime>
  <Words>2729</Words>
  <Application>Microsoft Macintosh PowerPoint</Application>
  <PresentationFormat>On-screen Show (4:3)</PresentationFormat>
  <Paragraphs>453</Paragraphs>
  <Slides>46</Slides>
  <Notes>46</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46</vt:i4>
      </vt:variant>
    </vt:vector>
  </HeadingPairs>
  <TitlesOfParts>
    <vt:vector size="52" baseType="lpstr">
      <vt:lpstr>Arial</vt:lpstr>
      <vt:lpstr>Calibri</vt:lpstr>
      <vt:lpstr>Symbol</vt:lpstr>
      <vt:lpstr>Times New Roman</vt:lpstr>
      <vt:lpstr>Standard_Presentation-2016</vt:lpstr>
      <vt:lpstr>Equation</vt:lpstr>
      <vt:lpstr>Section 2:  Introduction to Bayesian Networks and OpenBUGS</vt:lpstr>
      <vt:lpstr>Introduction to Bayesian Networks and OpenBUGS</vt:lpstr>
      <vt:lpstr>Why OpenBUGS?</vt:lpstr>
      <vt:lpstr>Why OpenBUGS?</vt:lpstr>
      <vt:lpstr>Prior Distributions for LOSP Example (from P-102 Course)</vt:lpstr>
      <vt:lpstr>LOSP Example Data</vt:lpstr>
      <vt:lpstr>Summary of Bayesian Estimates for LOSP Example</vt:lpstr>
      <vt:lpstr>Bayesian Network Model for LOSP Initiating Event</vt:lpstr>
      <vt:lpstr>Introduction to OpenBUGS Package</vt:lpstr>
      <vt:lpstr>Introduction to OpenBUGS</vt:lpstr>
      <vt:lpstr>Example OpenBUGS Script (LOSP-poisson update.odc in BUGS folder)</vt:lpstr>
      <vt:lpstr>Example OpenBUGS Script (LOSP-poisson update.odc in BUGS folder)</vt:lpstr>
      <vt:lpstr>Example OpenBUGS Script (LOSP-poisson update.odc in BUGS folder)</vt:lpstr>
      <vt:lpstr>Running the Example Script</vt:lpstr>
      <vt:lpstr>Running the Example Script</vt:lpstr>
      <vt:lpstr>Running the Example Script</vt:lpstr>
      <vt:lpstr>Running the Example Script</vt:lpstr>
      <vt:lpstr>Running the Example Script</vt:lpstr>
      <vt:lpstr>Running the Example Script</vt:lpstr>
      <vt:lpstr>Running the Example Script</vt:lpstr>
      <vt:lpstr>Running the Example Script</vt:lpstr>
      <vt:lpstr>Running the Example Script</vt:lpstr>
      <vt:lpstr>Bayesian Model for EDG FTS</vt:lpstr>
      <vt:lpstr>OpenBUGS Script for EDG FTS</vt:lpstr>
      <vt:lpstr>Illustration of the FTS Script</vt:lpstr>
      <vt:lpstr>Conjugate Prior Exercises with BUGS</vt:lpstr>
      <vt:lpstr>Noninformative Priors with OpenBUGS</vt:lpstr>
      <vt:lpstr>Nonconjugate Priors – Lognormal Distribution</vt:lpstr>
      <vt:lpstr>Lognormal Distribution</vt:lpstr>
      <vt:lpstr>Facts About the Lognormal Distribution</vt:lpstr>
      <vt:lpstr>Facts About the Lognormal Distribution</vt:lpstr>
      <vt:lpstr>Example Problem with Nonconjugate Prior</vt:lpstr>
      <vt:lpstr>OpenBUGS Example with Nonconjugate Prior</vt:lpstr>
      <vt:lpstr>DAG Model</vt:lpstr>
      <vt:lpstr>OpenBUGS Example with Nonconjugate Prior</vt:lpstr>
      <vt:lpstr>BUGS Exercises with Nonconjugate Priors</vt:lpstr>
      <vt:lpstr>BUGS Exercises with Nonconjugate Priors</vt:lpstr>
      <vt:lpstr>Miscellaneous BUGS Exercises</vt:lpstr>
      <vt:lpstr>Miscellaneous BUGS Exercises</vt:lpstr>
      <vt:lpstr>Miscellaneous BUGS Exercises</vt:lpstr>
      <vt:lpstr>Common-Cause Failure</vt:lpstr>
      <vt:lpstr>Common-Cause Failure</vt:lpstr>
      <vt:lpstr>DAG Model</vt:lpstr>
      <vt:lpstr>CCF Example</vt:lpstr>
      <vt:lpstr>CCF Example</vt:lpstr>
      <vt:lpstr>CCF Example</vt:lpstr>
    </vt:vector>
  </TitlesOfParts>
  <Company>INL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David L. Combs</dc:creator>
  <cp:lastModifiedBy>Diego Mandelli</cp:lastModifiedBy>
  <cp:revision>19</cp:revision>
  <dcterms:created xsi:type="dcterms:W3CDTF">2016-09-09T18:28:57Z</dcterms:created>
  <dcterms:modified xsi:type="dcterms:W3CDTF">2019-03-27T22:33:49Z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0x01010086C255676BE044408856C5C66FC5842F</vt:lpwstr>
  </property>
</Properties>
</file>