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60"/>
  </p:notesMasterIdLst>
  <p:sldIdLst>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251" autoAdjust="0"/>
    <p:restoredTop sz="94660"/>
  </p:normalViewPr>
  <p:slideViewPr>
    <p:cSldViewPr snapToGrid="0">
      <p:cViewPr varScale="1">
        <p:scale>
          <a:sx n="152" d="100"/>
          <a:sy n="152" d="100"/>
        </p:scale>
        <p:origin x="224"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5" Type="http://schemas.openxmlformats.org/officeDocument/2006/relationships/slide" Target="slides/slide1.xml"/><Relationship Id="rId61" Type="http://schemas.openxmlformats.org/officeDocument/2006/relationships/presProps" Target="presProp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image" Target="../media/image17.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image" Target="../media/image14.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3E9BC6-0082-469C-9E78-68B8D487AB8D}" type="datetimeFigureOut">
              <a:rPr lang="en-US" smtClean="0"/>
              <a:t>4/16/19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5297C5-E838-497B-B624-3585B904AE3C}" type="slidenum">
              <a:rPr lang="en-US" smtClean="0"/>
              <a:t>‹#›</a:t>
            </a:fld>
            <a:endParaRPr lang="en-US"/>
          </a:p>
        </p:txBody>
      </p:sp>
    </p:spTree>
    <p:extLst>
      <p:ext uri="{BB962C8B-B14F-4D97-AF65-F5344CB8AC3E}">
        <p14:creationId xmlns:p14="http://schemas.microsoft.com/office/powerpoint/2010/main" val="11435791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D2CEE247-277C-4E8D-98AF-B4C66066CA4A}" type="slidenum">
              <a:rPr lang="en-US"/>
              <a:pPr/>
              <a:t>1</a:t>
            </a:fld>
            <a:endParaRPr lang="en-US" dirty="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endParaRPr lang="en-US" dirty="0"/>
          </a:p>
        </p:txBody>
      </p:sp>
    </p:spTree>
    <p:extLst>
      <p:ext uri="{BB962C8B-B14F-4D97-AF65-F5344CB8AC3E}">
        <p14:creationId xmlns:p14="http://schemas.microsoft.com/office/powerpoint/2010/main" val="3462074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E8ADA30-0AC8-4E24-AD08-D95073ABB349}" type="slidenum">
              <a:rPr lang="en-US"/>
              <a:pPr/>
              <a:t>10</a:t>
            </a:fld>
            <a:endParaRPr lang="en-US" dirty="0"/>
          </a:p>
        </p:txBody>
      </p:sp>
      <p:sp>
        <p:nvSpPr>
          <p:cNvPr id="190466" name="Rectangle 2"/>
          <p:cNvSpPr>
            <a:spLocks noGrp="1" noRot="1" noChangeAspect="1" noChangeArrowheads="1" noTextEdit="1"/>
          </p:cNvSpPr>
          <p:nvPr>
            <p:ph type="sldImg"/>
          </p:nvPr>
        </p:nvSpPr>
        <p:spPr>
          <a:ln/>
        </p:spPr>
      </p:sp>
      <p:sp>
        <p:nvSpPr>
          <p:cNvPr id="190467"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41303541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E0CAA96-ADC5-4D58-9DE7-B195B41A5F41}" type="slidenum">
              <a:rPr lang="en-US"/>
              <a:pPr/>
              <a:t>11</a:t>
            </a:fld>
            <a:endParaRPr lang="en-US" dirty="0"/>
          </a:p>
        </p:txBody>
      </p:sp>
      <p:sp>
        <p:nvSpPr>
          <p:cNvPr id="178178" name="Rectangle 2"/>
          <p:cNvSpPr>
            <a:spLocks noGrp="1" noRot="1" noChangeAspect="1" noChangeArrowheads="1" noTextEdit="1"/>
          </p:cNvSpPr>
          <p:nvPr>
            <p:ph type="sldImg"/>
          </p:nvPr>
        </p:nvSpPr>
        <p:spPr>
          <a:ln/>
        </p:spPr>
      </p:sp>
      <p:sp>
        <p:nvSpPr>
          <p:cNvPr id="178179" name="Rectangle 3"/>
          <p:cNvSpPr>
            <a:spLocks noGrp="1" noChangeArrowheads="1"/>
          </p:cNvSpPr>
          <p:nvPr>
            <p:ph type="body" idx="1"/>
          </p:nvPr>
        </p:nvSpPr>
        <p:spPr/>
        <p:txBody>
          <a:bodyPr/>
          <a:lstStyle/>
          <a:p>
            <a:pPr>
              <a:buFontTx/>
              <a:buAutoNum type="arabicPeriod"/>
            </a:pPr>
            <a:r>
              <a:rPr lang="en-US" dirty="0"/>
              <a:t>Frequentists might test Ho: p2 = p1.  With continuous distribution, the Pr(Ho true) = 0 for a Bayesian!</a:t>
            </a:r>
          </a:p>
        </p:txBody>
      </p:sp>
    </p:spTree>
    <p:extLst>
      <p:ext uri="{BB962C8B-B14F-4D97-AF65-F5344CB8AC3E}">
        <p14:creationId xmlns:p14="http://schemas.microsoft.com/office/powerpoint/2010/main" val="28549754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87D2212-9DBC-4F4B-B825-C70246709FF3}" type="slidenum">
              <a:rPr lang="en-US"/>
              <a:pPr/>
              <a:t>12</a:t>
            </a:fld>
            <a:endParaRPr lang="en-US" dirty="0"/>
          </a:p>
        </p:txBody>
      </p:sp>
      <p:sp>
        <p:nvSpPr>
          <p:cNvPr id="191490" name="Rectangle 2"/>
          <p:cNvSpPr>
            <a:spLocks noGrp="1" noRot="1" noChangeAspect="1" noChangeArrowheads="1" noTextEdit="1"/>
          </p:cNvSpPr>
          <p:nvPr>
            <p:ph type="sldImg"/>
          </p:nvPr>
        </p:nvSpPr>
        <p:spPr>
          <a:ln/>
        </p:spPr>
      </p:sp>
      <p:sp>
        <p:nvSpPr>
          <p:cNvPr id="191491" name="Rectangle 3"/>
          <p:cNvSpPr>
            <a:spLocks noGrp="1" noChangeArrowheads="1"/>
          </p:cNvSpPr>
          <p:nvPr>
            <p:ph type="body" idx="1"/>
          </p:nvPr>
        </p:nvSpPr>
        <p:spPr/>
        <p:txBody>
          <a:bodyPr/>
          <a:lstStyle/>
          <a:p>
            <a:r>
              <a:rPr lang="en-US" dirty="0"/>
              <a:t>Note that this is a DAG model.  Script must be generated from the model to carry out the analysis.  BUGS generates the script but the student will have to add the data line.  BUGS adds extra x1 with a normal distribution; this must be deleted.</a:t>
            </a:r>
          </a:p>
        </p:txBody>
      </p:sp>
    </p:spTree>
    <p:extLst>
      <p:ext uri="{BB962C8B-B14F-4D97-AF65-F5344CB8AC3E}">
        <p14:creationId xmlns:p14="http://schemas.microsoft.com/office/powerpoint/2010/main" val="18377357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065BB4B-F288-4833-BEA6-A50BCC423069}" type="slidenum">
              <a:rPr lang="en-US"/>
              <a:pPr/>
              <a:t>13</a:t>
            </a:fld>
            <a:endParaRPr lang="en-US" dirty="0"/>
          </a:p>
        </p:txBody>
      </p:sp>
      <p:sp>
        <p:nvSpPr>
          <p:cNvPr id="192514" name="Rectangle 2"/>
          <p:cNvSpPr>
            <a:spLocks noGrp="1" noRot="1" noChangeAspect="1" noChangeArrowheads="1" noTextEdit="1"/>
          </p:cNvSpPr>
          <p:nvPr>
            <p:ph type="sldImg"/>
          </p:nvPr>
        </p:nvSpPr>
        <p:spPr>
          <a:ln/>
        </p:spPr>
      </p:sp>
      <p:sp>
        <p:nvSpPr>
          <p:cNvPr id="19251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28072502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868038F-4CFA-41FD-868C-CE10525AABFE}" type="slidenum">
              <a:rPr lang="en-US"/>
              <a:pPr/>
              <a:t>14</a:t>
            </a:fld>
            <a:endParaRPr lang="en-US" dirty="0"/>
          </a:p>
        </p:txBody>
      </p:sp>
      <p:sp>
        <p:nvSpPr>
          <p:cNvPr id="193538" name="Rectangle 2"/>
          <p:cNvSpPr>
            <a:spLocks noGrp="1" noRot="1" noChangeAspect="1" noChangeArrowheads="1" noTextEdit="1"/>
          </p:cNvSpPr>
          <p:nvPr>
            <p:ph type="sldImg"/>
          </p:nvPr>
        </p:nvSpPr>
        <p:spPr>
          <a:ln/>
        </p:spPr>
      </p:sp>
      <p:sp>
        <p:nvSpPr>
          <p:cNvPr id="193539"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38530291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E13A01-FC04-43C6-85AE-6BC1CC74D15C}" type="slidenum">
              <a:rPr lang="en-US"/>
              <a:pPr/>
              <a:t>15</a:t>
            </a:fld>
            <a:endParaRPr lang="en-US" dirty="0"/>
          </a:p>
        </p:txBody>
      </p:sp>
      <p:sp>
        <p:nvSpPr>
          <p:cNvPr id="194562" name="Rectangle 2"/>
          <p:cNvSpPr>
            <a:spLocks noGrp="1" noRot="1" noChangeAspect="1" noChangeArrowheads="1" noTextEdit="1"/>
          </p:cNvSpPr>
          <p:nvPr>
            <p:ph type="sldImg"/>
          </p:nvPr>
        </p:nvSpPr>
        <p:spPr>
          <a:ln/>
        </p:spPr>
      </p:sp>
      <p:sp>
        <p:nvSpPr>
          <p:cNvPr id="194563" name="Rectangle 3"/>
          <p:cNvSpPr>
            <a:spLocks noGrp="1" noChangeArrowheads="1"/>
          </p:cNvSpPr>
          <p:nvPr>
            <p:ph type="body" idx="1"/>
          </p:nvPr>
        </p:nvSpPr>
        <p:spPr/>
        <p:txBody>
          <a:bodyPr/>
          <a:lstStyle/>
          <a:p>
            <a:r>
              <a:rPr lang="en-US" dirty="0"/>
              <a:t>Draw out  P1</a:t>
            </a:r>
            <a:r>
              <a:rPr lang="en-US" baseline="0" dirty="0"/>
              <a:t> and P2 both uniform(0,1) and point out that P(P2&gt;P1) = 0.5, which is a perfect fit</a:t>
            </a:r>
            <a:endParaRPr lang="en-US" dirty="0"/>
          </a:p>
        </p:txBody>
      </p:sp>
    </p:spTree>
    <p:extLst>
      <p:ext uri="{BB962C8B-B14F-4D97-AF65-F5344CB8AC3E}">
        <p14:creationId xmlns:p14="http://schemas.microsoft.com/office/powerpoint/2010/main" val="42574860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EED0FC4-FC0D-4EEA-89C5-2E09DB98006E}" type="slidenum">
              <a:rPr lang="en-US"/>
              <a:pPr/>
              <a:t>16</a:t>
            </a:fld>
            <a:endParaRPr lang="en-US" dirty="0"/>
          </a:p>
        </p:txBody>
      </p:sp>
      <p:sp>
        <p:nvSpPr>
          <p:cNvPr id="195586" name="Rectangle 2"/>
          <p:cNvSpPr>
            <a:spLocks noGrp="1" noRot="1" noChangeAspect="1" noChangeArrowheads="1" noTextEdit="1"/>
          </p:cNvSpPr>
          <p:nvPr>
            <p:ph type="sldImg"/>
          </p:nvPr>
        </p:nvSpPr>
        <p:spPr>
          <a:ln/>
        </p:spPr>
      </p:sp>
      <p:sp>
        <p:nvSpPr>
          <p:cNvPr id="195587"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32096475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AB5A8CA-BD06-476E-B80E-254F9818D0B5}" type="slidenum">
              <a:rPr lang="en-US"/>
              <a:pPr/>
              <a:t>17</a:t>
            </a:fld>
            <a:endParaRPr lang="en-US" dirty="0"/>
          </a:p>
        </p:txBody>
      </p:sp>
      <p:sp>
        <p:nvSpPr>
          <p:cNvPr id="196610" name="Rectangle 2"/>
          <p:cNvSpPr>
            <a:spLocks noGrp="1" noRot="1" noChangeAspect="1" noChangeArrowheads="1" noTextEdit="1"/>
          </p:cNvSpPr>
          <p:nvPr>
            <p:ph type="sldImg"/>
          </p:nvPr>
        </p:nvSpPr>
        <p:spPr>
          <a:ln/>
        </p:spPr>
      </p:sp>
      <p:sp>
        <p:nvSpPr>
          <p:cNvPr id="196611" name="Rectangle 3"/>
          <p:cNvSpPr>
            <a:spLocks noGrp="1" noChangeArrowheads="1"/>
          </p:cNvSpPr>
          <p:nvPr>
            <p:ph type="body" idx="1"/>
          </p:nvPr>
        </p:nvSpPr>
        <p:spPr/>
        <p:txBody>
          <a:bodyPr/>
          <a:lstStyle/>
          <a:p>
            <a:r>
              <a:rPr lang="en-US" dirty="0"/>
              <a:t>This is also a negative binomial distribution.</a:t>
            </a:r>
          </a:p>
        </p:txBody>
      </p:sp>
    </p:spTree>
    <p:extLst>
      <p:ext uri="{BB962C8B-B14F-4D97-AF65-F5344CB8AC3E}">
        <p14:creationId xmlns:p14="http://schemas.microsoft.com/office/powerpoint/2010/main" val="27273607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2F3F3EE-70E9-4DDA-B955-E7AF0ADA31BA}" type="slidenum">
              <a:rPr lang="en-US"/>
              <a:pPr/>
              <a:t>18</a:t>
            </a:fld>
            <a:endParaRPr lang="en-US" dirty="0"/>
          </a:p>
        </p:txBody>
      </p:sp>
      <p:sp>
        <p:nvSpPr>
          <p:cNvPr id="197634" name="Rectangle 2"/>
          <p:cNvSpPr>
            <a:spLocks noGrp="1" noRot="1" noChangeAspect="1" noChangeArrowheads="1" noTextEdit="1"/>
          </p:cNvSpPr>
          <p:nvPr>
            <p:ph type="sldImg"/>
          </p:nvPr>
        </p:nvSpPr>
        <p:spPr>
          <a:ln/>
        </p:spPr>
      </p:sp>
      <p:sp>
        <p:nvSpPr>
          <p:cNvPr id="19763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8698226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A789FF-4508-4996-AEB1-06E11C0CE813}" type="slidenum">
              <a:rPr lang="en-US"/>
              <a:pPr/>
              <a:t>19</a:t>
            </a:fld>
            <a:endParaRPr lang="en-US" dirty="0"/>
          </a:p>
        </p:txBody>
      </p:sp>
      <p:sp>
        <p:nvSpPr>
          <p:cNvPr id="198658" name="Rectangle 2"/>
          <p:cNvSpPr>
            <a:spLocks noGrp="1" noRot="1" noChangeAspect="1" noChangeArrowheads="1" noTextEdit="1"/>
          </p:cNvSpPr>
          <p:nvPr>
            <p:ph type="sldImg"/>
          </p:nvPr>
        </p:nvSpPr>
        <p:spPr>
          <a:ln/>
        </p:spPr>
      </p:sp>
      <p:sp>
        <p:nvSpPr>
          <p:cNvPr id="198659"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35888194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C19EDA-8D1B-405D-95B9-B7C6E3024D34}" type="slidenum">
              <a:rPr lang="en-US"/>
              <a:pPr/>
              <a:t>2</a:t>
            </a:fld>
            <a:endParaRPr lang="en-US" dirty="0"/>
          </a:p>
        </p:txBody>
      </p:sp>
      <p:sp>
        <p:nvSpPr>
          <p:cNvPr id="184322" name="Rectangle 2"/>
          <p:cNvSpPr>
            <a:spLocks noGrp="1" noRot="1" noChangeAspect="1" noChangeArrowheads="1" noTextEdit="1"/>
          </p:cNvSpPr>
          <p:nvPr>
            <p:ph type="sldImg"/>
          </p:nvPr>
        </p:nvSpPr>
        <p:spPr>
          <a:ln/>
        </p:spPr>
      </p:sp>
      <p:sp>
        <p:nvSpPr>
          <p:cNvPr id="184323" name="Rectangle 3"/>
          <p:cNvSpPr>
            <a:spLocks noGrp="1" noChangeArrowheads="1"/>
          </p:cNvSpPr>
          <p:nvPr>
            <p:ph type="body" idx="1"/>
          </p:nvPr>
        </p:nvSpPr>
        <p:spPr/>
        <p:txBody>
          <a:bodyPr/>
          <a:lstStyle/>
          <a:p>
            <a:r>
              <a:rPr lang="en-US" dirty="0"/>
              <a:t>Using Jeffreys prior allows comparison of empirical data with little influence of prior.</a:t>
            </a:r>
          </a:p>
        </p:txBody>
      </p:sp>
    </p:spTree>
    <p:extLst>
      <p:ext uri="{BB962C8B-B14F-4D97-AF65-F5344CB8AC3E}">
        <p14:creationId xmlns:p14="http://schemas.microsoft.com/office/powerpoint/2010/main" val="32127069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7330A4-F4E1-4A22-8F32-8514E836C7B4}" type="slidenum">
              <a:rPr lang="en-US"/>
              <a:pPr/>
              <a:t>20</a:t>
            </a:fld>
            <a:endParaRPr lang="en-US" dirty="0"/>
          </a:p>
        </p:txBody>
      </p:sp>
      <p:sp>
        <p:nvSpPr>
          <p:cNvPr id="199682" name="Rectangle 2"/>
          <p:cNvSpPr>
            <a:spLocks noGrp="1" noRot="1" noChangeAspect="1" noChangeArrowheads="1" noTextEdit="1"/>
          </p:cNvSpPr>
          <p:nvPr>
            <p:ph type="sldImg"/>
          </p:nvPr>
        </p:nvSpPr>
        <p:spPr>
          <a:ln/>
        </p:spPr>
      </p:sp>
      <p:sp>
        <p:nvSpPr>
          <p:cNvPr id="199683"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3910629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AFC72C-40FA-4B51-99E8-A27B8D2C6C7C}" type="slidenum">
              <a:rPr lang="en-US"/>
              <a:pPr/>
              <a:t>21</a:t>
            </a:fld>
            <a:endParaRPr lang="en-US" dirty="0"/>
          </a:p>
        </p:txBody>
      </p:sp>
      <p:sp>
        <p:nvSpPr>
          <p:cNvPr id="200706" name="Rectangle 2"/>
          <p:cNvSpPr>
            <a:spLocks noGrp="1" noRot="1" noChangeAspect="1" noChangeArrowheads="1" noTextEdit="1"/>
          </p:cNvSpPr>
          <p:nvPr>
            <p:ph type="sldImg"/>
          </p:nvPr>
        </p:nvSpPr>
        <p:spPr>
          <a:ln/>
        </p:spPr>
      </p:sp>
      <p:sp>
        <p:nvSpPr>
          <p:cNvPr id="200707"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10366594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ACF1013-F183-4F48-8260-2F343D8CF5D5}" type="slidenum">
              <a:rPr lang="en-US"/>
              <a:pPr/>
              <a:t>22</a:t>
            </a:fld>
            <a:endParaRPr lang="en-US" dirty="0"/>
          </a:p>
        </p:txBody>
      </p:sp>
      <p:sp>
        <p:nvSpPr>
          <p:cNvPr id="201730" name="Rectangle 2"/>
          <p:cNvSpPr>
            <a:spLocks noGrp="1" noRot="1" noChangeAspect="1" noChangeArrowheads="1" noTextEdit="1"/>
          </p:cNvSpPr>
          <p:nvPr>
            <p:ph type="sldImg"/>
          </p:nvPr>
        </p:nvSpPr>
        <p:spPr>
          <a:ln/>
        </p:spPr>
      </p:sp>
      <p:sp>
        <p:nvSpPr>
          <p:cNvPr id="201731"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39337536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09D1AF-1E58-4ECE-B671-4F51412DB2C5}" type="slidenum">
              <a:rPr lang="en-US"/>
              <a:pPr/>
              <a:t>23</a:t>
            </a:fld>
            <a:endParaRPr lang="en-US" dirty="0"/>
          </a:p>
        </p:txBody>
      </p:sp>
      <p:sp>
        <p:nvSpPr>
          <p:cNvPr id="202754" name="Rectangle 2"/>
          <p:cNvSpPr>
            <a:spLocks noGrp="1" noRot="1" noChangeAspect="1" noChangeArrowheads="1" noTextEdit="1"/>
          </p:cNvSpPr>
          <p:nvPr>
            <p:ph type="sldImg"/>
          </p:nvPr>
        </p:nvSpPr>
        <p:spPr>
          <a:ln/>
        </p:spPr>
      </p:sp>
      <p:sp>
        <p:nvSpPr>
          <p:cNvPr id="20275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403114729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DD05FE-ED2D-4891-BFB9-E0C01167DCC8}" type="slidenum">
              <a:rPr lang="en-US"/>
              <a:pPr/>
              <a:t>24</a:t>
            </a:fld>
            <a:endParaRPr lang="en-US" dirty="0"/>
          </a:p>
        </p:txBody>
      </p:sp>
      <p:sp>
        <p:nvSpPr>
          <p:cNvPr id="203778" name="Rectangle 2"/>
          <p:cNvSpPr>
            <a:spLocks noGrp="1" noRot="1" noChangeAspect="1" noChangeArrowheads="1" noTextEdit="1"/>
          </p:cNvSpPr>
          <p:nvPr>
            <p:ph type="sldImg"/>
          </p:nvPr>
        </p:nvSpPr>
        <p:spPr>
          <a:ln/>
        </p:spPr>
      </p:sp>
      <p:sp>
        <p:nvSpPr>
          <p:cNvPr id="203779"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3318000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63A0B8D-112C-421C-8D50-D9B3CAD90F8B}" type="slidenum">
              <a:rPr lang="en-US" smtClean="0"/>
              <a:pPr>
                <a:defRPr/>
              </a:pPr>
              <a:t>25</a:t>
            </a:fld>
            <a:endParaRPr lang="en-US" dirty="0"/>
          </a:p>
        </p:txBody>
      </p:sp>
    </p:spTree>
    <p:extLst>
      <p:ext uri="{BB962C8B-B14F-4D97-AF65-F5344CB8AC3E}">
        <p14:creationId xmlns:p14="http://schemas.microsoft.com/office/powerpoint/2010/main" val="407346074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FB91EC-1A94-4278-BB8D-02C26E82FC26}" type="slidenum">
              <a:rPr lang="en-US"/>
              <a:pPr/>
              <a:t>26</a:t>
            </a:fld>
            <a:endParaRPr lang="en-US" dirty="0"/>
          </a:p>
        </p:txBody>
      </p:sp>
      <p:sp>
        <p:nvSpPr>
          <p:cNvPr id="204802" name="Rectangle 2"/>
          <p:cNvSpPr>
            <a:spLocks noGrp="1" noRot="1" noChangeAspect="1" noChangeArrowheads="1" noTextEdit="1"/>
          </p:cNvSpPr>
          <p:nvPr>
            <p:ph type="sldImg"/>
          </p:nvPr>
        </p:nvSpPr>
        <p:spPr>
          <a:ln/>
        </p:spPr>
      </p:sp>
      <p:sp>
        <p:nvSpPr>
          <p:cNvPr id="204803"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41779246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63A0B8D-112C-421C-8D50-D9B3CAD90F8B}" type="slidenum">
              <a:rPr lang="en-US" smtClean="0"/>
              <a:pPr>
                <a:defRPr/>
              </a:pPr>
              <a:t>27</a:t>
            </a:fld>
            <a:endParaRPr lang="en-US" dirty="0"/>
          </a:p>
        </p:txBody>
      </p:sp>
    </p:spTree>
    <p:extLst>
      <p:ext uri="{BB962C8B-B14F-4D97-AF65-F5344CB8AC3E}">
        <p14:creationId xmlns:p14="http://schemas.microsoft.com/office/powerpoint/2010/main" val="205234189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No evidence of problem with exponential aleatory model.</a:t>
            </a:r>
          </a:p>
        </p:txBody>
      </p:sp>
      <p:sp>
        <p:nvSpPr>
          <p:cNvPr id="4" name="Slide Number Placeholder 3"/>
          <p:cNvSpPr>
            <a:spLocks noGrp="1"/>
          </p:cNvSpPr>
          <p:nvPr>
            <p:ph type="sldNum" sz="quarter" idx="10"/>
          </p:nvPr>
        </p:nvSpPr>
        <p:spPr/>
        <p:txBody>
          <a:bodyPr/>
          <a:lstStyle/>
          <a:p>
            <a:pPr>
              <a:defRPr/>
            </a:pPr>
            <a:fld id="{B63A0B8D-112C-421C-8D50-D9B3CAD90F8B}" type="slidenum">
              <a:rPr lang="en-US" smtClean="0"/>
              <a:pPr>
                <a:defRPr/>
              </a:pPr>
              <a:t>28</a:t>
            </a:fld>
            <a:endParaRPr lang="en-US" dirty="0"/>
          </a:p>
        </p:txBody>
      </p:sp>
    </p:spTree>
    <p:extLst>
      <p:ext uri="{BB962C8B-B14F-4D97-AF65-F5344CB8AC3E}">
        <p14:creationId xmlns:p14="http://schemas.microsoft.com/office/powerpoint/2010/main" val="69121477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These times are Weibull with alpha = 0.8 and lambda</a:t>
            </a:r>
            <a:r>
              <a:rPr lang="en-US" baseline="0" dirty="0"/>
              <a:t> = 0.1.  Be sure to use the Jeffreys prior for exponential data.</a:t>
            </a:r>
            <a:endParaRPr lang="en-US" dirty="0"/>
          </a:p>
        </p:txBody>
      </p:sp>
      <p:sp>
        <p:nvSpPr>
          <p:cNvPr id="4" name="Slide Number Placeholder 3"/>
          <p:cNvSpPr>
            <a:spLocks noGrp="1"/>
          </p:cNvSpPr>
          <p:nvPr>
            <p:ph type="sldNum" sz="quarter" idx="10"/>
          </p:nvPr>
        </p:nvSpPr>
        <p:spPr/>
        <p:txBody>
          <a:bodyPr/>
          <a:lstStyle/>
          <a:p>
            <a:pPr>
              <a:defRPr/>
            </a:pPr>
            <a:fld id="{B63A0B8D-112C-421C-8D50-D9B3CAD90F8B}" type="slidenum">
              <a:rPr lang="en-US" smtClean="0"/>
              <a:pPr>
                <a:defRPr/>
              </a:pPr>
              <a:t>29</a:t>
            </a:fld>
            <a:endParaRPr lang="en-US" dirty="0"/>
          </a:p>
        </p:txBody>
      </p:sp>
    </p:spTree>
    <p:extLst>
      <p:ext uri="{BB962C8B-B14F-4D97-AF65-F5344CB8AC3E}">
        <p14:creationId xmlns:p14="http://schemas.microsoft.com/office/powerpoint/2010/main" val="34237751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73166C-7C23-41A8-B5A3-731B4A5D45D2}" type="slidenum">
              <a:rPr lang="en-US"/>
              <a:pPr/>
              <a:t>3</a:t>
            </a:fld>
            <a:endParaRPr lang="en-US" dirty="0"/>
          </a:p>
        </p:txBody>
      </p:sp>
      <p:sp>
        <p:nvSpPr>
          <p:cNvPr id="177154" name="Rectangle 2"/>
          <p:cNvSpPr>
            <a:spLocks noGrp="1" noRot="1" noChangeAspect="1" noChangeArrowheads="1" noTextEdit="1"/>
          </p:cNvSpPr>
          <p:nvPr>
            <p:ph type="sldImg"/>
          </p:nvPr>
        </p:nvSpPr>
        <p:spPr>
          <a:ln/>
        </p:spPr>
      </p:sp>
      <p:sp>
        <p:nvSpPr>
          <p:cNvPr id="177155" name="Rectangle 3"/>
          <p:cNvSpPr>
            <a:spLocks noGrp="1" noChangeArrowheads="1"/>
          </p:cNvSpPr>
          <p:nvPr>
            <p:ph type="body" idx="1"/>
          </p:nvPr>
        </p:nvSpPr>
        <p:spPr/>
        <p:txBody>
          <a:bodyPr/>
          <a:lstStyle/>
          <a:p>
            <a:pPr>
              <a:buFontTx/>
              <a:buAutoNum type="arabicPeriod"/>
            </a:pPr>
            <a:r>
              <a:rPr lang="en-US" dirty="0"/>
              <a:t>Graph obtained by using “compare” feature in OpenBUGS.</a:t>
            </a:r>
          </a:p>
          <a:p>
            <a:pPr>
              <a:buFontTx/>
              <a:buAutoNum type="arabicPeriod"/>
            </a:pPr>
            <a:r>
              <a:rPr lang="en-US" dirty="0"/>
              <a:t>Intervals are 95% intervals.</a:t>
            </a:r>
          </a:p>
        </p:txBody>
      </p:sp>
    </p:spTree>
    <p:extLst>
      <p:ext uri="{BB962C8B-B14F-4D97-AF65-F5344CB8AC3E}">
        <p14:creationId xmlns:p14="http://schemas.microsoft.com/office/powerpoint/2010/main" val="135325509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D9F3195-1ADD-4F33-A6F2-2DD4FBF7AAAF}" type="slidenum">
              <a:rPr lang="en-US"/>
              <a:pPr/>
              <a:t>30</a:t>
            </a:fld>
            <a:endParaRPr lang="en-US" dirty="0"/>
          </a:p>
        </p:txBody>
      </p:sp>
      <p:sp>
        <p:nvSpPr>
          <p:cNvPr id="181250" name="Rectangle 2"/>
          <p:cNvSpPr>
            <a:spLocks noGrp="1" noRot="1" noChangeAspect="1" noChangeArrowheads="1" noTextEdit="1"/>
          </p:cNvSpPr>
          <p:nvPr>
            <p:ph type="sldImg"/>
          </p:nvPr>
        </p:nvSpPr>
        <p:spPr>
          <a:ln/>
        </p:spPr>
      </p:sp>
      <p:sp>
        <p:nvSpPr>
          <p:cNvPr id="181251" name="Rectangle 3"/>
          <p:cNvSpPr>
            <a:spLocks noGrp="1" noChangeArrowheads="1"/>
          </p:cNvSpPr>
          <p:nvPr>
            <p:ph type="body" idx="1"/>
          </p:nvPr>
        </p:nvSpPr>
        <p:spPr/>
        <p:txBody>
          <a:bodyPr/>
          <a:lstStyle/>
          <a:p>
            <a:pPr>
              <a:buFontTx/>
              <a:buAutoNum type="arabicPeriod"/>
            </a:pPr>
            <a:r>
              <a:rPr lang="en-US" dirty="0"/>
              <a:t>Observed data sampled from exp(0.1) distribution.</a:t>
            </a:r>
          </a:p>
        </p:txBody>
      </p:sp>
    </p:spTree>
    <p:extLst>
      <p:ext uri="{BB962C8B-B14F-4D97-AF65-F5344CB8AC3E}">
        <p14:creationId xmlns:p14="http://schemas.microsoft.com/office/powerpoint/2010/main" val="381090151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576920-74F1-4508-A18B-B61C8A98082F}" type="slidenum">
              <a:rPr lang="en-US"/>
              <a:pPr/>
              <a:t>31</a:t>
            </a:fld>
            <a:endParaRPr lang="en-US" dirty="0"/>
          </a:p>
        </p:txBody>
      </p:sp>
      <p:sp>
        <p:nvSpPr>
          <p:cNvPr id="227330" name="Rectangle 2"/>
          <p:cNvSpPr>
            <a:spLocks noGrp="1" noRot="1" noChangeAspect="1" noChangeArrowheads="1" noTextEdit="1"/>
          </p:cNvSpPr>
          <p:nvPr>
            <p:ph type="sldImg"/>
          </p:nvPr>
        </p:nvSpPr>
        <p:spPr>
          <a:ln/>
        </p:spPr>
      </p:sp>
      <p:sp>
        <p:nvSpPr>
          <p:cNvPr id="227331"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145387024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FB91EC-1A94-4278-BB8D-02C26E82FC26}" type="slidenum">
              <a:rPr lang="en-US"/>
              <a:pPr/>
              <a:t>32</a:t>
            </a:fld>
            <a:endParaRPr lang="en-US" dirty="0"/>
          </a:p>
        </p:txBody>
      </p:sp>
      <p:sp>
        <p:nvSpPr>
          <p:cNvPr id="204802" name="Rectangle 2"/>
          <p:cNvSpPr>
            <a:spLocks noGrp="1" noRot="1" noChangeAspect="1" noChangeArrowheads="1" noTextEdit="1"/>
          </p:cNvSpPr>
          <p:nvPr>
            <p:ph type="sldImg"/>
          </p:nvPr>
        </p:nvSpPr>
        <p:spPr>
          <a:ln/>
        </p:spPr>
      </p:sp>
      <p:sp>
        <p:nvSpPr>
          <p:cNvPr id="204803" name="Rectangle 3"/>
          <p:cNvSpPr>
            <a:spLocks noGrp="1" noChangeArrowheads="1"/>
          </p:cNvSpPr>
          <p:nvPr>
            <p:ph type="body" idx="1"/>
          </p:nvPr>
        </p:nvSpPr>
        <p:spPr/>
        <p:txBody>
          <a:bodyPr/>
          <a:lstStyle/>
          <a:p>
            <a:r>
              <a:rPr lang="en-US" dirty="0"/>
              <a:t>Note no space on the time.rep[] ... we just added a space in the slide so it show up better as brackets.</a:t>
            </a:r>
          </a:p>
          <a:p>
            <a:r>
              <a:rPr lang="en-US" dirty="0"/>
              <a:t>Illustrate use of </a:t>
            </a:r>
            <a:r>
              <a:rPr lang="en-US" i="1" dirty="0" err="1"/>
              <a:t>cumulmative</a:t>
            </a:r>
            <a:r>
              <a:rPr lang="en-US" dirty="0"/>
              <a:t>() function.</a:t>
            </a:r>
          </a:p>
        </p:txBody>
      </p:sp>
    </p:spTree>
    <p:extLst>
      <p:ext uri="{BB962C8B-B14F-4D97-AF65-F5344CB8AC3E}">
        <p14:creationId xmlns:p14="http://schemas.microsoft.com/office/powerpoint/2010/main" val="13038733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05C6CF-28B4-4CFE-9AE5-D417CF7AB224}" type="slidenum">
              <a:rPr lang="en-US"/>
              <a:pPr/>
              <a:t>33</a:t>
            </a:fld>
            <a:endParaRPr lang="en-US" dirty="0"/>
          </a:p>
        </p:txBody>
      </p:sp>
      <p:sp>
        <p:nvSpPr>
          <p:cNvPr id="228354" name="Rectangle 2"/>
          <p:cNvSpPr>
            <a:spLocks noGrp="1" noRot="1" noChangeAspect="1" noChangeArrowheads="1" noTextEdit="1"/>
          </p:cNvSpPr>
          <p:nvPr>
            <p:ph type="sldImg"/>
          </p:nvPr>
        </p:nvSpPr>
        <p:spPr>
          <a:ln/>
        </p:spPr>
      </p:sp>
      <p:sp>
        <p:nvSpPr>
          <p:cNvPr id="22835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336555431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17E474-ED0B-4A03-A855-DD4DCBF1898C}" type="slidenum">
              <a:rPr lang="en-US"/>
              <a:pPr/>
              <a:t>34</a:t>
            </a:fld>
            <a:endParaRPr lang="en-US" dirty="0"/>
          </a:p>
        </p:txBody>
      </p:sp>
      <p:sp>
        <p:nvSpPr>
          <p:cNvPr id="182274" name="Rectangle 2"/>
          <p:cNvSpPr>
            <a:spLocks noGrp="1" noRot="1" noChangeAspect="1" noChangeArrowheads="1" noTextEdit="1"/>
          </p:cNvSpPr>
          <p:nvPr>
            <p:ph type="sldImg"/>
          </p:nvPr>
        </p:nvSpPr>
        <p:spPr>
          <a:ln/>
        </p:spPr>
      </p:sp>
      <p:sp>
        <p:nvSpPr>
          <p:cNvPr id="182275" name="Rectangle 3"/>
          <p:cNvSpPr>
            <a:spLocks noGrp="1" noChangeArrowheads="1"/>
          </p:cNvSpPr>
          <p:nvPr>
            <p:ph type="body" idx="1"/>
          </p:nvPr>
        </p:nvSpPr>
        <p:spPr/>
        <p:txBody>
          <a:bodyPr/>
          <a:lstStyle/>
          <a:p>
            <a:pPr>
              <a:buFontTx/>
              <a:buAutoNum type="arabicPeriod"/>
            </a:pPr>
            <a:r>
              <a:rPr lang="en-US" dirty="0"/>
              <a:t>Observed data sampled from Weibull(0.8, 10) distribution.</a:t>
            </a:r>
          </a:p>
        </p:txBody>
      </p:sp>
    </p:spTree>
    <p:extLst>
      <p:ext uri="{BB962C8B-B14F-4D97-AF65-F5344CB8AC3E}">
        <p14:creationId xmlns:p14="http://schemas.microsoft.com/office/powerpoint/2010/main" val="95953023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C658D2-E097-4915-BD2B-794879E6C690}" type="slidenum">
              <a:rPr lang="en-US"/>
              <a:pPr/>
              <a:t>35</a:t>
            </a:fld>
            <a:endParaRPr lang="en-US" dirty="0"/>
          </a:p>
        </p:txBody>
      </p:sp>
      <p:sp>
        <p:nvSpPr>
          <p:cNvPr id="206850" name="Rectangle 2"/>
          <p:cNvSpPr>
            <a:spLocks noGrp="1" noRot="1" noChangeAspect="1" noChangeArrowheads="1" noTextEdit="1"/>
          </p:cNvSpPr>
          <p:nvPr>
            <p:ph type="sldImg"/>
          </p:nvPr>
        </p:nvSpPr>
        <p:spPr>
          <a:ln/>
        </p:spPr>
      </p:sp>
      <p:sp>
        <p:nvSpPr>
          <p:cNvPr id="206851"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130896603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049349-2F67-449B-94EB-05AAB11CF64D}" type="slidenum">
              <a:rPr lang="en-US"/>
              <a:pPr/>
              <a:t>36</a:t>
            </a:fld>
            <a:endParaRPr lang="en-US" dirty="0"/>
          </a:p>
        </p:txBody>
      </p:sp>
      <p:sp>
        <p:nvSpPr>
          <p:cNvPr id="207874" name="Rectangle 2"/>
          <p:cNvSpPr>
            <a:spLocks noGrp="1" noRot="1" noChangeAspect="1" noChangeArrowheads="1" noTextEdit="1"/>
          </p:cNvSpPr>
          <p:nvPr>
            <p:ph type="sldImg"/>
          </p:nvPr>
        </p:nvSpPr>
        <p:spPr>
          <a:ln/>
        </p:spPr>
      </p:sp>
      <p:sp>
        <p:nvSpPr>
          <p:cNvPr id="207875" name="Rectangle 3"/>
          <p:cNvSpPr>
            <a:spLocks noGrp="1" noChangeArrowheads="1"/>
          </p:cNvSpPr>
          <p:nvPr>
            <p:ph type="body" idx="1"/>
          </p:nvPr>
        </p:nvSpPr>
        <p:spPr/>
        <p:txBody>
          <a:bodyPr/>
          <a:lstStyle/>
          <a:p>
            <a:pPr marL="228600" indent="-228600"/>
            <a:r>
              <a:rPr lang="en-US" dirty="0"/>
              <a:t>Note differences from frequentist chi-square test:</a:t>
            </a:r>
          </a:p>
          <a:p>
            <a:pPr marL="228600" indent="-228600">
              <a:buFontTx/>
              <a:buAutoNum type="arabicPeriod"/>
            </a:pPr>
            <a:r>
              <a:rPr lang="en-US" dirty="0"/>
              <a:t>Does not require data to be binned.</a:t>
            </a:r>
          </a:p>
          <a:p>
            <a:pPr marL="228600" indent="-228600">
              <a:buFontTx/>
              <a:buAutoNum type="arabicPeriod"/>
            </a:pPr>
            <a:r>
              <a:rPr lang="en-US" dirty="0"/>
              <a:t>  Requires prior distribution to be specified.</a:t>
            </a:r>
          </a:p>
          <a:p>
            <a:pPr marL="228600" indent="-228600">
              <a:buFontTx/>
              <a:buAutoNum type="arabicPeriod"/>
            </a:pPr>
            <a:r>
              <a:rPr lang="en-US" dirty="0"/>
              <a:t>  Does not rely on asymptotic assumptions about distribution of chi-square statistic.</a:t>
            </a:r>
          </a:p>
        </p:txBody>
      </p:sp>
    </p:spTree>
    <p:extLst>
      <p:ext uri="{BB962C8B-B14F-4D97-AF65-F5344CB8AC3E}">
        <p14:creationId xmlns:p14="http://schemas.microsoft.com/office/powerpoint/2010/main" val="152302452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520BEC-95A6-4CC9-A808-B9CFECBF2F20}" type="slidenum">
              <a:rPr lang="en-US"/>
              <a:pPr/>
              <a:t>37</a:t>
            </a:fld>
            <a:endParaRPr lang="en-US" dirty="0"/>
          </a:p>
        </p:txBody>
      </p:sp>
      <p:sp>
        <p:nvSpPr>
          <p:cNvPr id="208898" name="Rectangle 2"/>
          <p:cNvSpPr>
            <a:spLocks noGrp="1" noRot="1" noChangeAspect="1" noChangeArrowheads="1" noTextEdit="1"/>
          </p:cNvSpPr>
          <p:nvPr>
            <p:ph type="sldImg"/>
          </p:nvPr>
        </p:nvSpPr>
        <p:spPr>
          <a:ln/>
        </p:spPr>
      </p:sp>
      <p:sp>
        <p:nvSpPr>
          <p:cNvPr id="208899" name="Rectangle 3"/>
          <p:cNvSpPr>
            <a:spLocks noGrp="1" noChangeArrowheads="1"/>
          </p:cNvSpPr>
          <p:nvPr>
            <p:ph type="body" idx="1"/>
          </p:nvPr>
        </p:nvSpPr>
        <p:spPr/>
        <p:txBody>
          <a:bodyPr/>
          <a:lstStyle/>
          <a:p>
            <a:r>
              <a:rPr lang="en-US" dirty="0"/>
              <a:t>File uses block format for input data.  Point out that this requires use of END statement.</a:t>
            </a:r>
          </a:p>
          <a:p>
            <a:r>
              <a:rPr lang="en-US" dirty="0"/>
              <a:t>P-value is defined such that small values imply poor fit, just like frequentist test.</a:t>
            </a:r>
          </a:p>
        </p:txBody>
      </p:sp>
    </p:spTree>
    <p:extLst>
      <p:ext uri="{BB962C8B-B14F-4D97-AF65-F5344CB8AC3E}">
        <p14:creationId xmlns:p14="http://schemas.microsoft.com/office/powerpoint/2010/main" val="73661895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D71B36-1D01-4D60-8A20-D242669D3387}" type="slidenum">
              <a:rPr lang="en-US"/>
              <a:pPr/>
              <a:t>38</a:t>
            </a:fld>
            <a:endParaRPr lang="en-US" dirty="0"/>
          </a:p>
        </p:txBody>
      </p:sp>
      <p:sp>
        <p:nvSpPr>
          <p:cNvPr id="210946" name="Rectangle 2"/>
          <p:cNvSpPr>
            <a:spLocks noGrp="1" noRot="1" noChangeAspect="1" noChangeArrowheads="1" noTextEdit="1"/>
          </p:cNvSpPr>
          <p:nvPr>
            <p:ph type="sldImg"/>
          </p:nvPr>
        </p:nvSpPr>
        <p:spPr>
          <a:ln/>
        </p:spPr>
      </p:sp>
      <p:sp>
        <p:nvSpPr>
          <p:cNvPr id="210947"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8556099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D3C668F-E63B-44C8-B3D6-793A68235D87}" type="slidenum">
              <a:rPr lang="en-US"/>
              <a:pPr/>
              <a:t>39</a:t>
            </a:fld>
            <a:endParaRPr lang="en-US" dirty="0"/>
          </a:p>
        </p:txBody>
      </p:sp>
      <p:sp>
        <p:nvSpPr>
          <p:cNvPr id="211970" name="Rectangle 2"/>
          <p:cNvSpPr>
            <a:spLocks noGrp="1" noRot="1" noChangeAspect="1" noChangeArrowheads="1" noTextEdit="1"/>
          </p:cNvSpPr>
          <p:nvPr>
            <p:ph type="sldImg"/>
          </p:nvPr>
        </p:nvSpPr>
        <p:spPr>
          <a:ln/>
        </p:spPr>
      </p:sp>
      <p:sp>
        <p:nvSpPr>
          <p:cNvPr id="211971" name="Rectangle 3"/>
          <p:cNvSpPr>
            <a:spLocks noGrp="1" noChangeArrowheads="1"/>
          </p:cNvSpPr>
          <p:nvPr>
            <p:ph type="body" idx="1"/>
          </p:nvPr>
        </p:nvSpPr>
        <p:spPr/>
        <p:txBody>
          <a:bodyPr/>
          <a:lstStyle/>
          <a:p>
            <a:r>
              <a:rPr lang="en-US" dirty="0"/>
              <a:t>Might be useful to show posterior density of “test” node.</a:t>
            </a:r>
          </a:p>
        </p:txBody>
      </p:sp>
    </p:spTree>
    <p:extLst>
      <p:ext uri="{BB962C8B-B14F-4D97-AF65-F5344CB8AC3E}">
        <p14:creationId xmlns:p14="http://schemas.microsoft.com/office/powerpoint/2010/main" val="12236293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1B66A1-6ECB-4AEA-8AAD-0305138E59C7}" type="slidenum">
              <a:rPr lang="en-US"/>
              <a:pPr/>
              <a:t>4</a:t>
            </a:fld>
            <a:endParaRPr lang="en-US" dirty="0"/>
          </a:p>
        </p:txBody>
      </p:sp>
      <p:sp>
        <p:nvSpPr>
          <p:cNvPr id="185346" name="Rectangle 2"/>
          <p:cNvSpPr>
            <a:spLocks noGrp="1" noRot="1" noChangeAspect="1" noChangeArrowheads="1" noTextEdit="1"/>
          </p:cNvSpPr>
          <p:nvPr>
            <p:ph type="sldImg"/>
          </p:nvPr>
        </p:nvSpPr>
        <p:spPr>
          <a:ln/>
        </p:spPr>
      </p:sp>
      <p:sp>
        <p:nvSpPr>
          <p:cNvPr id="185347"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125766568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AD3D16D-6C7E-4018-B7BC-4CB985D580BB}" type="slidenum">
              <a:rPr lang="en-US"/>
              <a:pPr/>
              <a:t>40</a:t>
            </a:fld>
            <a:endParaRPr lang="en-US" dirty="0"/>
          </a:p>
        </p:txBody>
      </p:sp>
      <p:sp>
        <p:nvSpPr>
          <p:cNvPr id="212994" name="Rectangle 2"/>
          <p:cNvSpPr>
            <a:spLocks noGrp="1" noRot="1" noChangeAspect="1" noChangeArrowheads="1" noTextEdit="1"/>
          </p:cNvSpPr>
          <p:nvPr>
            <p:ph type="sldImg"/>
          </p:nvPr>
        </p:nvSpPr>
        <p:spPr>
          <a:ln/>
        </p:spPr>
      </p:sp>
      <p:sp>
        <p:nvSpPr>
          <p:cNvPr id="21299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193111161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4058D07-D024-44DB-850F-1CAC7CF21D16}" type="slidenum">
              <a:rPr lang="en-US"/>
              <a:pPr/>
              <a:t>41</a:t>
            </a:fld>
            <a:endParaRPr lang="en-US" dirty="0"/>
          </a:p>
        </p:txBody>
      </p:sp>
      <p:sp>
        <p:nvSpPr>
          <p:cNvPr id="214018" name="Rectangle 2"/>
          <p:cNvSpPr>
            <a:spLocks noGrp="1" noRot="1" noChangeAspect="1" noChangeArrowheads="1" noTextEdit="1"/>
          </p:cNvSpPr>
          <p:nvPr>
            <p:ph type="sldImg"/>
          </p:nvPr>
        </p:nvSpPr>
        <p:spPr>
          <a:ln/>
        </p:spPr>
      </p:sp>
      <p:sp>
        <p:nvSpPr>
          <p:cNvPr id="214019"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100201127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9600DE5-9079-43B9-9518-C584F2A2C33B}" type="slidenum">
              <a:rPr lang="en-US"/>
              <a:pPr/>
              <a:t>42</a:t>
            </a:fld>
            <a:endParaRPr lang="en-US" dirty="0"/>
          </a:p>
        </p:txBody>
      </p:sp>
      <p:sp>
        <p:nvSpPr>
          <p:cNvPr id="215042" name="Rectangle 2"/>
          <p:cNvSpPr>
            <a:spLocks noGrp="1" noRot="1" noChangeAspect="1" noChangeArrowheads="1" noTextEdit="1"/>
          </p:cNvSpPr>
          <p:nvPr>
            <p:ph type="sldImg"/>
          </p:nvPr>
        </p:nvSpPr>
        <p:spPr>
          <a:ln/>
        </p:spPr>
      </p:sp>
      <p:sp>
        <p:nvSpPr>
          <p:cNvPr id="215043"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160308486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9D40565-BC13-4467-8CC1-77784F4BC50F}" type="slidenum">
              <a:rPr lang="en-US"/>
              <a:pPr/>
              <a:t>43</a:t>
            </a:fld>
            <a:endParaRPr lang="en-US" dirty="0"/>
          </a:p>
        </p:txBody>
      </p:sp>
      <p:sp>
        <p:nvSpPr>
          <p:cNvPr id="216066" name="Rectangle 2"/>
          <p:cNvSpPr>
            <a:spLocks noGrp="1" noRot="1" noChangeAspect="1" noChangeArrowheads="1" noTextEdit="1"/>
          </p:cNvSpPr>
          <p:nvPr>
            <p:ph type="sldImg"/>
          </p:nvPr>
        </p:nvSpPr>
        <p:spPr>
          <a:ln/>
        </p:spPr>
      </p:sp>
      <p:sp>
        <p:nvSpPr>
          <p:cNvPr id="216067"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138460585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 section is more advanced</a:t>
            </a:r>
            <a:r>
              <a:rPr lang="en-US" baseline="0" dirty="0"/>
              <a:t> and can be omitted.</a:t>
            </a:r>
            <a:endParaRPr lang="en-US" dirty="0"/>
          </a:p>
        </p:txBody>
      </p:sp>
      <p:sp>
        <p:nvSpPr>
          <p:cNvPr id="4" name="Slide Number Placeholder 3"/>
          <p:cNvSpPr>
            <a:spLocks noGrp="1"/>
          </p:cNvSpPr>
          <p:nvPr>
            <p:ph type="sldNum" sz="quarter" idx="10"/>
          </p:nvPr>
        </p:nvSpPr>
        <p:spPr/>
        <p:txBody>
          <a:bodyPr/>
          <a:lstStyle/>
          <a:p>
            <a:pPr>
              <a:defRPr/>
            </a:pPr>
            <a:fld id="{B63A0B8D-112C-421C-8D50-D9B3CAD90F8B}" type="slidenum">
              <a:rPr lang="en-US" smtClean="0"/>
              <a:pPr>
                <a:defRPr/>
              </a:pPr>
              <a:t>44</a:t>
            </a:fld>
            <a:endParaRPr lang="en-US" dirty="0"/>
          </a:p>
        </p:txBody>
      </p:sp>
    </p:spTree>
    <p:extLst>
      <p:ext uri="{BB962C8B-B14F-4D97-AF65-F5344CB8AC3E}">
        <p14:creationId xmlns:p14="http://schemas.microsoft.com/office/powerpoint/2010/main" val="419907724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63A0B8D-112C-421C-8D50-D9B3CAD90F8B}" type="slidenum">
              <a:rPr lang="en-US" smtClean="0"/>
              <a:pPr>
                <a:defRPr/>
              </a:pPr>
              <a:t>45</a:t>
            </a:fld>
            <a:endParaRPr lang="en-US" dirty="0"/>
          </a:p>
        </p:txBody>
      </p:sp>
    </p:spTree>
    <p:extLst>
      <p:ext uri="{BB962C8B-B14F-4D97-AF65-F5344CB8AC3E}">
        <p14:creationId xmlns:p14="http://schemas.microsoft.com/office/powerpoint/2010/main" val="172658850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63A0B8D-112C-421C-8D50-D9B3CAD90F8B}" type="slidenum">
              <a:rPr lang="en-US" smtClean="0"/>
              <a:pPr>
                <a:defRPr/>
              </a:pPr>
              <a:t>46</a:t>
            </a:fld>
            <a:endParaRPr lang="en-US" dirty="0"/>
          </a:p>
        </p:txBody>
      </p:sp>
    </p:spTree>
    <p:extLst>
      <p:ext uri="{BB962C8B-B14F-4D97-AF65-F5344CB8AC3E}">
        <p14:creationId xmlns:p14="http://schemas.microsoft.com/office/powerpoint/2010/main" val="2621915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63A0B8D-112C-421C-8D50-D9B3CAD90F8B}" type="slidenum">
              <a:rPr lang="en-US" smtClean="0"/>
              <a:pPr>
                <a:defRPr/>
              </a:pPr>
              <a:t>47</a:t>
            </a:fld>
            <a:endParaRPr lang="en-US" dirty="0"/>
          </a:p>
        </p:txBody>
      </p:sp>
    </p:spTree>
    <p:extLst>
      <p:ext uri="{BB962C8B-B14F-4D97-AF65-F5344CB8AC3E}">
        <p14:creationId xmlns:p14="http://schemas.microsoft.com/office/powerpoint/2010/main" val="426412362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45FEB1-BCB9-46EC-B2B7-805908DACA99}" type="slidenum">
              <a:rPr lang="en-US"/>
              <a:pPr/>
              <a:t>48</a:t>
            </a:fld>
            <a:endParaRPr lang="en-US" dirty="0"/>
          </a:p>
        </p:txBody>
      </p:sp>
      <p:sp>
        <p:nvSpPr>
          <p:cNvPr id="148482" name="Rectangle 2"/>
          <p:cNvSpPr>
            <a:spLocks noGrp="1" noRot="1" noChangeAspect="1" noChangeArrowheads="1" noTextEdit="1"/>
          </p:cNvSpPr>
          <p:nvPr>
            <p:ph type="sldImg"/>
          </p:nvPr>
        </p:nvSpPr>
        <p:spPr>
          <a:ln/>
        </p:spPr>
      </p:sp>
      <p:sp>
        <p:nvSpPr>
          <p:cNvPr id="148483" name="Rectangle 3"/>
          <p:cNvSpPr>
            <a:spLocks noGrp="1" noChangeArrowheads="1"/>
          </p:cNvSpPr>
          <p:nvPr>
            <p:ph type="body" idx="1"/>
          </p:nvPr>
        </p:nvSpPr>
        <p:spPr/>
        <p:txBody>
          <a:bodyPr/>
          <a:lstStyle/>
          <a:p>
            <a:pPr>
              <a:buFontTx/>
              <a:buAutoNum type="arabicPeriod"/>
            </a:pPr>
            <a:r>
              <a:rPr lang="en-US" dirty="0"/>
              <a:t>Instructor steps through OpenBUGS calculations</a:t>
            </a:r>
          </a:p>
        </p:txBody>
      </p:sp>
    </p:spTree>
    <p:extLst>
      <p:ext uri="{BB962C8B-B14F-4D97-AF65-F5344CB8AC3E}">
        <p14:creationId xmlns:p14="http://schemas.microsoft.com/office/powerpoint/2010/main" val="295558460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0D6B4F-C861-4953-8295-175683BD2EF7}" type="slidenum">
              <a:rPr lang="en-US"/>
              <a:pPr/>
              <a:t>49</a:t>
            </a:fld>
            <a:endParaRPr lang="en-US" dirty="0"/>
          </a:p>
        </p:txBody>
      </p:sp>
      <p:sp>
        <p:nvSpPr>
          <p:cNvPr id="173058" name="Rectangle 2"/>
          <p:cNvSpPr>
            <a:spLocks noGrp="1" noRot="1" noChangeAspect="1" noChangeArrowheads="1" noTextEdit="1"/>
          </p:cNvSpPr>
          <p:nvPr>
            <p:ph type="sldImg"/>
          </p:nvPr>
        </p:nvSpPr>
        <p:spPr>
          <a:ln/>
        </p:spPr>
      </p:sp>
      <p:sp>
        <p:nvSpPr>
          <p:cNvPr id="173059"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13226240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AF7DD00-0F6D-40C0-BBAA-5C593FECA50A}" type="slidenum">
              <a:rPr lang="en-US"/>
              <a:pPr/>
              <a:t>5</a:t>
            </a:fld>
            <a:endParaRPr lang="en-US" dirty="0"/>
          </a:p>
        </p:txBody>
      </p:sp>
      <p:sp>
        <p:nvSpPr>
          <p:cNvPr id="180226" name="Rectangle 2"/>
          <p:cNvSpPr>
            <a:spLocks noGrp="1" noRot="1" noChangeAspect="1" noChangeArrowheads="1" noTextEdit="1"/>
          </p:cNvSpPr>
          <p:nvPr>
            <p:ph type="sldImg"/>
          </p:nvPr>
        </p:nvSpPr>
        <p:spPr>
          <a:ln/>
        </p:spPr>
      </p:sp>
      <p:sp>
        <p:nvSpPr>
          <p:cNvPr id="180227" name="Rectangle 3"/>
          <p:cNvSpPr>
            <a:spLocks noGrp="1" noChangeArrowheads="1"/>
          </p:cNvSpPr>
          <p:nvPr>
            <p:ph type="body" idx="1"/>
          </p:nvPr>
        </p:nvSpPr>
        <p:spPr/>
        <p:txBody>
          <a:bodyPr/>
          <a:lstStyle/>
          <a:p>
            <a:pPr>
              <a:buFontTx/>
              <a:buAutoNum type="arabicPeriod"/>
            </a:pPr>
            <a:r>
              <a:rPr lang="en-US" dirty="0"/>
              <a:t>95% intervals shown</a:t>
            </a:r>
          </a:p>
        </p:txBody>
      </p:sp>
    </p:spTree>
    <p:extLst>
      <p:ext uri="{BB962C8B-B14F-4D97-AF65-F5344CB8AC3E}">
        <p14:creationId xmlns:p14="http://schemas.microsoft.com/office/powerpoint/2010/main" val="322354067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0B6B59A-8D53-4C3F-9FCB-C253FFD1EADD}" type="slidenum">
              <a:rPr lang="en-US"/>
              <a:pPr/>
              <a:t>50</a:t>
            </a:fld>
            <a:endParaRPr lang="en-US" dirty="0"/>
          </a:p>
        </p:txBody>
      </p:sp>
      <p:sp>
        <p:nvSpPr>
          <p:cNvPr id="174082" name="Rectangle 2"/>
          <p:cNvSpPr>
            <a:spLocks noGrp="1" noRot="1" noChangeAspect="1" noChangeArrowheads="1" noTextEdit="1"/>
          </p:cNvSpPr>
          <p:nvPr>
            <p:ph type="sldImg"/>
          </p:nvPr>
        </p:nvSpPr>
        <p:spPr>
          <a:ln/>
        </p:spPr>
      </p:sp>
      <p:sp>
        <p:nvSpPr>
          <p:cNvPr id="174083"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201954375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From Johnson et al., “A hierarchical model for estimating the early reliability of complex systems,” </a:t>
            </a:r>
            <a:r>
              <a:rPr lang="en-US" i="1" dirty="0"/>
              <a:t>IEEE Transactions on Reliability</a:t>
            </a:r>
            <a:r>
              <a:rPr lang="en-US" i="0" dirty="0"/>
              <a:t>, 54:224-231,</a:t>
            </a:r>
            <a:r>
              <a:rPr lang="en-US" i="0" baseline="0" dirty="0"/>
              <a:t> 2005.</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i="0"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i="0" baseline="0" dirty="0"/>
              <a:t>This exercise illustrate how reparameterizing can help with selecting an informative prior distribution.</a:t>
            </a:r>
            <a:endParaRPr lang="en-US" dirty="0"/>
          </a:p>
        </p:txBody>
      </p:sp>
      <p:sp>
        <p:nvSpPr>
          <p:cNvPr id="4" name="Slide Number Placeholder 3"/>
          <p:cNvSpPr>
            <a:spLocks noGrp="1"/>
          </p:cNvSpPr>
          <p:nvPr>
            <p:ph type="sldNum" sz="quarter" idx="10"/>
          </p:nvPr>
        </p:nvSpPr>
        <p:spPr/>
        <p:txBody>
          <a:bodyPr/>
          <a:lstStyle/>
          <a:p>
            <a:pPr>
              <a:defRPr/>
            </a:pPr>
            <a:fld id="{B63A0B8D-112C-421C-8D50-D9B3CAD90F8B}" type="slidenum">
              <a:rPr lang="en-US" smtClean="0"/>
              <a:pPr>
                <a:defRPr/>
              </a:pPr>
              <a:t>51</a:t>
            </a:fld>
            <a:endParaRPr lang="en-US" dirty="0"/>
          </a:p>
        </p:txBody>
      </p:sp>
    </p:spTree>
    <p:extLst>
      <p:ext uri="{BB962C8B-B14F-4D97-AF65-F5344CB8AC3E}">
        <p14:creationId xmlns:p14="http://schemas.microsoft.com/office/powerpoint/2010/main" val="383562612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63A0B8D-112C-421C-8D50-D9B3CAD90F8B}" type="slidenum">
              <a:rPr lang="en-US" smtClean="0"/>
              <a:pPr>
                <a:defRPr/>
              </a:pPr>
              <a:t>52</a:t>
            </a:fld>
            <a:endParaRPr lang="en-US" dirty="0"/>
          </a:p>
        </p:txBody>
      </p:sp>
    </p:spTree>
    <p:extLst>
      <p:ext uri="{BB962C8B-B14F-4D97-AF65-F5344CB8AC3E}">
        <p14:creationId xmlns:p14="http://schemas.microsoft.com/office/powerpoint/2010/main" val="1975162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63A0B8D-112C-421C-8D50-D9B3CAD90F8B}" type="slidenum">
              <a:rPr lang="en-US" smtClean="0"/>
              <a:pPr>
                <a:defRPr/>
              </a:pPr>
              <a:t>53</a:t>
            </a:fld>
            <a:endParaRPr lang="en-US" dirty="0"/>
          </a:p>
        </p:txBody>
      </p:sp>
    </p:spTree>
    <p:extLst>
      <p:ext uri="{BB962C8B-B14F-4D97-AF65-F5344CB8AC3E}">
        <p14:creationId xmlns:p14="http://schemas.microsoft.com/office/powerpoint/2010/main" val="173604694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Adapted from Hamada</a:t>
            </a:r>
            <a:r>
              <a:rPr lang="en-US" baseline="0" dirty="0"/>
              <a:t> et al., </a:t>
            </a:r>
            <a:r>
              <a:rPr lang="en-US" u="sng" baseline="0" dirty="0"/>
              <a:t>Bayesian Reliability</a:t>
            </a:r>
            <a:r>
              <a:rPr lang="en-US" u="none" baseline="0" dirty="0"/>
              <a:t>, Springer 2008.</a:t>
            </a:r>
            <a:endParaRPr lang="en-US" dirty="0"/>
          </a:p>
        </p:txBody>
      </p:sp>
      <p:sp>
        <p:nvSpPr>
          <p:cNvPr id="4" name="Slide Number Placeholder 3"/>
          <p:cNvSpPr>
            <a:spLocks noGrp="1"/>
          </p:cNvSpPr>
          <p:nvPr>
            <p:ph type="sldNum" sz="quarter" idx="10"/>
          </p:nvPr>
        </p:nvSpPr>
        <p:spPr/>
        <p:txBody>
          <a:bodyPr/>
          <a:lstStyle/>
          <a:p>
            <a:pPr>
              <a:defRPr/>
            </a:pPr>
            <a:fld id="{B63A0B8D-112C-421C-8D50-D9B3CAD90F8B}" type="slidenum">
              <a:rPr lang="en-US" smtClean="0"/>
              <a:pPr>
                <a:defRPr/>
              </a:pPr>
              <a:t>54</a:t>
            </a:fld>
            <a:endParaRPr lang="en-US" dirty="0"/>
          </a:p>
        </p:txBody>
      </p:sp>
    </p:spTree>
    <p:extLst>
      <p:ext uri="{BB962C8B-B14F-4D97-AF65-F5344CB8AC3E}">
        <p14:creationId xmlns:p14="http://schemas.microsoft.com/office/powerpoint/2010/main" val="32347141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63A0B8D-112C-421C-8D50-D9B3CAD90F8B}" type="slidenum">
              <a:rPr lang="en-US" smtClean="0"/>
              <a:pPr>
                <a:defRPr/>
              </a:pPr>
              <a:t>55</a:t>
            </a:fld>
            <a:endParaRPr lang="en-US" dirty="0"/>
          </a:p>
        </p:txBody>
      </p:sp>
    </p:spTree>
    <p:extLst>
      <p:ext uri="{BB962C8B-B14F-4D97-AF65-F5344CB8AC3E}">
        <p14:creationId xmlns:p14="http://schemas.microsoft.com/office/powerpoint/2010/main" val="37503409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39B7633-D446-401F-BFBD-4A0E51906B6F}" type="slidenum">
              <a:rPr lang="en-US"/>
              <a:pPr/>
              <a:t>6</a:t>
            </a:fld>
            <a:endParaRPr lang="en-US" dirty="0"/>
          </a:p>
        </p:txBody>
      </p:sp>
      <p:sp>
        <p:nvSpPr>
          <p:cNvPr id="186370" name="Rectangle 2"/>
          <p:cNvSpPr>
            <a:spLocks noGrp="1" noRot="1" noChangeAspect="1" noChangeArrowheads="1" noTextEdit="1"/>
          </p:cNvSpPr>
          <p:nvPr>
            <p:ph type="sldImg"/>
          </p:nvPr>
        </p:nvSpPr>
        <p:spPr>
          <a:ln/>
        </p:spPr>
      </p:sp>
      <p:sp>
        <p:nvSpPr>
          <p:cNvPr id="186371"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16723857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7FF5E43-ED85-4AD4-ABDF-384D83AB23CB}" type="slidenum">
              <a:rPr lang="en-US"/>
              <a:pPr/>
              <a:t>7</a:t>
            </a:fld>
            <a:endParaRPr lang="en-US" dirty="0"/>
          </a:p>
        </p:txBody>
      </p:sp>
      <p:sp>
        <p:nvSpPr>
          <p:cNvPr id="187394" name="Rectangle 2"/>
          <p:cNvSpPr>
            <a:spLocks noGrp="1" noRot="1" noChangeAspect="1" noChangeArrowheads="1" noTextEdit="1"/>
          </p:cNvSpPr>
          <p:nvPr>
            <p:ph type="sldImg"/>
          </p:nvPr>
        </p:nvSpPr>
        <p:spPr>
          <a:ln/>
        </p:spPr>
      </p:sp>
      <p:sp>
        <p:nvSpPr>
          <p:cNvPr id="187395" name="Rectangle 3"/>
          <p:cNvSpPr>
            <a:spLocks noGrp="1" noChangeArrowheads="1"/>
          </p:cNvSpPr>
          <p:nvPr>
            <p:ph type="body" idx="1"/>
          </p:nvPr>
        </p:nvSpPr>
        <p:spPr/>
        <p:txBody>
          <a:bodyPr/>
          <a:lstStyle/>
          <a:p>
            <a:r>
              <a:rPr lang="en-US" dirty="0"/>
              <a:t>For more advanced class, illustrate with survival package in R.</a:t>
            </a:r>
          </a:p>
        </p:txBody>
      </p:sp>
    </p:spTree>
    <p:extLst>
      <p:ext uri="{BB962C8B-B14F-4D97-AF65-F5344CB8AC3E}">
        <p14:creationId xmlns:p14="http://schemas.microsoft.com/office/powerpoint/2010/main" val="24051900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9D9E352-2DB4-40F5-8075-4E223214D938}" type="slidenum">
              <a:rPr lang="en-US"/>
              <a:pPr/>
              <a:t>8</a:t>
            </a:fld>
            <a:endParaRPr lang="en-US" dirty="0"/>
          </a:p>
        </p:txBody>
      </p:sp>
      <p:sp>
        <p:nvSpPr>
          <p:cNvPr id="188418" name="Rectangle 2"/>
          <p:cNvSpPr>
            <a:spLocks noGrp="1" noRot="1" noChangeAspect="1" noChangeArrowheads="1" noTextEdit="1"/>
          </p:cNvSpPr>
          <p:nvPr>
            <p:ph type="sldImg"/>
          </p:nvPr>
        </p:nvSpPr>
        <p:spPr>
          <a:ln/>
        </p:spPr>
      </p:sp>
      <p:sp>
        <p:nvSpPr>
          <p:cNvPr id="188419"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14425820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3167D9-4590-4ED6-BDF0-2B0C5DDFFD44}" type="slidenum">
              <a:rPr lang="en-US"/>
              <a:pPr/>
              <a:t>9</a:t>
            </a:fld>
            <a:endParaRPr lang="en-US" dirty="0"/>
          </a:p>
        </p:txBody>
      </p:sp>
      <p:sp>
        <p:nvSpPr>
          <p:cNvPr id="189442" name="Rectangle 2"/>
          <p:cNvSpPr>
            <a:spLocks noGrp="1" noRot="1" noChangeAspect="1" noChangeArrowheads="1" noTextEdit="1"/>
          </p:cNvSpPr>
          <p:nvPr>
            <p:ph type="sldImg"/>
          </p:nvPr>
        </p:nvSpPr>
        <p:spPr>
          <a:ln/>
        </p:spPr>
      </p:sp>
      <p:sp>
        <p:nvSpPr>
          <p:cNvPr id="189443"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313177005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2892425" y="1717001"/>
            <a:ext cx="5797550" cy="430887"/>
          </a:xfrm>
        </p:spPr>
        <p:txBody>
          <a:bodyPr anchor="b"/>
          <a:lstStyle>
            <a:lvl1pPr>
              <a:spcBef>
                <a:spcPct val="40000"/>
              </a:spcBef>
              <a:defRPr sz="3200">
                <a:solidFill>
                  <a:srgbClr val="005875"/>
                </a:solidFill>
              </a:defRPr>
            </a:lvl1pPr>
          </a:lstStyle>
          <a:p>
            <a:r>
              <a:rPr lang="en-US" dirty="0"/>
              <a:t>Click to edit Master title style</a:t>
            </a:r>
          </a:p>
        </p:txBody>
      </p:sp>
      <p:sp>
        <p:nvSpPr>
          <p:cNvPr id="13435" name="Rectangle 123"/>
          <p:cNvSpPr>
            <a:spLocks noGrp="1" noChangeArrowheads="1"/>
          </p:cNvSpPr>
          <p:nvPr>
            <p:ph type="subTitle" sz="quarter" idx="1"/>
          </p:nvPr>
        </p:nvSpPr>
        <p:spPr>
          <a:xfrm>
            <a:off x="2914650" y="2514600"/>
            <a:ext cx="5775325" cy="762000"/>
          </a:xfrm>
        </p:spPr>
        <p:txBody>
          <a:bodyPr/>
          <a:lstStyle>
            <a:lvl1pPr marL="0" indent="0">
              <a:spcBef>
                <a:spcPct val="20000"/>
              </a:spcBef>
              <a:buFontTx/>
              <a:buNone/>
              <a:defRPr b="1"/>
            </a:lvl1pPr>
          </a:lstStyle>
          <a:p>
            <a:r>
              <a:rPr lang="en-US" dirty="0"/>
              <a:t>Click to edit Master subtitle style</a:t>
            </a:r>
          </a:p>
        </p:txBody>
      </p:sp>
      <p:sp>
        <p:nvSpPr>
          <p:cNvPr id="41" name="Rectangle 124"/>
          <p:cNvSpPr>
            <a:spLocks noGrp="1" noChangeArrowheads="1"/>
          </p:cNvSpPr>
          <p:nvPr>
            <p:ph type="dt" sz="quarter" idx="10"/>
          </p:nvPr>
        </p:nvSpPr>
        <p:spPr bwMode="auto">
          <a:xfrm>
            <a:off x="2914650" y="3436938"/>
            <a:ext cx="5775325" cy="457200"/>
          </a:xfrm>
          <a:prstGeom prst="rect">
            <a:avLst/>
          </a:prstGeom>
          <a:ln>
            <a:miter lim="800000"/>
            <a:headEnd/>
            <a:tailEnd/>
          </a:ln>
        </p:spPr>
        <p:txBody>
          <a:bodyPr vert="horz" wrap="square" lIns="0" tIns="0" rIns="0" bIns="0" numCol="1" anchor="t" anchorCtr="0" compatLnSpc="1">
            <a:prstTxWarp prst="textNoShape">
              <a:avLst/>
            </a:prstTxWarp>
          </a:bodyPr>
          <a:lstStyle>
            <a:lvl1pPr>
              <a:lnSpc>
                <a:spcPct val="85000"/>
              </a:lnSpc>
              <a:spcBef>
                <a:spcPct val="40000"/>
              </a:spcBef>
              <a:defRPr sz="1600">
                <a:latin typeface="+mn-lt"/>
                <a:ea typeface="+mn-ea"/>
              </a:defRPr>
            </a:lvl1pPr>
          </a:lstStyle>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2331720" cy="6858000"/>
          </a:xfrm>
          <a:prstGeom prst="rect">
            <a:avLst/>
          </a:prstGeom>
        </p:spPr>
      </p:pic>
    </p:spTree>
    <p:extLst>
      <p:ext uri="{BB962C8B-B14F-4D97-AF65-F5344CB8AC3E}">
        <p14:creationId xmlns:p14="http://schemas.microsoft.com/office/powerpoint/2010/main" val="2745239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84"/>
          <p:cNvSpPr>
            <a:spLocks noGrp="1" noChangeArrowheads="1"/>
          </p:cNvSpPr>
          <p:nvPr>
            <p:ph type="ftr" sz="quarter" idx="10"/>
          </p:nvPr>
        </p:nvSpPr>
        <p:spPr>
          <a:xfrm>
            <a:off x="3668712" y="6553200"/>
            <a:ext cx="1804988" cy="122238"/>
          </a:xfrm>
          <a:ln/>
        </p:spPr>
        <p:txBody>
          <a:bodyPr/>
          <a:lstStyle>
            <a:lvl1pPr>
              <a:defRPr/>
            </a:lvl1pPr>
          </a:lstStyle>
          <a:p>
            <a:endParaRPr lang="en-US" dirty="0"/>
          </a:p>
        </p:txBody>
      </p:sp>
      <p:sp>
        <p:nvSpPr>
          <p:cNvPr id="5" name="Rectangle 85"/>
          <p:cNvSpPr>
            <a:spLocks noGrp="1" noChangeArrowheads="1"/>
          </p:cNvSpPr>
          <p:nvPr>
            <p:ph type="sldNum" sz="quarter" idx="11"/>
          </p:nvPr>
        </p:nvSpPr>
        <p:spPr>
          <a:xfrm>
            <a:off x="8282227" y="6553200"/>
            <a:ext cx="693498" cy="184666"/>
          </a:xfrm>
          <a:prstGeom prst="rect">
            <a:avLst/>
          </a:prstGeom>
          <a:ln/>
        </p:spPr>
        <p:txBody>
          <a:bodyPr/>
          <a:lstStyle>
            <a:lvl1pPr>
              <a:defRPr sz="1200"/>
            </a:lvl1pPr>
          </a:lstStyle>
          <a:p>
            <a:r>
              <a:rPr lang="en-US" dirty="0"/>
              <a:t>9-</a:t>
            </a:r>
            <a:fld id="{5F868368-EC15-444D-9EFB-42436E21986C}" type="slidenum">
              <a:rPr lang="en-US" smtClean="0"/>
              <a:pPr/>
              <a:t>‹#›</a:t>
            </a:fld>
            <a:endParaRPr lang="en-US" dirty="0"/>
          </a:p>
        </p:txBody>
      </p:sp>
    </p:spTree>
    <p:extLst>
      <p:ext uri="{BB962C8B-B14F-4D97-AF65-F5344CB8AC3E}">
        <p14:creationId xmlns:p14="http://schemas.microsoft.com/office/powerpoint/2010/main" val="6398023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455613" y="1598613"/>
            <a:ext cx="4038600" cy="4524375"/>
          </a:xfrm>
        </p:spPr>
        <p:txBody>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6613" y="1598613"/>
            <a:ext cx="4040187" cy="4524375"/>
          </a:xfrm>
        </p:spPr>
        <p:txBody>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Rectangle 84"/>
          <p:cNvSpPr>
            <a:spLocks noGrp="1" noChangeArrowheads="1"/>
          </p:cNvSpPr>
          <p:nvPr>
            <p:ph type="ftr" sz="quarter" idx="10"/>
          </p:nvPr>
        </p:nvSpPr>
        <p:spPr>
          <a:xfrm>
            <a:off x="3668712" y="6553200"/>
            <a:ext cx="1804988" cy="122238"/>
          </a:xfrm>
          <a:ln/>
        </p:spPr>
        <p:txBody>
          <a:bodyPr/>
          <a:lstStyle>
            <a:lvl1pPr>
              <a:defRPr/>
            </a:lvl1pPr>
          </a:lstStyle>
          <a:p>
            <a:endParaRPr lang="en-US"/>
          </a:p>
        </p:txBody>
      </p:sp>
      <p:sp>
        <p:nvSpPr>
          <p:cNvPr id="7" name="Rectangle 85"/>
          <p:cNvSpPr>
            <a:spLocks noGrp="1" noChangeArrowheads="1"/>
          </p:cNvSpPr>
          <p:nvPr>
            <p:ph type="sldNum" sz="quarter" idx="11"/>
          </p:nvPr>
        </p:nvSpPr>
        <p:spPr>
          <a:xfrm>
            <a:off x="8282227" y="6553200"/>
            <a:ext cx="693498" cy="184666"/>
          </a:xfrm>
          <a:prstGeom prst="rect">
            <a:avLst/>
          </a:prstGeom>
          <a:ln/>
        </p:spPr>
        <p:txBody>
          <a:bodyPr/>
          <a:lstStyle>
            <a:lvl1pPr>
              <a:defRPr sz="1200"/>
            </a:lvl1pPr>
          </a:lstStyle>
          <a:p>
            <a:r>
              <a:rPr lang="en-US" dirty="0"/>
              <a:t>9-</a:t>
            </a:r>
            <a:fld id="{5F868368-EC15-444D-9EFB-42436E21986C}" type="slidenum">
              <a:rPr lang="en-US" smtClean="0"/>
              <a:pPr/>
              <a:t>‹#›</a:t>
            </a:fld>
            <a:endParaRPr lang="en-US" dirty="0"/>
          </a:p>
        </p:txBody>
      </p:sp>
    </p:spTree>
    <p:extLst>
      <p:ext uri="{BB962C8B-B14F-4D97-AF65-F5344CB8AC3E}">
        <p14:creationId xmlns:p14="http://schemas.microsoft.com/office/powerpoint/2010/main" val="324779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Rectangle 84"/>
          <p:cNvSpPr>
            <a:spLocks noGrp="1" noChangeArrowheads="1"/>
          </p:cNvSpPr>
          <p:nvPr>
            <p:ph type="ftr" sz="quarter" idx="10"/>
          </p:nvPr>
        </p:nvSpPr>
        <p:spPr>
          <a:xfrm>
            <a:off x="3668712" y="6553200"/>
            <a:ext cx="1804988" cy="122238"/>
          </a:xfrm>
          <a:ln/>
        </p:spPr>
        <p:txBody>
          <a:bodyPr/>
          <a:lstStyle>
            <a:lvl1pPr>
              <a:defRPr/>
            </a:lvl1pPr>
          </a:lstStyle>
          <a:p>
            <a:endParaRPr lang="en-US"/>
          </a:p>
        </p:txBody>
      </p:sp>
      <p:sp>
        <p:nvSpPr>
          <p:cNvPr id="5" name="Rectangle 85"/>
          <p:cNvSpPr>
            <a:spLocks noGrp="1" noChangeArrowheads="1"/>
          </p:cNvSpPr>
          <p:nvPr>
            <p:ph type="sldNum" sz="quarter" idx="11"/>
          </p:nvPr>
        </p:nvSpPr>
        <p:spPr>
          <a:xfrm>
            <a:off x="8282227" y="6553200"/>
            <a:ext cx="693498" cy="184666"/>
          </a:xfrm>
          <a:prstGeom prst="rect">
            <a:avLst/>
          </a:prstGeom>
          <a:ln/>
        </p:spPr>
        <p:txBody>
          <a:bodyPr/>
          <a:lstStyle>
            <a:lvl1pPr>
              <a:defRPr sz="1200"/>
            </a:lvl1pPr>
          </a:lstStyle>
          <a:p>
            <a:r>
              <a:rPr lang="en-US" dirty="0"/>
              <a:t>9-</a:t>
            </a:r>
            <a:fld id="{5F868368-EC15-444D-9EFB-42436E21986C}" type="slidenum">
              <a:rPr lang="en-US" smtClean="0"/>
              <a:pPr/>
              <a:t>‹#›</a:t>
            </a:fld>
            <a:endParaRPr lang="en-US" dirty="0"/>
          </a:p>
        </p:txBody>
      </p:sp>
    </p:spTree>
    <p:extLst>
      <p:ext uri="{BB962C8B-B14F-4D97-AF65-F5344CB8AC3E}">
        <p14:creationId xmlns:p14="http://schemas.microsoft.com/office/powerpoint/2010/main" val="186503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84"/>
          <p:cNvSpPr>
            <a:spLocks noGrp="1" noChangeArrowheads="1"/>
          </p:cNvSpPr>
          <p:nvPr>
            <p:ph type="ftr" sz="quarter" idx="10"/>
          </p:nvPr>
        </p:nvSpPr>
        <p:spPr>
          <a:xfrm>
            <a:off x="3586699" y="6553200"/>
            <a:ext cx="1804988" cy="122238"/>
          </a:xfrm>
          <a:ln/>
        </p:spPr>
        <p:txBody>
          <a:bodyPr/>
          <a:lstStyle>
            <a:lvl1pPr>
              <a:defRPr/>
            </a:lvl1pPr>
          </a:lstStyle>
          <a:p>
            <a:endParaRPr lang="en-US"/>
          </a:p>
        </p:txBody>
      </p:sp>
      <p:sp>
        <p:nvSpPr>
          <p:cNvPr id="4" name="Rectangle 85"/>
          <p:cNvSpPr>
            <a:spLocks noGrp="1" noChangeArrowheads="1"/>
          </p:cNvSpPr>
          <p:nvPr>
            <p:ph type="sldNum" sz="quarter" idx="11"/>
          </p:nvPr>
        </p:nvSpPr>
        <p:spPr>
          <a:xfrm>
            <a:off x="8282227" y="6553200"/>
            <a:ext cx="693498" cy="184666"/>
          </a:xfrm>
          <a:prstGeom prst="rect">
            <a:avLst/>
          </a:prstGeom>
          <a:ln/>
        </p:spPr>
        <p:txBody>
          <a:bodyPr/>
          <a:lstStyle>
            <a:lvl1pPr>
              <a:defRPr sz="1200"/>
            </a:lvl1pPr>
          </a:lstStyle>
          <a:p>
            <a:r>
              <a:rPr lang="en-US" dirty="0"/>
              <a:t>9-</a:t>
            </a:r>
            <a:fld id="{5F868368-EC15-444D-9EFB-42436E21986C}" type="slidenum">
              <a:rPr lang="en-US" smtClean="0"/>
              <a:pPr/>
              <a:t>‹#›</a:t>
            </a:fld>
            <a:endParaRPr lang="en-US" dirty="0"/>
          </a:p>
        </p:txBody>
      </p:sp>
    </p:spTree>
    <p:extLst>
      <p:ext uri="{BB962C8B-B14F-4D97-AF65-F5344CB8AC3E}">
        <p14:creationId xmlns:p14="http://schemas.microsoft.com/office/powerpoint/2010/main" val="155464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039492"/>
            <a:ext cx="3008313" cy="1232859"/>
          </a:xfrm>
        </p:spPr>
        <p:txBody>
          <a:bodyPr anchor="t" anchorCtr="0"/>
          <a:lstStyle>
            <a:lvl1pPr algn="l">
              <a:defRPr sz="2800" b="1"/>
            </a:lvl1pPr>
          </a:lstStyle>
          <a:p>
            <a:r>
              <a:rPr lang="en-US"/>
              <a:t>Click to edit Master title style</a:t>
            </a:r>
            <a:endParaRPr lang="en-US" dirty="0"/>
          </a:p>
        </p:txBody>
      </p:sp>
      <p:sp>
        <p:nvSpPr>
          <p:cNvPr id="3" name="Content Placeholder 2"/>
          <p:cNvSpPr>
            <a:spLocks noGrp="1"/>
          </p:cNvSpPr>
          <p:nvPr>
            <p:ph idx="1"/>
          </p:nvPr>
        </p:nvSpPr>
        <p:spPr>
          <a:xfrm>
            <a:off x="3575050" y="1039493"/>
            <a:ext cx="5111750" cy="5211182"/>
          </a:xfrm>
        </p:spPr>
        <p:txBody>
          <a:bodyPr/>
          <a:lstStyle>
            <a:lvl1pPr>
              <a:defRPr sz="2000"/>
            </a:lvl1pPr>
            <a:lvl2pPr>
              <a:defRPr sz="20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395181"/>
            <a:ext cx="3008313" cy="385549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84"/>
          <p:cNvSpPr>
            <a:spLocks noGrp="1" noChangeArrowheads="1"/>
          </p:cNvSpPr>
          <p:nvPr>
            <p:ph type="ftr" sz="quarter" idx="10"/>
          </p:nvPr>
        </p:nvSpPr>
        <p:spPr>
          <a:xfrm>
            <a:off x="3575050" y="6553200"/>
            <a:ext cx="1804988" cy="122238"/>
          </a:xfrm>
          <a:ln/>
        </p:spPr>
        <p:txBody>
          <a:bodyPr/>
          <a:lstStyle>
            <a:lvl1pPr>
              <a:defRPr/>
            </a:lvl1pPr>
          </a:lstStyle>
          <a:p>
            <a:endParaRPr lang="en-US"/>
          </a:p>
        </p:txBody>
      </p:sp>
      <p:sp>
        <p:nvSpPr>
          <p:cNvPr id="7" name="Rectangle 85"/>
          <p:cNvSpPr>
            <a:spLocks noGrp="1" noChangeArrowheads="1"/>
          </p:cNvSpPr>
          <p:nvPr>
            <p:ph type="sldNum" sz="quarter" idx="11"/>
          </p:nvPr>
        </p:nvSpPr>
        <p:spPr>
          <a:xfrm>
            <a:off x="8282227" y="6553200"/>
            <a:ext cx="693498" cy="184666"/>
          </a:xfrm>
          <a:prstGeom prst="rect">
            <a:avLst/>
          </a:prstGeom>
          <a:ln/>
        </p:spPr>
        <p:txBody>
          <a:bodyPr/>
          <a:lstStyle>
            <a:lvl1pPr>
              <a:defRPr sz="1200"/>
            </a:lvl1pPr>
          </a:lstStyle>
          <a:p>
            <a:r>
              <a:rPr lang="en-US" dirty="0"/>
              <a:t>9-</a:t>
            </a:r>
            <a:fld id="{5F868368-EC15-444D-9EFB-42436E21986C}" type="slidenum">
              <a:rPr lang="en-US" smtClean="0"/>
              <a:pPr/>
              <a:t>‹#›</a:t>
            </a:fld>
            <a:endParaRPr lang="en-US" dirty="0"/>
          </a:p>
        </p:txBody>
      </p:sp>
    </p:spTree>
    <p:extLst>
      <p:ext uri="{BB962C8B-B14F-4D97-AF65-F5344CB8AC3E}">
        <p14:creationId xmlns:p14="http://schemas.microsoft.com/office/powerpoint/2010/main" val="873188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98724"/>
            <a:ext cx="5486400" cy="366254"/>
          </a:xfrm>
        </p:spPr>
        <p:txBody>
          <a:bodyPr anchor="t" anchorCtr="0"/>
          <a:lstStyle>
            <a:lvl1pPr algn="l">
              <a:defRPr sz="2800" b="1"/>
            </a:lvl1pPr>
          </a:lstStyle>
          <a:p>
            <a:r>
              <a:rPr lang="en-US"/>
              <a:t>Click to edit Master title style</a:t>
            </a:r>
            <a:endParaRPr lang="en-US" dirty="0"/>
          </a:p>
        </p:txBody>
      </p:sp>
      <p:sp>
        <p:nvSpPr>
          <p:cNvPr id="3" name="Picture Placeholder 2"/>
          <p:cNvSpPr>
            <a:spLocks noGrp="1"/>
          </p:cNvSpPr>
          <p:nvPr>
            <p:ph type="pic" idx="1"/>
          </p:nvPr>
        </p:nvSpPr>
        <p:spPr>
          <a:xfrm>
            <a:off x="1792288" y="1105469"/>
            <a:ext cx="5486400" cy="3622106"/>
          </a:xfrm>
        </p:spPr>
        <p:txBody>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84"/>
          <p:cNvSpPr>
            <a:spLocks noGrp="1" noChangeArrowheads="1"/>
          </p:cNvSpPr>
          <p:nvPr>
            <p:ph type="ftr" sz="quarter" idx="10"/>
          </p:nvPr>
        </p:nvSpPr>
        <p:spPr>
          <a:xfrm>
            <a:off x="3632994" y="6553200"/>
            <a:ext cx="1804988" cy="122238"/>
          </a:xfrm>
          <a:ln/>
        </p:spPr>
        <p:txBody>
          <a:bodyPr/>
          <a:lstStyle>
            <a:lvl1pPr>
              <a:defRPr/>
            </a:lvl1pPr>
          </a:lstStyle>
          <a:p>
            <a:endParaRPr lang="en-US"/>
          </a:p>
        </p:txBody>
      </p:sp>
      <p:sp>
        <p:nvSpPr>
          <p:cNvPr id="7" name="Rectangle 85"/>
          <p:cNvSpPr>
            <a:spLocks noGrp="1" noChangeArrowheads="1"/>
          </p:cNvSpPr>
          <p:nvPr>
            <p:ph type="sldNum" sz="quarter" idx="11"/>
          </p:nvPr>
        </p:nvSpPr>
        <p:spPr>
          <a:xfrm>
            <a:off x="8282227" y="6553200"/>
            <a:ext cx="693498" cy="184666"/>
          </a:xfrm>
          <a:prstGeom prst="rect">
            <a:avLst/>
          </a:prstGeom>
          <a:ln/>
        </p:spPr>
        <p:txBody>
          <a:bodyPr/>
          <a:lstStyle>
            <a:lvl1pPr>
              <a:defRPr sz="1200"/>
            </a:lvl1pPr>
          </a:lstStyle>
          <a:p>
            <a:r>
              <a:rPr lang="en-US" dirty="0"/>
              <a:t>9-</a:t>
            </a:r>
            <a:fld id="{5F868368-EC15-444D-9EFB-42436E21986C}" type="slidenum">
              <a:rPr lang="en-US" smtClean="0"/>
              <a:pPr/>
              <a:t>‹#›</a:t>
            </a:fld>
            <a:endParaRPr lang="en-US" dirty="0"/>
          </a:p>
        </p:txBody>
      </p:sp>
    </p:spTree>
    <p:extLst>
      <p:ext uri="{BB962C8B-B14F-4D97-AF65-F5344CB8AC3E}">
        <p14:creationId xmlns:p14="http://schemas.microsoft.com/office/powerpoint/2010/main" val="3943278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84188" y="538163"/>
            <a:ext cx="8126412" cy="757237"/>
          </a:xfrm>
        </p:spPr>
        <p:txBody>
          <a:bodyPr/>
          <a:lstStyle/>
          <a:p>
            <a:r>
              <a:rPr lang="en-US"/>
              <a:t>Click to edit Master title style</a:t>
            </a:r>
          </a:p>
        </p:txBody>
      </p:sp>
      <p:sp>
        <p:nvSpPr>
          <p:cNvPr id="3" name="Text Placeholder 2"/>
          <p:cNvSpPr>
            <a:spLocks noGrp="1"/>
          </p:cNvSpPr>
          <p:nvPr>
            <p:ph type="body" sz="half" idx="1"/>
          </p:nvPr>
        </p:nvSpPr>
        <p:spPr>
          <a:xfrm>
            <a:off x="465138" y="1552575"/>
            <a:ext cx="3995737" cy="41163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3275" y="1552575"/>
            <a:ext cx="3997325" cy="41163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85"/>
          <p:cNvSpPr>
            <a:spLocks noGrp="1" noChangeArrowheads="1"/>
          </p:cNvSpPr>
          <p:nvPr>
            <p:ph type="sldNum" sz="quarter" idx="11"/>
          </p:nvPr>
        </p:nvSpPr>
        <p:spPr>
          <a:xfrm>
            <a:off x="8282227" y="6553200"/>
            <a:ext cx="693498" cy="184666"/>
          </a:xfrm>
          <a:prstGeom prst="rect">
            <a:avLst/>
          </a:prstGeom>
          <a:ln/>
        </p:spPr>
        <p:txBody>
          <a:bodyPr/>
          <a:lstStyle>
            <a:lvl1pPr>
              <a:defRPr sz="1200"/>
            </a:lvl1pPr>
          </a:lstStyle>
          <a:p>
            <a:r>
              <a:rPr lang="en-US" dirty="0"/>
              <a:t>9-</a:t>
            </a:r>
            <a:fld id="{5F868368-EC15-444D-9EFB-42436E21986C}" type="slidenum">
              <a:rPr lang="en-US" smtClean="0"/>
              <a:pPr/>
              <a:t>‹#›</a:t>
            </a:fld>
            <a:endParaRPr lang="en-US" dirty="0"/>
          </a:p>
        </p:txBody>
      </p:sp>
    </p:spTree>
    <p:extLst>
      <p:ext uri="{BB962C8B-B14F-4D97-AF65-F5344CB8AC3E}">
        <p14:creationId xmlns:p14="http://schemas.microsoft.com/office/powerpoint/2010/main" val="9330787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0" y="0"/>
            <a:ext cx="9144000" cy="1231392"/>
          </a:xfrm>
          <a:prstGeom prst="rect">
            <a:avLst/>
          </a:prstGeom>
        </p:spPr>
      </p:pic>
      <p:sp>
        <p:nvSpPr>
          <p:cNvPr id="1026" name="Rectangle 2"/>
          <p:cNvSpPr>
            <a:spLocks noGrp="1" noChangeArrowheads="1"/>
          </p:cNvSpPr>
          <p:nvPr>
            <p:ph type="title"/>
          </p:nvPr>
        </p:nvSpPr>
        <p:spPr bwMode="auto">
          <a:xfrm>
            <a:off x="455613" y="1004888"/>
            <a:ext cx="8231187" cy="37702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spAutoFit/>
          </a:bodyPr>
          <a:lstStyle/>
          <a:p>
            <a:pPr lvl="0"/>
            <a:r>
              <a:rPr lang="en-US" dirty="0"/>
              <a:t>Click to edit Master title style</a:t>
            </a:r>
          </a:p>
        </p:txBody>
      </p:sp>
      <p:sp>
        <p:nvSpPr>
          <p:cNvPr id="1027" name="Rectangle 3"/>
          <p:cNvSpPr>
            <a:spLocks noGrp="1" noChangeArrowheads="1"/>
          </p:cNvSpPr>
          <p:nvPr>
            <p:ph type="body" idx="1"/>
          </p:nvPr>
        </p:nvSpPr>
        <p:spPr bwMode="auto">
          <a:xfrm>
            <a:off x="455613" y="1598613"/>
            <a:ext cx="8231187" cy="4524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08" name="Rectangle 84"/>
          <p:cNvSpPr>
            <a:spLocks noGrp="1" noChangeArrowheads="1"/>
          </p:cNvSpPr>
          <p:nvPr>
            <p:ph type="ftr" sz="quarter" idx="3"/>
          </p:nvPr>
        </p:nvSpPr>
        <p:spPr bwMode="auto">
          <a:xfrm>
            <a:off x="3668712" y="6553200"/>
            <a:ext cx="1804988" cy="122238"/>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800">
                <a:latin typeface="+mn-lt"/>
                <a:ea typeface="+mn-ea"/>
              </a:defRPr>
            </a:lvl1pPr>
          </a:lstStyle>
          <a:p>
            <a:endParaRPr lang="en-US"/>
          </a:p>
        </p:txBody>
      </p:sp>
      <p:sp>
        <p:nvSpPr>
          <p:cNvPr id="7" name="Rectangle 85"/>
          <p:cNvSpPr>
            <a:spLocks noGrp="1" noChangeArrowheads="1"/>
          </p:cNvSpPr>
          <p:nvPr>
            <p:ph type="sldNum" sz="quarter" idx="4"/>
          </p:nvPr>
        </p:nvSpPr>
        <p:spPr>
          <a:xfrm>
            <a:off x="8282227" y="6553200"/>
            <a:ext cx="693498" cy="184666"/>
          </a:xfrm>
          <a:prstGeom prst="rect">
            <a:avLst/>
          </a:prstGeom>
          <a:ln/>
        </p:spPr>
        <p:txBody>
          <a:bodyPr/>
          <a:lstStyle>
            <a:lvl1pPr>
              <a:defRPr sz="1200"/>
            </a:lvl1pPr>
          </a:lstStyle>
          <a:p>
            <a:r>
              <a:rPr lang="en-US" dirty="0"/>
              <a:t>9-</a:t>
            </a:r>
            <a:fld id="{5F868368-EC15-444D-9EFB-42436E21986C}" type="slidenum">
              <a:rPr lang="en-US" smtClean="0"/>
              <a:pPr/>
              <a:t>‹#›</a:t>
            </a:fld>
            <a:endParaRPr lang="en-US" dirty="0"/>
          </a:p>
        </p:txBody>
      </p:sp>
    </p:spTree>
    <p:extLst>
      <p:ext uri="{BB962C8B-B14F-4D97-AF65-F5344CB8AC3E}">
        <p14:creationId xmlns:p14="http://schemas.microsoft.com/office/powerpoint/2010/main" val="186828912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Lst>
  <p:hf hdr="0" ftr="0" dt="0"/>
  <p:txStyles>
    <p:titleStyle>
      <a:lvl1pPr algn="l" rtl="0" eaLnBrk="1" fontAlgn="base" hangingPunct="1">
        <a:lnSpc>
          <a:spcPct val="85000"/>
        </a:lnSpc>
        <a:spcBef>
          <a:spcPct val="0"/>
        </a:spcBef>
        <a:spcAft>
          <a:spcPct val="0"/>
        </a:spcAft>
        <a:defRPr sz="2800" b="1" i="1">
          <a:solidFill>
            <a:srgbClr val="005863"/>
          </a:solidFill>
          <a:latin typeface="+mj-lt"/>
          <a:ea typeface="ＭＳ Ｐゴシック" charset="0"/>
          <a:cs typeface="+mj-cs"/>
        </a:defRPr>
      </a:lvl1pPr>
      <a:lvl2pPr algn="l" rtl="0" eaLnBrk="1" fontAlgn="base" hangingPunct="1">
        <a:lnSpc>
          <a:spcPct val="85000"/>
        </a:lnSpc>
        <a:spcBef>
          <a:spcPct val="0"/>
        </a:spcBef>
        <a:spcAft>
          <a:spcPct val="0"/>
        </a:spcAft>
        <a:defRPr sz="2800" b="1" i="1">
          <a:solidFill>
            <a:srgbClr val="003663"/>
          </a:solidFill>
          <a:latin typeface="Arial" charset="0"/>
          <a:ea typeface="ＭＳ Ｐゴシック" charset="0"/>
        </a:defRPr>
      </a:lvl2pPr>
      <a:lvl3pPr algn="l" rtl="0" eaLnBrk="1" fontAlgn="base" hangingPunct="1">
        <a:lnSpc>
          <a:spcPct val="85000"/>
        </a:lnSpc>
        <a:spcBef>
          <a:spcPct val="0"/>
        </a:spcBef>
        <a:spcAft>
          <a:spcPct val="0"/>
        </a:spcAft>
        <a:defRPr sz="2800" b="1" i="1">
          <a:solidFill>
            <a:srgbClr val="003663"/>
          </a:solidFill>
          <a:latin typeface="Arial" charset="0"/>
          <a:ea typeface="ＭＳ Ｐゴシック" charset="0"/>
        </a:defRPr>
      </a:lvl3pPr>
      <a:lvl4pPr algn="l" rtl="0" eaLnBrk="1" fontAlgn="base" hangingPunct="1">
        <a:lnSpc>
          <a:spcPct val="85000"/>
        </a:lnSpc>
        <a:spcBef>
          <a:spcPct val="0"/>
        </a:spcBef>
        <a:spcAft>
          <a:spcPct val="0"/>
        </a:spcAft>
        <a:defRPr sz="2800" b="1" i="1">
          <a:solidFill>
            <a:srgbClr val="003663"/>
          </a:solidFill>
          <a:latin typeface="Arial" charset="0"/>
          <a:ea typeface="ＭＳ Ｐゴシック" charset="0"/>
        </a:defRPr>
      </a:lvl4pPr>
      <a:lvl5pPr algn="l" rtl="0" eaLnBrk="1" fontAlgn="base" hangingPunct="1">
        <a:lnSpc>
          <a:spcPct val="85000"/>
        </a:lnSpc>
        <a:spcBef>
          <a:spcPct val="0"/>
        </a:spcBef>
        <a:spcAft>
          <a:spcPct val="0"/>
        </a:spcAft>
        <a:defRPr sz="2800" b="1" i="1">
          <a:solidFill>
            <a:srgbClr val="003663"/>
          </a:solidFill>
          <a:latin typeface="Arial" charset="0"/>
          <a:ea typeface="ＭＳ Ｐゴシック" charset="0"/>
        </a:defRPr>
      </a:lvl5pPr>
      <a:lvl6pPr marL="457200" algn="l" rtl="0" eaLnBrk="1" fontAlgn="base" hangingPunct="1">
        <a:lnSpc>
          <a:spcPct val="85000"/>
        </a:lnSpc>
        <a:spcBef>
          <a:spcPct val="0"/>
        </a:spcBef>
        <a:spcAft>
          <a:spcPct val="0"/>
        </a:spcAft>
        <a:defRPr sz="2800" b="1" i="1">
          <a:solidFill>
            <a:srgbClr val="003663"/>
          </a:solidFill>
          <a:latin typeface="Arial" charset="0"/>
        </a:defRPr>
      </a:lvl6pPr>
      <a:lvl7pPr marL="914400" algn="l" rtl="0" eaLnBrk="1" fontAlgn="base" hangingPunct="1">
        <a:lnSpc>
          <a:spcPct val="85000"/>
        </a:lnSpc>
        <a:spcBef>
          <a:spcPct val="0"/>
        </a:spcBef>
        <a:spcAft>
          <a:spcPct val="0"/>
        </a:spcAft>
        <a:defRPr sz="2800" b="1" i="1">
          <a:solidFill>
            <a:srgbClr val="003663"/>
          </a:solidFill>
          <a:latin typeface="Arial" charset="0"/>
        </a:defRPr>
      </a:lvl7pPr>
      <a:lvl8pPr marL="1371600" algn="l" rtl="0" eaLnBrk="1" fontAlgn="base" hangingPunct="1">
        <a:lnSpc>
          <a:spcPct val="85000"/>
        </a:lnSpc>
        <a:spcBef>
          <a:spcPct val="0"/>
        </a:spcBef>
        <a:spcAft>
          <a:spcPct val="0"/>
        </a:spcAft>
        <a:defRPr sz="2800" b="1" i="1">
          <a:solidFill>
            <a:srgbClr val="003663"/>
          </a:solidFill>
          <a:latin typeface="Arial" charset="0"/>
        </a:defRPr>
      </a:lvl8pPr>
      <a:lvl9pPr marL="1828800" algn="l" rtl="0" eaLnBrk="1" fontAlgn="base" hangingPunct="1">
        <a:lnSpc>
          <a:spcPct val="85000"/>
        </a:lnSpc>
        <a:spcBef>
          <a:spcPct val="0"/>
        </a:spcBef>
        <a:spcAft>
          <a:spcPct val="0"/>
        </a:spcAft>
        <a:defRPr sz="2800" b="1" i="1">
          <a:solidFill>
            <a:srgbClr val="003663"/>
          </a:solidFill>
          <a:latin typeface="Arial" charset="0"/>
        </a:defRPr>
      </a:lvl9pPr>
    </p:titleStyle>
    <p:bodyStyle>
      <a:lvl1pPr marL="230188" indent="-230188" algn="l" rtl="0" eaLnBrk="1" fontAlgn="base" hangingPunct="1">
        <a:lnSpc>
          <a:spcPct val="85000"/>
        </a:lnSpc>
        <a:spcBef>
          <a:spcPct val="40000"/>
        </a:spcBef>
        <a:spcAft>
          <a:spcPct val="0"/>
        </a:spcAft>
        <a:buClr>
          <a:schemeClr val="accent2"/>
        </a:buClr>
        <a:buChar char="•"/>
        <a:defRPr sz="2000">
          <a:solidFill>
            <a:schemeClr val="tx1"/>
          </a:solidFill>
          <a:latin typeface="+mn-lt"/>
          <a:ea typeface="ＭＳ Ｐゴシック" charset="0"/>
          <a:cs typeface="+mn-cs"/>
        </a:defRPr>
      </a:lvl1pPr>
      <a:lvl2pPr marL="684213" indent="-227013" algn="l" rtl="0" eaLnBrk="1" fontAlgn="base" hangingPunct="1">
        <a:lnSpc>
          <a:spcPct val="85000"/>
        </a:lnSpc>
        <a:spcBef>
          <a:spcPct val="20000"/>
        </a:spcBef>
        <a:spcAft>
          <a:spcPct val="0"/>
        </a:spcAft>
        <a:buClr>
          <a:schemeClr val="accent2"/>
        </a:buClr>
        <a:buFont typeface="Times New Roman" charset="0"/>
        <a:buChar char="–"/>
        <a:defRPr sz="2000">
          <a:solidFill>
            <a:schemeClr val="tx1"/>
          </a:solidFill>
          <a:latin typeface="+mn-lt"/>
          <a:ea typeface="ＭＳ Ｐゴシック" charset="0"/>
        </a:defRPr>
      </a:lvl2pPr>
      <a:lvl3pPr marL="1143000" indent="-228600" algn="l" rtl="0" eaLnBrk="1" fontAlgn="base" hangingPunct="1">
        <a:lnSpc>
          <a:spcPct val="85000"/>
        </a:lnSpc>
        <a:spcBef>
          <a:spcPct val="20000"/>
        </a:spcBef>
        <a:spcAft>
          <a:spcPct val="0"/>
        </a:spcAft>
        <a:buClr>
          <a:schemeClr val="accent2"/>
        </a:buClr>
        <a:buChar char="•"/>
        <a:defRPr sz="2000">
          <a:solidFill>
            <a:schemeClr val="tx1"/>
          </a:solidFill>
          <a:latin typeface="+mn-lt"/>
          <a:ea typeface="ＭＳ Ｐゴシック" charset="0"/>
        </a:defRPr>
      </a:lvl3pPr>
      <a:lvl4pPr marL="1600200" indent="-228600" algn="l" rtl="0" eaLnBrk="1" fontAlgn="base" hangingPunct="1">
        <a:lnSpc>
          <a:spcPct val="85000"/>
        </a:lnSpc>
        <a:spcBef>
          <a:spcPct val="20000"/>
        </a:spcBef>
        <a:spcAft>
          <a:spcPct val="0"/>
        </a:spcAft>
        <a:buClr>
          <a:schemeClr val="accent2"/>
        </a:buClr>
        <a:buFont typeface="Times New Roman" charset="0"/>
        <a:buChar char="–"/>
        <a:defRPr sz="2000">
          <a:solidFill>
            <a:schemeClr val="tx1"/>
          </a:solidFill>
          <a:latin typeface="+mn-lt"/>
          <a:ea typeface="ＭＳ Ｐゴシック" charset="0"/>
        </a:defRPr>
      </a:lvl4pPr>
      <a:lvl5pPr marL="2057400" indent="-228600" algn="l" rtl="0" eaLnBrk="1" fontAlgn="base" hangingPunct="1">
        <a:lnSpc>
          <a:spcPct val="85000"/>
        </a:lnSpc>
        <a:spcBef>
          <a:spcPct val="20000"/>
        </a:spcBef>
        <a:spcAft>
          <a:spcPct val="0"/>
        </a:spcAft>
        <a:buClr>
          <a:schemeClr val="accent2"/>
        </a:buClr>
        <a:buChar char="•"/>
        <a:defRPr sz="2000">
          <a:solidFill>
            <a:schemeClr val="tx1"/>
          </a:solidFill>
          <a:latin typeface="+mn-lt"/>
          <a:ea typeface="ＭＳ Ｐゴシック" charset="0"/>
        </a:defRPr>
      </a:lvl5pPr>
      <a:lvl6pPr marL="2514600" indent="-228600" algn="l" rtl="0" eaLnBrk="1" fontAlgn="base" hangingPunct="1">
        <a:lnSpc>
          <a:spcPct val="85000"/>
        </a:lnSpc>
        <a:spcBef>
          <a:spcPct val="20000"/>
        </a:spcBef>
        <a:spcAft>
          <a:spcPct val="0"/>
        </a:spcAft>
        <a:buClr>
          <a:srgbClr val="FF6600"/>
        </a:buClr>
        <a:buChar char="•"/>
        <a:defRPr sz="2000">
          <a:solidFill>
            <a:schemeClr val="tx1"/>
          </a:solidFill>
          <a:latin typeface="+mn-lt"/>
        </a:defRPr>
      </a:lvl6pPr>
      <a:lvl7pPr marL="2971800" indent="-228600" algn="l" rtl="0" eaLnBrk="1" fontAlgn="base" hangingPunct="1">
        <a:lnSpc>
          <a:spcPct val="85000"/>
        </a:lnSpc>
        <a:spcBef>
          <a:spcPct val="20000"/>
        </a:spcBef>
        <a:spcAft>
          <a:spcPct val="0"/>
        </a:spcAft>
        <a:buClr>
          <a:srgbClr val="FF6600"/>
        </a:buClr>
        <a:buChar char="•"/>
        <a:defRPr sz="2000">
          <a:solidFill>
            <a:schemeClr val="tx1"/>
          </a:solidFill>
          <a:latin typeface="+mn-lt"/>
        </a:defRPr>
      </a:lvl7pPr>
      <a:lvl8pPr marL="3429000" indent="-228600" algn="l" rtl="0" eaLnBrk="1" fontAlgn="base" hangingPunct="1">
        <a:lnSpc>
          <a:spcPct val="85000"/>
        </a:lnSpc>
        <a:spcBef>
          <a:spcPct val="20000"/>
        </a:spcBef>
        <a:spcAft>
          <a:spcPct val="0"/>
        </a:spcAft>
        <a:buClr>
          <a:srgbClr val="FF6600"/>
        </a:buClr>
        <a:buChar char="•"/>
        <a:defRPr sz="2000">
          <a:solidFill>
            <a:schemeClr val="tx1"/>
          </a:solidFill>
          <a:latin typeface="+mn-lt"/>
        </a:defRPr>
      </a:lvl8pPr>
      <a:lvl9pPr marL="3886200" indent="-228600" algn="l" rtl="0" eaLnBrk="1" fontAlgn="base" hangingPunct="1">
        <a:lnSpc>
          <a:spcPct val="85000"/>
        </a:lnSpc>
        <a:spcBef>
          <a:spcPct val="20000"/>
        </a:spcBef>
        <a:spcAft>
          <a:spcPct val="0"/>
        </a:spcAft>
        <a:buClr>
          <a:srgbClr val="FF6600"/>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image" Target="../media/image13.wmf"/><Relationship Id="rId4" Type="http://schemas.openxmlformats.org/officeDocument/2006/relationships/oleObject" Target="../embeddings/oleObject7.bin"/></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7" Type="http://schemas.openxmlformats.org/officeDocument/2006/relationships/image" Target="../media/image15.wmf"/><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oleObject" Target="../embeddings/oleObject9.bin"/><Relationship Id="rId5" Type="http://schemas.openxmlformats.org/officeDocument/2006/relationships/image" Target="../media/image14.wmf"/><Relationship Id="rId4" Type="http://schemas.openxmlformats.org/officeDocument/2006/relationships/oleObject" Target="../embeddings/oleObject8.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image" Target="../media/image16.wmf"/><Relationship Id="rId4" Type="http://schemas.openxmlformats.org/officeDocument/2006/relationships/oleObject" Target="../embeddings/oleObject10.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7" Type="http://schemas.openxmlformats.org/officeDocument/2006/relationships/image" Target="../media/image18.wmf"/><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oleObject" Target="../embeddings/oleObject12.bin"/><Relationship Id="rId5" Type="http://schemas.openxmlformats.org/officeDocument/2006/relationships/image" Target="../media/image17.wmf"/><Relationship Id="rId4" Type="http://schemas.openxmlformats.org/officeDocument/2006/relationships/oleObject" Target="../embeddings/oleObject11.bin"/></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vmlDrawing" Target="../drawings/vmlDrawing11.vml"/><Relationship Id="rId5" Type="http://schemas.openxmlformats.org/officeDocument/2006/relationships/image" Target="../media/image19.wmf"/><Relationship Id="rId4" Type="http://schemas.openxmlformats.org/officeDocument/2006/relationships/oleObject" Target="../embeddings/oleObject13.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3.wmf"/><Relationship Id="rId4" Type="http://schemas.openxmlformats.org/officeDocument/2006/relationships/oleObject" Target="../embeddings/oleObject1.bin"/></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2.xml"/><Relationship Id="rId1" Type="http://schemas.openxmlformats.org/officeDocument/2006/relationships/vmlDrawing" Target="../drawings/vmlDrawing12.vml"/><Relationship Id="rId5" Type="http://schemas.openxmlformats.org/officeDocument/2006/relationships/image" Target="../media/image34.wmf"/><Relationship Id="rId4" Type="http://schemas.openxmlformats.org/officeDocument/2006/relationships/oleObject" Target="../embeddings/oleObject14.bin"/></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2.xml"/><Relationship Id="rId1" Type="http://schemas.openxmlformats.org/officeDocument/2006/relationships/vmlDrawing" Target="../drawings/vmlDrawing13.vml"/><Relationship Id="rId5" Type="http://schemas.openxmlformats.org/officeDocument/2006/relationships/image" Target="../media/image35.wmf"/><Relationship Id="rId4" Type="http://schemas.openxmlformats.org/officeDocument/2006/relationships/oleObject" Target="../embeddings/oleObject15.bin"/></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8.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37.png"/></Relationships>
</file>

<file path=ppt/slides/_rels/slide4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4.wmf"/><Relationship Id="rId4" Type="http://schemas.openxmlformats.org/officeDocument/2006/relationships/oleObject" Target="../embeddings/oleObject2.bin"/></Relationships>
</file>

<file path=ppt/slides/_rels/slide5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5.wmf"/><Relationship Id="rId4" Type="http://schemas.openxmlformats.org/officeDocument/2006/relationships/oleObject" Target="../embeddings/oleObject3.bin"/></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6.emf"/><Relationship Id="rId4" Type="http://schemas.openxmlformats.org/officeDocument/2006/relationships/oleObject" Target="../embeddings/oleObject4.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7.emf"/><Relationship Id="rId4" Type="http://schemas.openxmlformats.org/officeDocument/2006/relationships/oleObject" Target="../embeddings/oleObject5.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8.emf"/><Relationship Id="rId4" Type="http://schemas.openxmlformats.org/officeDocument/2006/relationships/oleObject" Target="../embeddings/oleObject6.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1026"/>
          <p:cNvSpPr>
            <a:spLocks noGrp="1" noChangeArrowheads="1"/>
          </p:cNvSpPr>
          <p:nvPr>
            <p:ph type="title"/>
          </p:nvPr>
        </p:nvSpPr>
        <p:spPr/>
        <p:txBody>
          <a:bodyPr/>
          <a:lstStyle/>
          <a:p>
            <a:r>
              <a:rPr lang="en-US"/>
              <a:t>Section 9:  Model Validation and Selection</a:t>
            </a:r>
            <a:endParaRPr lang="en-US" dirty="0"/>
          </a:p>
        </p:txBody>
      </p:sp>
      <p:sp>
        <p:nvSpPr>
          <p:cNvPr id="5123" name="Rectangle 1027"/>
          <p:cNvSpPr>
            <a:spLocks noGrp="1" noChangeArrowheads="1"/>
          </p:cNvSpPr>
          <p:nvPr>
            <p:ph type="body" idx="1"/>
          </p:nvPr>
        </p:nvSpPr>
        <p:spPr/>
        <p:txBody>
          <a:bodyPr/>
          <a:lstStyle/>
          <a:p>
            <a:r>
              <a:rPr lang="en-US" sz="2000" dirty="0"/>
              <a:t>Problem</a:t>
            </a:r>
          </a:p>
          <a:p>
            <a:pPr lvl="1"/>
            <a:r>
              <a:rPr lang="en-US" sz="2000" dirty="0"/>
              <a:t>How to decide if model (prior + likelihood) is a “good fit”</a:t>
            </a:r>
          </a:p>
          <a:p>
            <a:pPr lvl="1"/>
            <a:r>
              <a:rPr lang="en-US" sz="2000" dirty="0"/>
              <a:t>How to decide among competing models</a:t>
            </a:r>
          </a:p>
          <a:p>
            <a:r>
              <a:rPr lang="en-US" sz="2000" dirty="0"/>
              <a:t>Will illustrate</a:t>
            </a:r>
          </a:p>
          <a:p>
            <a:pPr lvl="1"/>
            <a:r>
              <a:rPr lang="en-US" sz="2000" dirty="0"/>
              <a:t>Graphical methods</a:t>
            </a:r>
          </a:p>
          <a:p>
            <a:pPr lvl="1"/>
            <a:r>
              <a:rPr lang="en-US" sz="2000" dirty="0"/>
              <a:t>Use of predictive distributions and summary statistics</a:t>
            </a:r>
          </a:p>
          <a:p>
            <a:pPr lvl="1"/>
            <a:r>
              <a:rPr lang="en-US" sz="2000" dirty="0"/>
              <a:t>Information criteria for model selection</a:t>
            </a:r>
          </a:p>
          <a:p>
            <a:pPr lvl="1"/>
            <a:r>
              <a:rPr lang="en-US" sz="2000" dirty="0"/>
              <a:t>Implementation of quantitative methods in OpenBUGS</a:t>
            </a:r>
          </a:p>
          <a:p>
            <a:r>
              <a:rPr lang="en-US" sz="2000" dirty="0"/>
              <a:t>Sections 4 and 8.7 in Textbook</a:t>
            </a:r>
          </a:p>
        </p:txBody>
      </p:sp>
      <p:sp>
        <p:nvSpPr>
          <p:cNvPr id="2" name="Slide Number Placeholder 1"/>
          <p:cNvSpPr>
            <a:spLocks noGrp="1"/>
          </p:cNvSpPr>
          <p:nvPr>
            <p:ph type="sldNum" sz="quarter" idx="11"/>
          </p:nvPr>
        </p:nvSpPr>
        <p:spPr/>
        <p:txBody>
          <a:bodyPr/>
          <a:lstStyle/>
          <a:p>
            <a:r>
              <a:rPr lang="en-US"/>
              <a:t>9-</a:t>
            </a:r>
            <a:fld id="{5F868368-EC15-444D-9EFB-42436E21986C}" type="slidenum">
              <a:rPr lang="en-US" smtClean="0"/>
              <a:pPr/>
              <a:t>1</a:t>
            </a:fld>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p:txBody>
          <a:bodyPr/>
          <a:lstStyle/>
          <a:p>
            <a:r>
              <a:rPr lang="en-US"/>
              <a:t>Another Example</a:t>
            </a:r>
            <a:endParaRPr lang="en-US" dirty="0"/>
          </a:p>
        </p:txBody>
      </p:sp>
      <p:sp>
        <p:nvSpPr>
          <p:cNvPr id="135171" name="Rectangle 3"/>
          <p:cNvSpPr>
            <a:spLocks noGrp="1" noChangeArrowheads="1"/>
          </p:cNvSpPr>
          <p:nvPr>
            <p:ph type="body" idx="1"/>
          </p:nvPr>
        </p:nvSpPr>
        <p:spPr/>
        <p:txBody>
          <a:bodyPr/>
          <a:lstStyle/>
          <a:p>
            <a:r>
              <a:rPr lang="en-US"/>
              <a:t>This plot looks fairly straight</a:t>
            </a:r>
          </a:p>
          <a:p>
            <a:r>
              <a:rPr lang="en-US"/>
              <a:t>Are the data really exponential?</a:t>
            </a:r>
          </a:p>
          <a:p>
            <a:r>
              <a:rPr lang="en-US"/>
              <a:t>Need quantitative tools to help answer this question</a:t>
            </a:r>
          </a:p>
          <a:p>
            <a:pPr lvl="1"/>
            <a:r>
              <a:rPr lang="en-US"/>
              <a:t>Graphs are useful with fairly large amounts of data, less useful with small amounts</a:t>
            </a:r>
          </a:p>
          <a:p>
            <a:pPr lvl="1"/>
            <a:r>
              <a:rPr lang="en-US"/>
              <a:t>Data on previous slide are actually from a Weibull distribution with </a:t>
            </a:r>
            <a:r>
              <a:rPr lang="en-US">
                <a:sym typeface="Symbol" pitchFamily="18" charset="2"/>
              </a:rPr>
              <a:t>(t) decreasing as t increases</a:t>
            </a:r>
          </a:p>
          <a:p>
            <a:endParaRPr lang="en-US" dirty="0"/>
          </a:p>
        </p:txBody>
      </p:sp>
      <p:sp>
        <p:nvSpPr>
          <p:cNvPr id="2" name="Slide Number Placeholder 1"/>
          <p:cNvSpPr>
            <a:spLocks noGrp="1"/>
          </p:cNvSpPr>
          <p:nvPr>
            <p:ph type="sldNum" sz="quarter" idx="11"/>
          </p:nvPr>
        </p:nvSpPr>
        <p:spPr/>
        <p:txBody>
          <a:bodyPr/>
          <a:lstStyle/>
          <a:p>
            <a:r>
              <a:rPr lang="en-US"/>
              <a:t>9-</a:t>
            </a:r>
            <a:fld id="{5F868368-EC15-444D-9EFB-42436E21986C}" type="slidenum">
              <a:rPr lang="en-US" smtClean="0"/>
              <a:pPr/>
              <a:t>10</a:t>
            </a:fld>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ChangeArrowheads="1"/>
          </p:cNvSpPr>
          <p:nvPr>
            <p:ph type="title"/>
          </p:nvPr>
        </p:nvSpPr>
        <p:spPr/>
        <p:txBody>
          <a:bodyPr/>
          <a:lstStyle/>
          <a:p>
            <a:r>
              <a:rPr lang="en-US" dirty="0"/>
              <a:t>Use of Posterior Distribution</a:t>
            </a:r>
          </a:p>
        </p:txBody>
      </p:sp>
      <p:sp>
        <p:nvSpPr>
          <p:cNvPr id="173059" name="Rectangle 3"/>
          <p:cNvSpPr>
            <a:spLocks noGrp="1" noChangeArrowheads="1"/>
          </p:cNvSpPr>
          <p:nvPr>
            <p:ph type="body" idx="1"/>
          </p:nvPr>
        </p:nvSpPr>
        <p:spPr/>
        <p:txBody>
          <a:bodyPr/>
          <a:lstStyle/>
          <a:p>
            <a:r>
              <a:rPr lang="en-US" dirty="0"/>
              <a:t>Example:  can EDG data from two trains be pooled?</a:t>
            </a:r>
          </a:p>
          <a:p>
            <a:pPr lvl="1"/>
            <a:r>
              <a:rPr lang="en-US" dirty="0"/>
              <a:t>Train 1:  3 failures in 75 demands</a:t>
            </a:r>
          </a:p>
          <a:p>
            <a:pPr lvl="1"/>
            <a:r>
              <a:rPr lang="en-US" dirty="0"/>
              <a:t>Train 2:  5 failures in 69 demands</a:t>
            </a:r>
          </a:p>
          <a:p>
            <a:r>
              <a:rPr lang="en-US" dirty="0"/>
              <a:t>Use Jeffreys prior and find posterior distribution for each train</a:t>
            </a:r>
          </a:p>
          <a:p>
            <a:r>
              <a:rPr lang="en-US" dirty="0"/>
              <a:t>Calculate probability that p</a:t>
            </a:r>
            <a:r>
              <a:rPr lang="en-US" baseline="-25000" dirty="0"/>
              <a:t>2</a:t>
            </a:r>
            <a:r>
              <a:rPr lang="en-US" dirty="0"/>
              <a:t> &gt; p</a:t>
            </a:r>
            <a:r>
              <a:rPr lang="en-US" baseline="-25000" dirty="0"/>
              <a:t>1</a:t>
            </a:r>
          </a:p>
          <a:p>
            <a:pPr lvl="1"/>
            <a:r>
              <a:rPr lang="en-US" dirty="0"/>
              <a:t>Pr(p</a:t>
            </a:r>
            <a:r>
              <a:rPr lang="en-US" baseline="-25000" dirty="0"/>
              <a:t>2</a:t>
            </a:r>
            <a:r>
              <a:rPr lang="en-US" dirty="0"/>
              <a:t> &gt; p</a:t>
            </a:r>
            <a:r>
              <a:rPr lang="en-US" baseline="-25000" dirty="0"/>
              <a:t>1</a:t>
            </a:r>
            <a:r>
              <a:rPr lang="en-US" dirty="0"/>
              <a:t>) = ?</a:t>
            </a:r>
            <a:endParaRPr lang="en-US" baseline="-25000" dirty="0"/>
          </a:p>
        </p:txBody>
      </p:sp>
      <p:sp>
        <p:nvSpPr>
          <p:cNvPr id="2" name="Slide Number Placeholder 1"/>
          <p:cNvSpPr>
            <a:spLocks noGrp="1"/>
          </p:cNvSpPr>
          <p:nvPr>
            <p:ph type="sldNum" sz="quarter" idx="11"/>
          </p:nvPr>
        </p:nvSpPr>
        <p:spPr/>
        <p:txBody>
          <a:bodyPr/>
          <a:lstStyle/>
          <a:p>
            <a:r>
              <a:rPr lang="en-US"/>
              <a:t>9-</a:t>
            </a:r>
            <a:fld id="{5F868368-EC15-444D-9EFB-42436E21986C}" type="slidenum">
              <a:rPr lang="en-US" smtClean="0"/>
              <a:pPr/>
              <a:t>11</a:t>
            </a:fld>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ChangeArrowheads="1"/>
          </p:cNvSpPr>
          <p:nvPr>
            <p:ph type="title"/>
          </p:nvPr>
        </p:nvSpPr>
        <p:spPr/>
        <p:txBody>
          <a:bodyPr/>
          <a:lstStyle/>
          <a:p>
            <a:r>
              <a:rPr lang="en-US" dirty="0"/>
              <a:t>Use of Posterior Distribution</a:t>
            </a:r>
          </a:p>
        </p:txBody>
      </p:sp>
      <p:sp>
        <p:nvSpPr>
          <p:cNvPr id="174083" name="Rectangle 3"/>
          <p:cNvSpPr>
            <a:spLocks noGrp="1" noChangeArrowheads="1"/>
          </p:cNvSpPr>
          <p:nvPr>
            <p:ph type="body" idx="1"/>
          </p:nvPr>
        </p:nvSpPr>
        <p:spPr>
          <a:xfrm>
            <a:off x="465138" y="1552575"/>
            <a:ext cx="8145462" cy="504825"/>
          </a:xfrm>
        </p:spPr>
        <p:txBody>
          <a:bodyPr/>
          <a:lstStyle/>
          <a:p>
            <a:r>
              <a:rPr lang="en-US" dirty="0"/>
              <a:t>OpenBUGS model</a:t>
            </a:r>
          </a:p>
        </p:txBody>
      </p:sp>
      <p:pic>
        <p:nvPicPr>
          <p:cNvPr id="174084" name="Picture 4"/>
          <p:cNvPicPr>
            <a:picLocks noChangeAspect="1" noChangeArrowheads="1"/>
          </p:cNvPicPr>
          <p:nvPr/>
        </p:nvPicPr>
        <p:blipFill>
          <a:blip r:embed="rId3" cstate="print"/>
          <a:srcRect/>
          <a:stretch>
            <a:fillRect/>
          </a:stretch>
        </p:blipFill>
        <p:spPr bwMode="auto">
          <a:xfrm>
            <a:off x="152400" y="2209800"/>
            <a:ext cx="4410075" cy="1933575"/>
          </a:xfrm>
          <a:prstGeom prst="rect">
            <a:avLst/>
          </a:prstGeom>
          <a:solidFill>
            <a:schemeClr val="hlink"/>
          </a:solidFill>
        </p:spPr>
      </p:pic>
      <p:pic>
        <p:nvPicPr>
          <p:cNvPr id="174086" name="Picture 6" descr="newlogo"/>
          <p:cNvPicPr>
            <a:picLocks noChangeAspect="1" noChangeArrowheads="1"/>
          </p:cNvPicPr>
          <p:nvPr/>
        </p:nvPicPr>
        <p:blipFill>
          <a:blip r:embed="rId4" cstate="print"/>
          <a:srcRect/>
          <a:stretch>
            <a:fillRect/>
          </a:stretch>
        </p:blipFill>
        <p:spPr bwMode="auto">
          <a:xfrm>
            <a:off x="4058443" y="6061089"/>
            <a:ext cx="512763" cy="685800"/>
          </a:xfrm>
          <a:prstGeom prst="rect">
            <a:avLst/>
          </a:prstGeom>
          <a:noFill/>
        </p:spPr>
      </p:pic>
      <p:sp>
        <p:nvSpPr>
          <p:cNvPr id="174087" name="Text Box 7"/>
          <p:cNvSpPr txBox="1">
            <a:spLocks noChangeArrowheads="1"/>
          </p:cNvSpPr>
          <p:nvPr/>
        </p:nvSpPr>
        <p:spPr bwMode="auto">
          <a:xfrm>
            <a:off x="4618538" y="6248400"/>
            <a:ext cx="2590800" cy="304800"/>
          </a:xfrm>
          <a:prstGeom prst="rect">
            <a:avLst/>
          </a:prstGeom>
          <a:noFill/>
          <a:ln w="9525">
            <a:noFill/>
            <a:miter lim="800000"/>
            <a:headEnd/>
            <a:tailEnd/>
          </a:ln>
          <a:effectLst/>
        </p:spPr>
        <p:txBody>
          <a:bodyPr>
            <a:spAutoFit/>
          </a:bodyPr>
          <a:lstStyle/>
          <a:p>
            <a:pPr>
              <a:spcBef>
                <a:spcPct val="50000"/>
              </a:spcBef>
            </a:pPr>
            <a:r>
              <a:rPr lang="en-US" sz="1400" b="1" dirty="0">
                <a:latin typeface="Arial" charset="0"/>
              </a:rPr>
              <a:t>proportion test.odc</a:t>
            </a:r>
          </a:p>
        </p:txBody>
      </p:sp>
      <p:sp>
        <p:nvSpPr>
          <p:cNvPr id="8" name="Rectangle 7"/>
          <p:cNvSpPr/>
          <p:nvPr/>
        </p:nvSpPr>
        <p:spPr>
          <a:xfrm>
            <a:off x="3733800" y="3200400"/>
            <a:ext cx="5105400" cy="2585323"/>
          </a:xfrm>
          <a:prstGeom prst="rect">
            <a:avLst/>
          </a:prstGeom>
        </p:spPr>
        <p:txBody>
          <a:bodyPr wrap="square">
            <a:spAutoFit/>
          </a:bodyPr>
          <a:lstStyle/>
          <a:p>
            <a:r>
              <a:rPr lang="en-US" sz="1800" b="1" dirty="0"/>
              <a:t>model	{</a:t>
            </a:r>
          </a:p>
          <a:p>
            <a:r>
              <a:rPr lang="en-US" sz="1800" b="1" dirty="0"/>
              <a:t>   </a:t>
            </a:r>
            <a:r>
              <a:rPr lang="en-US" sz="1800" b="1" dirty="0">
                <a:solidFill>
                  <a:srgbClr val="FF0000"/>
                </a:solidFill>
              </a:rPr>
              <a:t>x1 ~</a:t>
            </a:r>
            <a:r>
              <a:rPr lang="en-US" sz="1800" b="1" dirty="0" err="1">
                <a:solidFill>
                  <a:srgbClr val="FF0000"/>
                </a:solidFill>
              </a:rPr>
              <a:t>dbin</a:t>
            </a:r>
            <a:r>
              <a:rPr lang="en-US" sz="1800" b="1" dirty="0">
                <a:solidFill>
                  <a:srgbClr val="FF0000"/>
                </a:solidFill>
              </a:rPr>
              <a:t>(p1,n1) </a:t>
            </a:r>
            <a:r>
              <a:rPr lang="en-US" sz="1800" b="1" i="1" dirty="0"/>
              <a:t># Binomial dist. for x1 &amp; x2</a:t>
            </a:r>
            <a:endParaRPr lang="en-US" sz="1800" b="1" dirty="0">
              <a:solidFill>
                <a:srgbClr val="FF0000"/>
              </a:solidFill>
            </a:endParaRPr>
          </a:p>
          <a:p>
            <a:r>
              <a:rPr lang="en-US" sz="1800" b="1" dirty="0"/>
              <a:t>   </a:t>
            </a:r>
            <a:r>
              <a:rPr lang="en-US" sz="1800" b="1" dirty="0">
                <a:solidFill>
                  <a:schemeClr val="accent2"/>
                </a:solidFill>
              </a:rPr>
              <a:t>x2 ~</a:t>
            </a:r>
            <a:r>
              <a:rPr lang="en-US" sz="1800" b="1" dirty="0" err="1">
                <a:solidFill>
                  <a:schemeClr val="accent2"/>
                </a:solidFill>
              </a:rPr>
              <a:t>dbin</a:t>
            </a:r>
            <a:r>
              <a:rPr lang="en-US" sz="1800" b="1" dirty="0">
                <a:solidFill>
                  <a:schemeClr val="accent2"/>
                </a:solidFill>
              </a:rPr>
              <a:t>(p2,n2)</a:t>
            </a:r>
          </a:p>
          <a:p>
            <a:r>
              <a:rPr lang="en-US" sz="1800" b="1" dirty="0"/>
              <a:t>   </a:t>
            </a:r>
            <a:r>
              <a:rPr lang="en-US" sz="1800" b="1" dirty="0">
                <a:solidFill>
                  <a:srgbClr val="FF0000"/>
                </a:solidFill>
              </a:rPr>
              <a:t>p1 ~ </a:t>
            </a:r>
            <a:r>
              <a:rPr lang="en-US" sz="1800" b="1" dirty="0" err="1">
                <a:solidFill>
                  <a:srgbClr val="FF0000"/>
                </a:solidFill>
              </a:rPr>
              <a:t>dbeta</a:t>
            </a:r>
            <a:r>
              <a:rPr lang="en-US" sz="1800" b="1" dirty="0">
                <a:solidFill>
                  <a:srgbClr val="FF0000"/>
                </a:solidFill>
              </a:rPr>
              <a:t>(0.5, 0.5) </a:t>
            </a:r>
            <a:r>
              <a:rPr lang="en-US" sz="1800" b="1" i="1" dirty="0"/>
              <a:t>Jeffrey’s prior</a:t>
            </a:r>
            <a:endParaRPr lang="en-US" sz="1800" b="1" dirty="0">
              <a:solidFill>
                <a:srgbClr val="FF0000"/>
              </a:solidFill>
            </a:endParaRPr>
          </a:p>
          <a:p>
            <a:r>
              <a:rPr lang="en-US" sz="1800" b="1" dirty="0"/>
              <a:t>   p2 ~ </a:t>
            </a:r>
            <a:r>
              <a:rPr lang="en-US" sz="1800" b="1" dirty="0" err="1"/>
              <a:t>dbeta</a:t>
            </a:r>
            <a:r>
              <a:rPr lang="en-US" sz="1800" b="1" dirty="0"/>
              <a:t>(0.5, 0.5)</a:t>
            </a:r>
          </a:p>
          <a:p>
            <a:r>
              <a:rPr lang="en-US" sz="1800" b="1" dirty="0">
                <a:solidFill>
                  <a:schemeClr val="accent2"/>
                </a:solidFill>
              </a:rPr>
              <a:t>   </a:t>
            </a:r>
            <a:r>
              <a:rPr lang="en-US" sz="1800" b="1" dirty="0" err="1">
                <a:solidFill>
                  <a:schemeClr val="accent2"/>
                </a:solidFill>
              </a:rPr>
              <a:t>p.value</a:t>
            </a:r>
            <a:r>
              <a:rPr lang="en-US" sz="1800" b="1" dirty="0">
                <a:solidFill>
                  <a:schemeClr val="accent2"/>
                </a:solidFill>
              </a:rPr>
              <a:t> &lt;- step(p2 - p1) </a:t>
            </a:r>
            <a:r>
              <a:rPr lang="en-US" sz="1800" b="1" i="1" dirty="0"/>
              <a:t># Pr(p2 ≥ p1)</a:t>
            </a:r>
            <a:endParaRPr lang="en-US" sz="1800" b="1" dirty="0">
              <a:solidFill>
                <a:schemeClr val="accent2"/>
              </a:solidFill>
            </a:endParaRPr>
          </a:p>
          <a:p>
            <a:r>
              <a:rPr lang="en-US" sz="1800" b="1" dirty="0"/>
              <a:t>	}</a:t>
            </a:r>
          </a:p>
          <a:p>
            <a:r>
              <a:rPr lang="en-US" sz="1800" b="1" dirty="0"/>
              <a:t>data</a:t>
            </a:r>
          </a:p>
          <a:p>
            <a:r>
              <a:rPr lang="en-US" sz="1800" b="1" dirty="0">
                <a:solidFill>
                  <a:srgbClr val="006600"/>
                </a:solidFill>
              </a:rPr>
              <a:t>list(x1 = 3, n1 = 75, x2 = 5, n2 = 69)</a:t>
            </a:r>
            <a:endParaRPr lang="en-US" sz="1800" dirty="0">
              <a:solidFill>
                <a:srgbClr val="006600"/>
              </a:solidFill>
            </a:endParaRPr>
          </a:p>
        </p:txBody>
      </p:sp>
      <p:sp>
        <p:nvSpPr>
          <p:cNvPr id="2" name="Slide Number Placeholder 1"/>
          <p:cNvSpPr>
            <a:spLocks noGrp="1"/>
          </p:cNvSpPr>
          <p:nvPr>
            <p:ph type="sldNum" sz="quarter" idx="11"/>
          </p:nvPr>
        </p:nvSpPr>
        <p:spPr/>
        <p:txBody>
          <a:bodyPr/>
          <a:lstStyle/>
          <a:p>
            <a:r>
              <a:rPr lang="en-US"/>
              <a:t>9-</a:t>
            </a:r>
            <a:fld id="{5F868368-EC15-444D-9EFB-42436E21986C}" type="slidenum">
              <a:rPr lang="en-US" smtClean="0"/>
              <a:pPr/>
              <a:t>12</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p:txBody>
          <a:bodyPr/>
          <a:lstStyle/>
          <a:p>
            <a:r>
              <a:rPr lang="en-US" dirty="0"/>
              <a:t>Use of Posterior Distribution</a:t>
            </a:r>
          </a:p>
        </p:txBody>
      </p:sp>
      <p:sp>
        <p:nvSpPr>
          <p:cNvPr id="175107" name="Rectangle 3"/>
          <p:cNvSpPr>
            <a:spLocks noGrp="1" noChangeArrowheads="1"/>
          </p:cNvSpPr>
          <p:nvPr>
            <p:ph type="body" idx="1"/>
          </p:nvPr>
        </p:nvSpPr>
        <p:spPr/>
        <p:txBody>
          <a:bodyPr/>
          <a:lstStyle/>
          <a:p>
            <a:r>
              <a:rPr lang="en-US" dirty="0"/>
              <a:t>Results</a:t>
            </a:r>
          </a:p>
          <a:p>
            <a:endParaRPr lang="en-US" dirty="0"/>
          </a:p>
          <a:p>
            <a:endParaRPr lang="en-US" dirty="0"/>
          </a:p>
          <a:p>
            <a:endParaRPr lang="en-US" dirty="0"/>
          </a:p>
          <a:p>
            <a:r>
              <a:rPr lang="en-US" dirty="0"/>
              <a:t>Pr(p</a:t>
            </a:r>
            <a:r>
              <a:rPr lang="en-US" baseline="-25000" dirty="0"/>
              <a:t>2</a:t>
            </a:r>
            <a:r>
              <a:rPr lang="en-US" dirty="0"/>
              <a:t> &gt; p</a:t>
            </a:r>
            <a:r>
              <a:rPr lang="en-US" baseline="-25000" dirty="0"/>
              <a:t>1</a:t>
            </a:r>
            <a:r>
              <a:rPr lang="en-US" dirty="0"/>
              <a:t>) = 0.7982</a:t>
            </a:r>
          </a:p>
          <a:p>
            <a:r>
              <a:rPr lang="en-US" dirty="0"/>
              <a:t>Weak evidence that p2 &gt; p1</a:t>
            </a:r>
          </a:p>
          <a:p>
            <a:r>
              <a:rPr lang="en-US" dirty="0"/>
              <a:t>Could probably pool data from both EDGs</a:t>
            </a:r>
          </a:p>
        </p:txBody>
      </p:sp>
      <p:sp>
        <p:nvSpPr>
          <p:cNvPr id="2" name="Slide Number Placeholder 1"/>
          <p:cNvSpPr>
            <a:spLocks noGrp="1"/>
          </p:cNvSpPr>
          <p:nvPr>
            <p:ph type="sldNum" sz="quarter" idx="11"/>
          </p:nvPr>
        </p:nvSpPr>
        <p:spPr/>
        <p:txBody>
          <a:bodyPr/>
          <a:lstStyle/>
          <a:p>
            <a:r>
              <a:rPr lang="en-US"/>
              <a:t>9-</a:t>
            </a:r>
            <a:fld id="{5F868368-EC15-444D-9EFB-42436E21986C}" type="slidenum">
              <a:rPr lang="en-US" smtClean="0"/>
              <a:pPr/>
              <a:t>13</a:t>
            </a:fld>
            <a:endParaRPr lang="en-US" dirty="0"/>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2209800"/>
            <a:ext cx="8077200" cy="5977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24600" y="2845102"/>
            <a:ext cx="2133600" cy="1266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p:txBody>
          <a:bodyPr/>
          <a:lstStyle/>
          <a:p>
            <a:r>
              <a:rPr lang="en-US" dirty="0"/>
              <a:t>Use of Predictive Distribution</a:t>
            </a:r>
          </a:p>
        </p:txBody>
      </p:sp>
      <p:sp>
        <p:nvSpPr>
          <p:cNvPr id="136195" name="Rectangle 3"/>
          <p:cNvSpPr>
            <a:spLocks noGrp="1" noChangeArrowheads="1"/>
          </p:cNvSpPr>
          <p:nvPr>
            <p:ph type="body" idx="1"/>
          </p:nvPr>
        </p:nvSpPr>
        <p:spPr/>
        <p:txBody>
          <a:bodyPr/>
          <a:lstStyle/>
          <a:p>
            <a:r>
              <a:rPr lang="en-US" dirty="0"/>
              <a:t>In Bayesian framework, “model” comprises</a:t>
            </a:r>
          </a:p>
          <a:p>
            <a:pPr lvl="1"/>
            <a:r>
              <a:rPr lang="en-US" dirty="0"/>
              <a:t>Likelihood function</a:t>
            </a:r>
          </a:p>
          <a:p>
            <a:pPr lvl="2"/>
            <a:r>
              <a:rPr lang="en-US" dirty="0"/>
              <a:t>How data were generated</a:t>
            </a:r>
          </a:p>
          <a:p>
            <a:pPr lvl="1"/>
            <a:r>
              <a:rPr lang="en-US" dirty="0"/>
              <a:t>Prior distribution</a:t>
            </a:r>
          </a:p>
          <a:p>
            <a:pPr lvl="2"/>
            <a:r>
              <a:rPr lang="en-US" dirty="0"/>
              <a:t>Uncertainty about parameters</a:t>
            </a:r>
          </a:p>
          <a:p>
            <a:r>
              <a:rPr lang="en-US" dirty="0"/>
              <a:t>Bayesian inference sometimes criticized for sensitivity to prior</a:t>
            </a:r>
          </a:p>
          <a:p>
            <a:pPr lvl="1"/>
            <a:r>
              <a:rPr lang="en-US" dirty="0"/>
              <a:t>In practice, likelihood function can also be in question</a:t>
            </a:r>
          </a:p>
          <a:p>
            <a:r>
              <a:rPr lang="en-US" dirty="0"/>
              <a:t>Need to check both parts of our “model”</a:t>
            </a:r>
          </a:p>
        </p:txBody>
      </p:sp>
      <p:sp>
        <p:nvSpPr>
          <p:cNvPr id="2" name="Slide Number Placeholder 1"/>
          <p:cNvSpPr>
            <a:spLocks noGrp="1"/>
          </p:cNvSpPr>
          <p:nvPr>
            <p:ph type="sldNum" sz="quarter" idx="11"/>
          </p:nvPr>
        </p:nvSpPr>
        <p:spPr/>
        <p:txBody>
          <a:bodyPr/>
          <a:lstStyle/>
          <a:p>
            <a:r>
              <a:rPr lang="en-US"/>
              <a:t>9-</a:t>
            </a:r>
            <a:fld id="{5F868368-EC15-444D-9EFB-42436E21986C}" type="slidenum">
              <a:rPr lang="en-US" smtClean="0"/>
              <a:pPr/>
              <a:t>14</a:t>
            </a:fld>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p:nvPr>
        </p:nvSpPr>
        <p:spPr/>
        <p:txBody>
          <a:bodyPr/>
          <a:lstStyle/>
          <a:p>
            <a:r>
              <a:rPr lang="en-US" dirty="0"/>
              <a:t>Prior Predictive Distribution</a:t>
            </a:r>
          </a:p>
        </p:txBody>
      </p:sp>
      <p:sp>
        <p:nvSpPr>
          <p:cNvPr id="137219" name="Rectangle 3"/>
          <p:cNvSpPr>
            <a:spLocks noGrp="1" noChangeArrowheads="1"/>
          </p:cNvSpPr>
          <p:nvPr>
            <p:ph type="body" idx="1"/>
          </p:nvPr>
        </p:nvSpPr>
        <p:spPr/>
        <p:txBody>
          <a:bodyPr/>
          <a:lstStyle/>
          <a:p>
            <a:pPr>
              <a:lnSpc>
                <a:spcPct val="90000"/>
              </a:lnSpc>
            </a:pPr>
            <a:r>
              <a:rPr lang="en-US" sz="1800" dirty="0"/>
              <a:t>The prior </a:t>
            </a:r>
            <a:r>
              <a:rPr lang="en-US" sz="1800" b="1" dirty="0"/>
              <a:t>predictive</a:t>
            </a:r>
            <a:r>
              <a:rPr lang="en-US" sz="1800" dirty="0"/>
              <a:t> distribution is the denominator of Bayes’ Theorem</a:t>
            </a:r>
          </a:p>
          <a:p>
            <a:pPr>
              <a:lnSpc>
                <a:spcPct val="90000"/>
              </a:lnSpc>
              <a:buFontTx/>
              <a:buNone/>
            </a:pPr>
            <a:endParaRPr lang="en-US" sz="1800" dirty="0"/>
          </a:p>
          <a:p>
            <a:pPr>
              <a:lnSpc>
                <a:spcPct val="90000"/>
              </a:lnSpc>
            </a:pPr>
            <a:endParaRPr lang="en-US" sz="1800" dirty="0"/>
          </a:p>
          <a:p>
            <a:pPr>
              <a:lnSpc>
                <a:spcPct val="90000"/>
              </a:lnSpc>
            </a:pPr>
            <a:r>
              <a:rPr lang="en-US" sz="1800" dirty="0"/>
              <a:t>Gives probability of observing X = x, unconditional upon any particular value of the parameter(s), </a:t>
            </a:r>
            <a:r>
              <a:rPr lang="en-US" sz="1800" dirty="0">
                <a:sym typeface="Symbol" pitchFamily="18" charset="2"/>
              </a:rPr>
              <a:t></a:t>
            </a:r>
          </a:p>
          <a:p>
            <a:pPr lvl="1">
              <a:lnSpc>
                <a:spcPct val="90000"/>
              </a:lnSpc>
            </a:pPr>
            <a:r>
              <a:rPr lang="en-US" sz="1800" dirty="0">
                <a:sym typeface="Symbol" pitchFamily="18" charset="2"/>
              </a:rPr>
              <a:t>Also called the marginal distribution of X</a:t>
            </a:r>
          </a:p>
          <a:p>
            <a:pPr>
              <a:lnSpc>
                <a:spcPct val="90000"/>
              </a:lnSpc>
            </a:pPr>
            <a:r>
              <a:rPr lang="en-US" sz="1800" dirty="0">
                <a:sym typeface="Symbol" pitchFamily="18" charset="2"/>
              </a:rPr>
              <a:t>Before observing data, can check reasonableness of prior by calculating probabilities for data we expect to see</a:t>
            </a:r>
          </a:p>
          <a:p>
            <a:pPr lvl="1">
              <a:lnSpc>
                <a:spcPct val="90000"/>
              </a:lnSpc>
            </a:pPr>
            <a:r>
              <a:rPr lang="en-US" sz="1800" dirty="0">
                <a:sym typeface="Symbol" pitchFamily="18" charset="2"/>
              </a:rPr>
              <a:t>Small probabilities  prior not consistent with expected data</a:t>
            </a:r>
          </a:p>
          <a:p>
            <a:pPr lvl="1">
              <a:lnSpc>
                <a:spcPct val="90000"/>
              </a:lnSpc>
            </a:pPr>
            <a:r>
              <a:rPr lang="en-US" sz="1800" dirty="0">
                <a:sym typeface="Symbol" pitchFamily="18" charset="2"/>
              </a:rPr>
              <a:t>Sometimes called “preposterior analysis”</a:t>
            </a:r>
          </a:p>
          <a:p>
            <a:pPr>
              <a:lnSpc>
                <a:spcPct val="90000"/>
              </a:lnSpc>
            </a:pPr>
            <a:r>
              <a:rPr lang="en-US" sz="1800" dirty="0">
                <a:sym typeface="Symbol" pitchFamily="18" charset="2"/>
              </a:rPr>
              <a:t>Not defined for improper priors (e.g., Jeffreys prior for Poisson or exponential data)</a:t>
            </a:r>
          </a:p>
        </p:txBody>
      </p:sp>
      <p:graphicFrame>
        <p:nvGraphicFramePr>
          <p:cNvPr id="137220" name="Object 4"/>
          <p:cNvGraphicFramePr>
            <a:graphicFrameLocks noChangeAspect="1"/>
          </p:cNvGraphicFramePr>
          <p:nvPr/>
        </p:nvGraphicFramePr>
        <p:xfrm>
          <a:off x="2209800" y="2057400"/>
          <a:ext cx="3352800" cy="492125"/>
        </p:xfrm>
        <a:graphic>
          <a:graphicData uri="http://schemas.openxmlformats.org/presentationml/2006/ole">
            <mc:AlternateContent xmlns:mc="http://schemas.openxmlformats.org/markup-compatibility/2006">
              <mc:Choice xmlns:v="urn:schemas-microsoft-com:vml" Requires="v">
                <p:oleObj spid="_x0000_s7186" name="Equation" r:id="rId4" imgW="2336760" imgH="342720" progId="Equation.3">
                  <p:embed/>
                </p:oleObj>
              </mc:Choice>
              <mc:Fallback>
                <p:oleObj name="Equation" r:id="rId4" imgW="2336760" imgH="34272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09800" y="2057400"/>
                        <a:ext cx="3352800" cy="492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Slide Number Placeholder 1"/>
          <p:cNvSpPr>
            <a:spLocks noGrp="1"/>
          </p:cNvSpPr>
          <p:nvPr>
            <p:ph type="sldNum" sz="quarter" idx="11"/>
          </p:nvPr>
        </p:nvSpPr>
        <p:spPr/>
        <p:txBody>
          <a:bodyPr/>
          <a:lstStyle/>
          <a:p>
            <a:r>
              <a:rPr lang="en-US"/>
              <a:t>9-</a:t>
            </a:r>
            <a:fld id="{5F868368-EC15-444D-9EFB-42436E21986C}" type="slidenum">
              <a:rPr lang="en-US" smtClean="0"/>
              <a:pPr/>
              <a:t>15</a:t>
            </a:fld>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p:txBody>
          <a:bodyPr/>
          <a:lstStyle/>
          <a:p>
            <a:r>
              <a:rPr lang="en-US" dirty="0"/>
              <a:t>Binomial Likelihood – Beta Prior</a:t>
            </a:r>
          </a:p>
        </p:txBody>
      </p:sp>
      <p:sp>
        <p:nvSpPr>
          <p:cNvPr id="138243" name="Rectangle 3"/>
          <p:cNvSpPr>
            <a:spLocks noGrp="1" noChangeArrowheads="1"/>
          </p:cNvSpPr>
          <p:nvPr>
            <p:ph type="body" idx="1"/>
          </p:nvPr>
        </p:nvSpPr>
        <p:spPr/>
        <p:txBody>
          <a:bodyPr/>
          <a:lstStyle/>
          <a:p>
            <a:pPr>
              <a:lnSpc>
                <a:spcPct val="75000"/>
              </a:lnSpc>
            </a:pPr>
            <a:r>
              <a:rPr lang="en-US" sz="2000" dirty="0"/>
              <a:t>f(x) can be found </a:t>
            </a:r>
            <a:r>
              <a:rPr lang="en-US" sz="2000" b="1" dirty="0"/>
              <a:t>analytically</a:t>
            </a:r>
          </a:p>
          <a:p>
            <a:pPr lvl="1">
              <a:lnSpc>
                <a:spcPct val="75000"/>
              </a:lnSpc>
            </a:pPr>
            <a:r>
              <a:rPr lang="en-US" sz="2000" dirty="0"/>
              <a:t>Called beta-binomial distribution</a:t>
            </a:r>
          </a:p>
          <a:p>
            <a:pPr lvl="1">
              <a:lnSpc>
                <a:spcPct val="75000"/>
              </a:lnSpc>
              <a:buFontTx/>
              <a:buNone/>
            </a:pPr>
            <a:endParaRPr lang="en-US" sz="2000" dirty="0"/>
          </a:p>
          <a:p>
            <a:pPr lvl="1">
              <a:lnSpc>
                <a:spcPct val="75000"/>
              </a:lnSpc>
              <a:buFontTx/>
              <a:buNone/>
            </a:pPr>
            <a:endParaRPr lang="en-US" sz="2000" dirty="0"/>
          </a:p>
          <a:p>
            <a:pPr lvl="1">
              <a:lnSpc>
                <a:spcPct val="75000"/>
              </a:lnSpc>
              <a:buFontTx/>
              <a:buNone/>
            </a:pPr>
            <a:endParaRPr lang="en-US" sz="2000" dirty="0"/>
          </a:p>
          <a:p>
            <a:pPr lvl="1">
              <a:lnSpc>
                <a:spcPct val="75000"/>
              </a:lnSpc>
            </a:pPr>
            <a:r>
              <a:rPr lang="en-US" sz="2000" dirty="0">
                <a:sym typeface="Symbol" pitchFamily="18" charset="2"/>
              </a:rPr>
              <a:t> and  are parameters of beta prior distribution for p</a:t>
            </a:r>
          </a:p>
          <a:p>
            <a:pPr lvl="1">
              <a:lnSpc>
                <a:spcPct val="75000"/>
              </a:lnSpc>
            </a:pPr>
            <a:r>
              <a:rPr lang="en-US" sz="2000" dirty="0">
                <a:sym typeface="Symbol" pitchFamily="18" charset="2"/>
              </a:rPr>
              <a:t>( ) is the gamma function, defined for  &gt; 0 as</a:t>
            </a:r>
          </a:p>
          <a:p>
            <a:pPr lvl="1">
              <a:lnSpc>
                <a:spcPct val="75000"/>
              </a:lnSpc>
            </a:pPr>
            <a:endParaRPr lang="en-US" sz="2000" dirty="0">
              <a:sym typeface="Symbol" pitchFamily="18" charset="2"/>
            </a:endParaRPr>
          </a:p>
          <a:p>
            <a:pPr lvl="1">
              <a:lnSpc>
                <a:spcPct val="75000"/>
              </a:lnSpc>
            </a:pPr>
            <a:endParaRPr lang="en-US" sz="2000" dirty="0">
              <a:sym typeface="Symbol" pitchFamily="18" charset="2"/>
            </a:endParaRPr>
          </a:p>
          <a:p>
            <a:pPr lvl="1">
              <a:lnSpc>
                <a:spcPct val="75000"/>
              </a:lnSpc>
            </a:pPr>
            <a:endParaRPr lang="en-US" sz="2000" dirty="0">
              <a:sym typeface="Symbol" pitchFamily="18" charset="2"/>
            </a:endParaRPr>
          </a:p>
          <a:p>
            <a:pPr lvl="1">
              <a:lnSpc>
                <a:spcPct val="75000"/>
              </a:lnSpc>
            </a:pPr>
            <a:r>
              <a:rPr lang="en-US" sz="2000" dirty="0">
                <a:sym typeface="Symbol" pitchFamily="18" charset="2"/>
              </a:rPr>
              <a:t>Excel has ln[( )] built in GAMMA(X)</a:t>
            </a:r>
          </a:p>
        </p:txBody>
      </p:sp>
      <p:sp>
        <p:nvSpPr>
          <p:cNvPr id="138245" name="Rectangle 5"/>
          <p:cNvSpPr>
            <a:spLocks noChangeArrowheads="1"/>
          </p:cNvSpPr>
          <p:nvPr/>
        </p:nvSpPr>
        <p:spPr bwMode="auto">
          <a:xfrm>
            <a:off x="0" y="3200400"/>
            <a:ext cx="9144000" cy="0"/>
          </a:xfrm>
          <a:prstGeom prst="rect">
            <a:avLst/>
          </a:prstGeom>
          <a:noFill/>
          <a:ln w="9525">
            <a:noFill/>
            <a:miter lim="800000"/>
            <a:headEnd/>
            <a:tailEnd/>
          </a:ln>
          <a:effectLst/>
        </p:spPr>
        <p:txBody>
          <a:bodyPr wrap="none" anchor="ctr">
            <a:spAutoFit/>
          </a:bodyPr>
          <a:lstStyle/>
          <a:p>
            <a:endParaRPr lang="en-US" dirty="0"/>
          </a:p>
        </p:txBody>
      </p:sp>
      <p:graphicFrame>
        <p:nvGraphicFramePr>
          <p:cNvPr id="138244" name="Object 4"/>
          <p:cNvGraphicFramePr>
            <a:graphicFrameLocks noChangeAspect="1"/>
          </p:cNvGraphicFramePr>
          <p:nvPr>
            <p:extLst>
              <p:ext uri="{D42A27DB-BD31-4B8C-83A1-F6EECF244321}">
                <p14:modId xmlns:p14="http://schemas.microsoft.com/office/powerpoint/2010/main" val="3693943647"/>
              </p:ext>
            </p:extLst>
          </p:nvPr>
        </p:nvGraphicFramePr>
        <p:xfrm>
          <a:off x="1237610" y="2137563"/>
          <a:ext cx="5486400" cy="846138"/>
        </p:xfrm>
        <a:graphic>
          <a:graphicData uri="http://schemas.openxmlformats.org/presentationml/2006/ole">
            <mc:AlternateContent xmlns:mc="http://schemas.openxmlformats.org/markup-compatibility/2006">
              <mc:Choice xmlns:v="urn:schemas-microsoft-com:vml" Requires="v">
                <p:oleObj spid="_x0000_s8226" name="Equation" r:id="rId4" imgW="2958840" imgH="457200" progId="Equation.3">
                  <p:embed/>
                </p:oleObj>
              </mc:Choice>
              <mc:Fallback>
                <p:oleObj name="Equation" r:id="rId4" imgW="2958840" imgH="4572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37610" y="2137563"/>
                        <a:ext cx="5486400" cy="846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8246" name="Object 6"/>
          <p:cNvGraphicFramePr>
            <a:graphicFrameLocks noChangeAspect="1"/>
          </p:cNvGraphicFramePr>
          <p:nvPr>
            <p:extLst>
              <p:ext uri="{D42A27DB-BD31-4B8C-83A1-F6EECF244321}">
                <p14:modId xmlns:p14="http://schemas.microsoft.com/office/powerpoint/2010/main" val="1718006881"/>
              </p:ext>
            </p:extLst>
          </p:nvPr>
        </p:nvGraphicFramePr>
        <p:xfrm>
          <a:off x="2952110" y="3639423"/>
          <a:ext cx="2057400" cy="701675"/>
        </p:xfrm>
        <a:graphic>
          <a:graphicData uri="http://schemas.openxmlformats.org/presentationml/2006/ole">
            <mc:AlternateContent xmlns:mc="http://schemas.openxmlformats.org/markup-compatibility/2006">
              <mc:Choice xmlns:v="urn:schemas-microsoft-com:vml" Requires="v">
                <p:oleObj spid="_x0000_s8227" name="Equation" r:id="rId6" imgW="1523880" imgH="520560" progId="Equation.3">
                  <p:embed/>
                </p:oleObj>
              </mc:Choice>
              <mc:Fallback>
                <p:oleObj name="Equation" r:id="rId6" imgW="1523880" imgH="52056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52110" y="3639423"/>
                        <a:ext cx="2057400" cy="7016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Slide Number Placeholder 1"/>
          <p:cNvSpPr>
            <a:spLocks noGrp="1"/>
          </p:cNvSpPr>
          <p:nvPr>
            <p:ph type="sldNum" sz="quarter" idx="11"/>
          </p:nvPr>
        </p:nvSpPr>
        <p:spPr/>
        <p:txBody>
          <a:bodyPr/>
          <a:lstStyle/>
          <a:p>
            <a:r>
              <a:rPr lang="en-US"/>
              <a:t>9-</a:t>
            </a:r>
            <a:fld id="{5F868368-EC15-444D-9EFB-42436E21986C}" type="slidenum">
              <a:rPr lang="en-US" smtClean="0"/>
              <a:pPr/>
              <a:t>16</a:t>
            </a:fld>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ChangeArrowheads="1"/>
          </p:cNvSpPr>
          <p:nvPr>
            <p:ph type="title"/>
          </p:nvPr>
        </p:nvSpPr>
        <p:spPr/>
        <p:txBody>
          <a:bodyPr/>
          <a:lstStyle/>
          <a:p>
            <a:r>
              <a:rPr lang="en-US" dirty="0"/>
              <a:t>Poisson Likelihood – Gamma Prior</a:t>
            </a:r>
          </a:p>
        </p:txBody>
      </p:sp>
      <p:sp>
        <p:nvSpPr>
          <p:cNvPr id="139267" name="Rectangle 3"/>
          <p:cNvSpPr>
            <a:spLocks noGrp="1" noChangeArrowheads="1"/>
          </p:cNvSpPr>
          <p:nvPr>
            <p:ph type="body" idx="1"/>
          </p:nvPr>
        </p:nvSpPr>
        <p:spPr/>
        <p:txBody>
          <a:bodyPr/>
          <a:lstStyle/>
          <a:p>
            <a:r>
              <a:rPr lang="en-US" dirty="0"/>
              <a:t>f(x) can be found </a:t>
            </a:r>
            <a:r>
              <a:rPr lang="en-US" b="1" dirty="0"/>
              <a:t>analytically</a:t>
            </a:r>
          </a:p>
          <a:p>
            <a:pPr lvl="1"/>
            <a:r>
              <a:rPr lang="en-US" dirty="0"/>
              <a:t>Called gamma-Poisson distribution</a:t>
            </a:r>
          </a:p>
          <a:p>
            <a:pPr lvl="1"/>
            <a:endParaRPr lang="en-US" dirty="0"/>
          </a:p>
          <a:p>
            <a:pPr lvl="1"/>
            <a:endParaRPr lang="en-US" dirty="0"/>
          </a:p>
          <a:p>
            <a:pPr lvl="1"/>
            <a:endParaRPr lang="en-US" dirty="0"/>
          </a:p>
          <a:p>
            <a:pPr lvl="1"/>
            <a:endParaRPr lang="en-US" dirty="0"/>
          </a:p>
          <a:p>
            <a:pPr lvl="1"/>
            <a:r>
              <a:rPr lang="en-US" dirty="0">
                <a:sym typeface="Symbol" pitchFamily="18" charset="2"/>
              </a:rPr>
              <a:t> and  are parameters of gamma prior distribution for </a:t>
            </a:r>
          </a:p>
          <a:p>
            <a:pPr lvl="1"/>
            <a:endParaRPr lang="en-US" dirty="0"/>
          </a:p>
        </p:txBody>
      </p:sp>
      <p:sp>
        <p:nvSpPr>
          <p:cNvPr id="139269" name="Rectangle 5"/>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n-US" dirty="0"/>
          </a:p>
        </p:txBody>
      </p:sp>
      <p:graphicFrame>
        <p:nvGraphicFramePr>
          <p:cNvPr id="139268" name="Object 4"/>
          <p:cNvGraphicFramePr>
            <a:graphicFrameLocks noChangeAspect="1"/>
          </p:cNvGraphicFramePr>
          <p:nvPr>
            <p:extLst>
              <p:ext uri="{D42A27DB-BD31-4B8C-83A1-F6EECF244321}">
                <p14:modId xmlns:p14="http://schemas.microsoft.com/office/powerpoint/2010/main" val="3036078910"/>
              </p:ext>
            </p:extLst>
          </p:nvPr>
        </p:nvGraphicFramePr>
        <p:xfrm>
          <a:off x="1249150" y="2386801"/>
          <a:ext cx="4219575" cy="906463"/>
        </p:xfrm>
        <a:graphic>
          <a:graphicData uri="http://schemas.openxmlformats.org/presentationml/2006/ole">
            <mc:AlternateContent xmlns:mc="http://schemas.openxmlformats.org/markup-compatibility/2006">
              <mc:Choice xmlns:v="urn:schemas-microsoft-com:vml" Requires="v">
                <p:oleObj spid="_x0000_s9234" name="Equation" r:id="rId4" imgW="2311200" imgH="495000" progId="Equation.3">
                  <p:embed/>
                </p:oleObj>
              </mc:Choice>
              <mc:Fallback>
                <p:oleObj name="Equation" r:id="rId4" imgW="2311200" imgH="4950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49150" y="2386801"/>
                        <a:ext cx="4219575" cy="9064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Slide Number Placeholder 1"/>
          <p:cNvSpPr>
            <a:spLocks noGrp="1"/>
          </p:cNvSpPr>
          <p:nvPr>
            <p:ph type="sldNum" sz="quarter" idx="11"/>
          </p:nvPr>
        </p:nvSpPr>
        <p:spPr/>
        <p:txBody>
          <a:bodyPr/>
          <a:lstStyle/>
          <a:p>
            <a:r>
              <a:rPr lang="en-US"/>
              <a:t>9-</a:t>
            </a:r>
            <a:fld id="{5F868368-EC15-444D-9EFB-42436E21986C}" type="slidenum">
              <a:rPr lang="en-US" smtClean="0"/>
              <a:pPr/>
              <a:t>17</a:t>
            </a:fld>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title"/>
          </p:nvPr>
        </p:nvSpPr>
        <p:spPr/>
        <p:txBody>
          <a:bodyPr>
            <a:normAutofit/>
          </a:bodyPr>
          <a:lstStyle/>
          <a:p>
            <a:r>
              <a:rPr lang="en-US" dirty="0"/>
              <a:t>Exponential Likelihood – Gamma Prior</a:t>
            </a:r>
          </a:p>
        </p:txBody>
      </p:sp>
      <p:sp>
        <p:nvSpPr>
          <p:cNvPr id="140291" name="Rectangle 3"/>
          <p:cNvSpPr>
            <a:spLocks noGrp="1" noChangeArrowheads="1"/>
          </p:cNvSpPr>
          <p:nvPr>
            <p:ph type="body" idx="1"/>
          </p:nvPr>
        </p:nvSpPr>
        <p:spPr/>
        <p:txBody>
          <a:bodyPr/>
          <a:lstStyle/>
          <a:p>
            <a:r>
              <a:rPr lang="en-US" sz="2000" dirty="0"/>
              <a:t>It can be shown that f(</a:t>
            </a:r>
            <a:r>
              <a:rPr lang="en-US" sz="2000" dirty="0">
                <a:sym typeface="Symbol" pitchFamily="18" charset="2"/>
              </a:rPr>
              <a:t>t</a:t>
            </a:r>
            <a:r>
              <a:rPr lang="en-US" sz="2000" baseline="-25000" dirty="0">
                <a:sym typeface="Symbol" pitchFamily="18" charset="2"/>
              </a:rPr>
              <a:t>i</a:t>
            </a:r>
            <a:r>
              <a:rPr lang="en-US" sz="2000" dirty="0">
                <a:sym typeface="Symbol" pitchFamily="18" charset="2"/>
              </a:rPr>
              <a:t>|) is gamma(n, )</a:t>
            </a:r>
          </a:p>
          <a:p>
            <a:r>
              <a:rPr lang="en-US" sz="2000" dirty="0">
                <a:sym typeface="Symbol" pitchFamily="18" charset="2"/>
              </a:rPr>
              <a:t>Can then show that, for a gamma(, ) prior on </a:t>
            </a:r>
          </a:p>
          <a:p>
            <a:endParaRPr lang="en-US" sz="2000" dirty="0">
              <a:sym typeface="Symbol" pitchFamily="18" charset="2"/>
            </a:endParaRPr>
          </a:p>
          <a:p>
            <a:endParaRPr lang="en-US" sz="2000" dirty="0">
              <a:sym typeface="Symbol" pitchFamily="18" charset="2"/>
            </a:endParaRPr>
          </a:p>
          <a:p>
            <a:endParaRPr lang="en-US" sz="2000" dirty="0">
              <a:sym typeface="Symbol" pitchFamily="18" charset="2"/>
            </a:endParaRPr>
          </a:p>
          <a:p>
            <a:r>
              <a:rPr lang="en-US" sz="2000" dirty="0">
                <a:sym typeface="Symbol" pitchFamily="18" charset="2"/>
              </a:rPr>
              <a:t>If X ~ beta(, ), can show that (1 – X) ~ beta(, ), therefore</a:t>
            </a:r>
          </a:p>
          <a:p>
            <a:pPr>
              <a:buFontTx/>
              <a:buNone/>
            </a:pPr>
            <a:endParaRPr lang="en-US" sz="2000" dirty="0">
              <a:sym typeface="Symbol" pitchFamily="18" charset="2"/>
            </a:endParaRPr>
          </a:p>
          <a:p>
            <a:pPr>
              <a:buFontTx/>
              <a:buNone/>
            </a:pPr>
            <a:endParaRPr lang="en-US" sz="2000" dirty="0">
              <a:sym typeface="Symbol" pitchFamily="18" charset="2"/>
            </a:endParaRPr>
          </a:p>
          <a:p>
            <a:pPr>
              <a:buFontTx/>
              <a:buNone/>
            </a:pPr>
            <a:endParaRPr lang="en-US" sz="2000" dirty="0">
              <a:sym typeface="Symbol" pitchFamily="18" charset="2"/>
            </a:endParaRPr>
          </a:p>
          <a:p>
            <a:r>
              <a:rPr lang="en-US" sz="2000" dirty="0">
                <a:sym typeface="Symbol" pitchFamily="18" charset="2"/>
              </a:rPr>
              <a:t> Can use these in Excel</a:t>
            </a:r>
          </a:p>
        </p:txBody>
      </p:sp>
      <p:graphicFrame>
        <p:nvGraphicFramePr>
          <p:cNvPr id="140292" name="Object 4"/>
          <p:cNvGraphicFramePr>
            <a:graphicFrameLocks noChangeAspect="1"/>
          </p:cNvGraphicFramePr>
          <p:nvPr/>
        </p:nvGraphicFramePr>
        <p:xfrm>
          <a:off x="2133600" y="2438400"/>
          <a:ext cx="3124200" cy="892175"/>
        </p:xfrm>
        <a:graphic>
          <a:graphicData uri="http://schemas.openxmlformats.org/presentationml/2006/ole">
            <mc:AlternateContent xmlns:mc="http://schemas.openxmlformats.org/markup-compatibility/2006">
              <mc:Choice xmlns:v="urn:schemas-microsoft-com:vml" Requires="v">
                <p:oleObj spid="_x0000_s10274" name="Equation" r:id="rId4" imgW="2133360" imgH="609480" progId="Equation.3">
                  <p:embed/>
                </p:oleObj>
              </mc:Choice>
              <mc:Fallback>
                <p:oleObj name="Equation" r:id="rId4" imgW="2133360" imgH="60948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33600" y="2438400"/>
                        <a:ext cx="3124200" cy="892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0293" name="Object 5"/>
          <p:cNvGraphicFramePr>
            <a:graphicFrameLocks noChangeAspect="1"/>
          </p:cNvGraphicFramePr>
          <p:nvPr/>
        </p:nvGraphicFramePr>
        <p:xfrm>
          <a:off x="2209800" y="3886200"/>
          <a:ext cx="2971800" cy="854075"/>
        </p:xfrm>
        <a:graphic>
          <a:graphicData uri="http://schemas.openxmlformats.org/presentationml/2006/ole">
            <mc:AlternateContent xmlns:mc="http://schemas.openxmlformats.org/markup-compatibility/2006">
              <mc:Choice xmlns:v="urn:schemas-microsoft-com:vml" Requires="v">
                <p:oleObj spid="_x0000_s10275" name="Equation" r:id="rId6" imgW="2120760" imgH="609480" progId="Equation.3">
                  <p:embed/>
                </p:oleObj>
              </mc:Choice>
              <mc:Fallback>
                <p:oleObj name="Equation" r:id="rId6" imgW="2120760" imgH="60948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09800" y="3886200"/>
                        <a:ext cx="2971800" cy="854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Slide Number Placeholder 1"/>
          <p:cNvSpPr>
            <a:spLocks noGrp="1"/>
          </p:cNvSpPr>
          <p:nvPr>
            <p:ph type="sldNum" sz="quarter" idx="11"/>
          </p:nvPr>
        </p:nvSpPr>
        <p:spPr/>
        <p:txBody>
          <a:bodyPr/>
          <a:lstStyle/>
          <a:p>
            <a:r>
              <a:rPr lang="en-US"/>
              <a:t>9-</a:t>
            </a:r>
            <a:fld id="{5F868368-EC15-444D-9EFB-42436E21986C}" type="slidenum">
              <a:rPr lang="en-US" smtClean="0"/>
              <a:pPr/>
              <a:t>18</a:t>
            </a:fld>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ChangeArrowheads="1"/>
          </p:cNvSpPr>
          <p:nvPr>
            <p:ph type="title"/>
          </p:nvPr>
        </p:nvSpPr>
        <p:spPr/>
        <p:txBody>
          <a:bodyPr/>
          <a:lstStyle/>
          <a:p>
            <a:r>
              <a:rPr lang="en-US" dirty="0"/>
              <a:t>Posterior Predictive Distribution</a:t>
            </a:r>
          </a:p>
        </p:txBody>
      </p:sp>
      <p:sp>
        <p:nvSpPr>
          <p:cNvPr id="143363" name="Rectangle 3"/>
          <p:cNvSpPr>
            <a:spLocks noGrp="1" noChangeArrowheads="1"/>
          </p:cNvSpPr>
          <p:nvPr>
            <p:ph type="body" idx="1"/>
          </p:nvPr>
        </p:nvSpPr>
        <p:spPr/>
        <p:txBody>
          <a:bodyPr/>
          <a:lstStyle/>
          <a:p>
            <a:pPr>
              <a:lnSpc>
                <a:spcPct val="90000"/>
              </a:lnSpc>
            </a:pPr>
            <a:r>
              <a:rPr lang="en-US" sz="2000" dirty="0"/>
              <a:t>Gives conditional probability of seeing a </a:t>
            </a:r>
            <a:r>
              <a:rPr lang="en-US" sz="2000" b="1" dirty="0"/>
              <a:t>new</a:t>
            </a:r>
            <a:r>
              <a:rPr lang="en-US" sz="2000" dirty="0"/>
              <a:t> set of data, x</a:t>
            </a:r>
            <a:r>
              <a:rPr lang="en-US" sz="2000" baseline="-25000" dirty="0"/>
              <a:t>rep</a:t>
            </a:r>
            <a:r>
              <a:rPr lang="en-US" sz="2000" dirty="0"/>
              <a:t>, given the old set, x</a:t>
            </a:r>
          </a:p>
          <a:p>
            <a:pPr>
              <a:lnSpc>
                <a:spcPct val="90000"/>
              </a:lnSpc>
            </a:pPr>
            <a:r>
              <a:rPr lang="en-US" sz="2000" dirty="0"/>
              <a:t>In symbols</a:t>
            </a:r>
          </a:p>
          <a:p>
            <a:pPr>
              <a:lnSpc>
                <a:spcPct val="90000"/>
              </a:lnSpc>
            </a:pPr>
            <a:endParaRPr lang="en-US" sz="2000" dirty="0"/>
          </a:p>
          <a:p>
            <a:pPr>
              <a:lnSpc>
                <a:spcPct val="90000"/>
              </a:lnSpc>
            </a:pPr>
            <a:endParaRPr lang="en-US" sz="2000" dirty="0"/>
          </a:p>
          <a:p>
            <a:pPr>
              <a:lnSpc>
                <a:spcPct val="90000"/>
              </a:lnSpc>
            </a:pPr>
            <a:r>
              <a:rPr lang="en-US" sz="2000" dirty="0"/>
              <a:t>For beta-binomial and gamma-Poisson cases</a:t>
            </a:r>
          </a:p>
          <a:p>
            <a:pPr lvl="1">
              <a:lnSpc>
                <a:spcPct val="90000"/>
              </a:lnSpc>
            </a:pPr>
            <a:r>
              <a:rPr lang="en-US" sz="2000" dirty="0"/>
              <a:t>Use earlier formulae, but use </a:t>
            </a:r>
            <a:r>
              <a:rPr lang="en-US" sz="2000" b="1" dirty="0"/>
              <a:t>posterior</a:t>
            </a:r>
            <a:r>
              <a:rPr lang="en-US" sz="2000" dirty="0"/>
              <a:t> </a:t>
            </a:r>
            <a:r>
              <a:rPr lang="en-US" sz="2000" dirty="0">
                <a:sym typeface="Symbol" pitchFamily="18" charset="2"/>
              </a:rPr>
              <a:t> and </a:t>
            </a:r>
          </a:p>
          <a:p>
            <a:pPr>
              <a:lnSpc>
                <a:spcPct val="90000"/>
              </a:lnSpc>
            </a:pPr>
            <a:r>
              <a:rPr lang="en-US" sz="2000" dirty="0">
                <a:sym typeface="Symbol" pitchFamily="18" charset="2"/>
              </a:rPr>
              <a:t>Posterior predictive distribution is primary tool for Bayesian model validation</a:t>
            </a:r>
          </a:p>
          <a:p>
            <a:pPr lvl="1">
              <a:lnSpc>
                <a:spcPct val="90000"/>
              </a:lnSpc>
            </a:pPr>
            <a:r>
              <a:rPr lang="en-US" sz="2000" dirty="0">
                <a:sym typeface="Symbol" pitchFamily="18" charset="2"/>
              </a:rPr>
              <a:t>Focuses on predictive validity of model (prior + data)</a:t>
            </a:r>
          </a:p>
        </p:txBody>
      </p:sp>
      <p:graphicFrame>
        <p:nvGraphicFramePr>
          <p:cNvPr id="143364" name="Object 4"/>
          <p:cNvGraphicFramePr>
            <a:graphicFrameLocks noChangeAspect="1"/>
          </p:cNvGraphicFramePr>
          <p:nvPr/>
        </p:nvGraphicFramePr>
        <p:xfrm>
          <a:off x="1524000" y="2590800"/>
          <a:ext cx="5867400" cy="631825"/>
        </p:xfrm>
        <a:graphic>
          <a:graphicData uri="http://schemas.openxmlformats.org/presentationml/2006/ole">
            <mc:AlternateContent xmlns:mc="http://schemas.openxmlformats.org/markup-compatibility/2006">
              <mc:Choice xmlns:v="urn:schemas-microsoft-com:vml" Requires="v">
                <p:oleObj spid="_x0000_s11282" name="Equation" r:id="rId4" imgW="3187440" imgH="342720" progId="Equation.3">
                  <p:embed/>
                </p:oleObj>
              </mc:Choice>
              <mc:Fallback>
                <p:oleObj name="Equation" r:id="rId4" imgW="3187440" imgH="34272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0" y="2590800"/>
                        <a:ext cx="5867400" cy="631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Slide Number Placeholder 1"/>
          <p:cNvSpPr>
            <a:spLocks noGrp="1"/>
          </p:cNvSpPr>
          <p:nvPr>
            <p:ph type="sldNum" sz="quarter" idx="11"/>
          </p:nvPr>
        </p:nvSpPr>
        <p:spPr/>
        <p:txBody>
          <a:bodyPr/>
          <a:lstStyle/>
          <a:p>
            <a:r>
              <a:rPr lang="en-US"/>
              <a:t>9-</a:t>
            </a:r>
            <a:fld id="{5F868368-EC15-444D-9EFB-42436E21986C}" type="slidenum">
              <a:rPr lang="en-US" smtClean="0"/>
              <a:pPr/>
              <a:t>19</a:t>
            </a:fld>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a:xfrm>
            <a:off x="457875" y="880241"/>
            <a:ext cx="8126412" cy="757237"/>
          </a:xfrm>
        </p:spPr>
        <p:txBody>
          <a:bodyPr/>
          <a:lstStyle/>
          <a:p>
            <a:r>
              <a:rPr lang="en-US" dirty="0"/>
              <a:t>Graphical Methods</a:t>
            </a:r>
          </a:p>
        </p:txBody>
      </p:sp>
      <p:sp>
        <p:nvSpPr>
          <p:cNvPr id="121859" name="Rectangle 3"/>
          <p:cNvSpPr>
            <a:spLocks noGrp="1" noChangeArrowheads="1"/>
          </p:cNvSpPr>
          <p:nvPr>
            <p:ph type="body" sz="half" idx="1"/>
          </p:nvPr>
        </p:nvSpPr>
        <p:spPr>
          <a:xfrm>
            <a:off x="438825" y="1894653"/>
            <a:ext cx="4000500" cy="4116388"/>
          </a:xfrm>
        </p:spPr>
        <p:txBody>
          <a:bodyPr/>
          <a:lstStyle/>
          <a:p>
            <a:r>
              <a:rPr lang="en-US" dirty="0"/>
              <a:t>Example:  EDG FTS data</a:t>
            </a:r>
          </a:p>
          <a:p>
            <a:r>
              <a:rPr lang="en-US" dirty="0"/>
              <a:t>Is p</a:t>
            </a:r>
            <a:r>
              <a:rPr lang="en-US" baseline="-25000" dirty="0"/>
              <a:t>FTS</a:t>
            </a:r>
            <a:r>
              <a:rPr lang="en-US" dirty="0"/>
              <a:t> varying significantly among the plants?</a:t>
            </a:r>
          </a:p>
          <a:p>
            <a:pPr lvl="1"/>
            <a:r>
              <a:rPr lang="en-US" dirty="0"/>
              <a:t>Side-by-side plots of Bayes credible intervals</a:t>
            </a:r>
          </a:p>
          <a:p>
            <a:pPr lvl="2"/>
            <a:r>
              <a:rPr lang="en-US" dirty="0"/>
              <a:t>Use Jeffreys prior</a:t>
            </a:r>
          </a:p>
          <a:p>
            <a:pPr lvl="2"/>
            <a:r>
              <a:rPr lang="en-US" dirty="0"/>
              <a:t>Plot posterior intervals</a:t>
            </a:r>
          </a:p>
        </p:txBody>
      </p:sp>
      <p:graphicFrame>
        <p:nvGraphicFramePr>
          <p:cNvPr id="121860" name="Group 4"/>
          <p:cNvGraphicFramePr>
            <a:graphicFrameLocks noGrp="1"/>
          </p:cNvGraphicFramePr>
          <p:nvPr>
            <p:ph sz="half" idx="2"/>
            <p:extLst>
              <p:ext uri="{D42A27DB-BD31-4B8C-83A1-F6EECF244321}">
                <p14:modId xmlns:p14="http://schemas.microsoft.com/office/powerpoint/2010/main" val="3495253594"/>
              </p:ext>
            </p:extLst>
          </p:nvPr>
        </p:nvGraphicFramePr>
        <p:xfrm>
          <a:off x="4698087" y="1866078"/>
          <a:ext cx="4000500" cy="4116390"/>
        </p:xfrm>
        <a:graphic>
          <a:graphicData uri="http://schemas.openxmlformats.org/drawingml/2006/table">
            <a:tbl>
              <a:tblPr/>
              <a:tblGrid>
                <a:gridCol w="1333500">
                  <a:extLst>
                    <a:ext uri="{9D8B030D-6E8A-4147-A177-3AD203B41FA5}">
                      <a16:colId xmlns:a16="http://schemas.microsoft.com/office/drawing/2014/main" val="20000"/>
                    </a:ext>
                  </a:extLst>
                </a:gridCol>
                <a:gridCol w="1333500">
                  <a:extLst>
                    <a:ext uri="{9D8B030D-6E8A-4147-A177-3AD203B41FA5}">
                      <a16:colId xmlns:a16="http://schemas.microsoft.com/office/drawing/2014/main" val="20001"/>
                    </a:ext>
                  </a:extLst>
                </a:gridCol>
                <a:gridCol w="1333500">
                  <a:extLst>
                    <a:ext uri="{9D8B030D-6E8A-4147-A177-3AD203B41FA5}">
                      <a16:colId xmlns:a16="http://schemas.microsoft.com/office/drawing/2014/main" val="20002"/>
                    </a:ext>
                  </a:extLst>
                </a:gridCol>
              </a:tblGrid>
              <a:tr h="588963">
                <a:tc>
                  <a:txBody>
                    <a:bodyPr/>
                    <a:lstStyle/>
                    <a:p>
                      <a:pPr marL="0" marR="0" lvl="0" indent="0" algn="ctr" defTabSz="914400" rtl="0" eaLnBrk="0" fontAlgn="base" latinLnBrk="0" hangingPunct="0">
                        <a:lnSpc>
                          <a:spcPct val="85000"/>
                        </a:lnSpc>
                        <a:spcBef>
                          <a:spcPct val="40000"/>
                        </a:spcBef>
                        <a:spcAft>
                          <a:spcPct val="0"/>
                        </a:spcAft>
                        <a:buClrTx/>
                        <a:buSzTx/>
                        <a:buFontTx/>
                        <a:buNone/>
                        <a:tabLst/>
                      </a:pPr>
                      <a:endParaRPr kumimoji="0" lang="en-US" sz="1200" b="0" i="1" u="none" strike="noStrike" cap="none" normalizeH="0" baseline="0" dirty="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85000"/>
                        </a:lnSpc>
                        <a:spcBef>
                          <a:spcPct val="40000"/>
                        </a:spcBef>
                        <a:spcAft>
                          <a:spcPct val="0"/>
                        </a:spcAft>
                        <a:buClrTx/>
                        <a:buSzTx/>
                        <a:buFontTx/>
                        <a:buNone/>
                        <a:tabLst/>
                      </a:pPr>
                      <a:r>
                        <a:rPr kumimoji="0" lang="en-US" sz="1200" b="1" i="1" u="none" strike="noStrike" cap="none" normalizeH="0" baseline="0" dirty="0">
                          <a:ln>
                            <a:noFill/>
                          </a:ln>
                          <a:solidFill>
                            <a:schemeClr val="tx1"/>
                          </a:solidFill>
                          <a:effectLst/>
                          <a:latin typeface="Arial" charset="0"/>
                        </a:rPr>
                        <a:t>Failures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85000"/>
                        </a:lnSpc>
                        <a:spcBef>
                          <a:spcPct val="40000"/>
                        </a:spcBef>
                        <a:spcAft>
                          <a:spcPct val="0"/>
                        </a:spcAft>
                        <a:buClrTx/>
                        <a:buSzTx/>
                        <a:buFontTx/>
                        <a:buNone/>
                        <a:tabLst/>
                      </a:pPr>
                      <a:r>
                        <a:rPr kumimoji="0" lang="en-US" sz="1200" b="1" i="1" u="none" strike="noStrike" cap="none" normalizeH="0" baseline="0" dirty="0">
                          <a:ln>
                            <a:noFill/>
                          </a:ln>
                          <a:solidFill>
                            <a:schemeClr val="tx1"/>
                          </a:solidFill>
                          <a:effectLst/>
                          <a:latin typeface="Arial" charset="0"/>
                        </a:rPr>
                        <a:t>Demands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54013">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000" b="0" i="1" u="none" strike="noStrike" cap="none" normalizeH="0" baseline="0" dirty="0">
                          <a:ln>
                            <a:noFill/>
                          </a:ln>
                          <a:solidFill>
                            <a:schemeClr val="tx1"/>
                          </a:solidFill>
                          <a:effectLst/>
                          <a:latin typeface="Arial" charset="0"/>
                        </a:rPr>
                        <a:t>Plant 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200" b="0" i="1" u="none" strike="noStrike" cap="none" normalizeH="0" baseline="0" dirty="0">
                          <a:ln>
                            <a:noFill/>
                          </a:ln>
                          <a:solidFill>
                            <a:schemeClr val="tx1"/>
                          </a:solidFill>
                          <a:effectLst/>
                          <a:latin typeface="Arial"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200" b="0" i="1" u="none" strike="noStrike" cap="none" normalizeH="0" baseline="0" dirty="0">
                          <a:ln>
                            <a:noFill/>
                          </a:ln>
                          <a:solidFill>
                            <a:schemeClr val="tx1"/>
                          </a:solidFill>
                          <a:effectLst/>
                          <a:latin typeface="Arial" charset="0"/>
                        </a:rPr>
                        <a:t>140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50838">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000" b="0" i="1" u="none" strike="noStrike" cap="none" normalizeH="0" baseline="0" dirty="0">
                          <a:ln>
                            <a:noFill/>
                          </a:ln>
                          <a:solidFill>
                            <a:schemeClr val="tx1"/>
                          </a:solidFill>
                          <a:effectLst/>
                          <a:latin typeface="Arial" charset="0"/>
                        </a:rPr>
                        <a:t>Plant 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200" b="0" i="1" u="none" strike="noStrike" cap="none" normalizeH="0" baseline="0" dirty="0">
                          <a:ln>
                            <a:noFill/>
                          </a:ln>
                          <a:solidFill>
                            <a:schemeClr val="tx1"/>
                          </a:solidFill>
                          <a:effectLst/>
                          <a:latin typeface="Arial"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200" b="0" i="1" u="none" strike="noStrike" cap="none" normalizeH="0" baseline="0" dirty="0">
                          <a:ln>
                            <a:noFill/>
                          </a:ln>
                          <a:solidFill>
                            <a:schemeClr val="tx1"/>
                          </a:solidFill>
                          <a:effectLst/>
                          <a:latin typeface="Arial" charset="0"/>
                        </a:rPr>
                        <a:t>130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54013">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000" b="0" i="1" u="none" strike="noStrike" cap="none" normalizeH="0" baseline="0" dirty="0">
                          <a:ln>
                            <a:noFill/>
                          </a:ln>
                          <a:solidFill>
                            <a:schemeClr val="tx1"/>
                          </a:solidFill>
                          <a:effectLst/>
                          <a:latin typeface="Arial" charset="0"/>
                        </a:rPr>
                        <a:t>Plant 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200" b="0" i="1" u="none" strike="noStrike" cap="none" normalizeH="0" baseline="0" dirty="0">
                          <a:ln>
                            <a:noFill/>
                          </a:ln>
                          <a:solidFill>
                            <a:schemeClr val="tx1"/>
                          </a:solidFill>
                          <a:effectLst/>
                          <a:latin typeface="Arial"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200" b="0" i="1" u="none" strike="noStrike" cap="none" normalizeH="0" baseline="0" dirty="0">
                          <a:ln>
                            <a:noFill/>
                          </a:ln>
                          <a:solidFill>
                            <a:schemeClr val="tx1"/>
                          </a:solidFill>
                          <a:effectLst/>
                          <a:latin typeface="Arial" charset="0"/>
                        </a:rPr>
                        <a:t>130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52425">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000" b="0" i="1" u="none" strike="noStrike" cap="none" normalizeH="0" baseline="0" dirty="0">
                          <a:ln>
                            <a:noFill/>
                          </a:ln>
                          <a:solidFill>
                            <a:schemeClr val="tx1"/>
                          </a:solidFill>
                          <a:effectLst/>
                          <a:latin typeface="Arial" charset="0"/>
                        </a:rPr>
                        <a:t>Plant 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200" b="0" i="1" u="none" strike="noStrike" cap="none" normalizeH="0" baseline="0" dirty="0">
                          <a:ln>
                            <a:noFill/>
                          </a:ln>
                          <a:solidFill>
                            <a:schemeClr val="tx1"/>
                          </a:solidFill>
                          <a:effectLst/>
                          <a:latin typeface="Arial"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200" b="0" i="1" u="none" strike="noStrike" cap="none" normalizeH="0" baseline="0" dirty="0">
                          <a:ln>
                            <a:noFill/>
                          </a:ln>
                          <a:solidFill>
                            <a:schemeClr val="tx1"/>
                          </a:solidFill>
                          <a:effectLst/>
                          <a:latin typeface="Arial" charset="0"/>
                        </a:rPr>
                        <a:t>130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52425">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000" b="0" i="1" u="none" strike="noStrike" cap="none" normalizeH="0" baseline="0" dirty="0">
                          <a:ln>
                            <a:noFill/>
                          </a:ln>
                          <a:solidFill>
                            <a:schemeClr val="tx1"/>
                          </a:solidFill>
                          <a:effectLst/>
                          <a:latin typeface="Arial" charset="0"/>
                        </a:rPr>
                        <a:t>Plant 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200" b="0" i="1" u="none" strike="noStrike" cap="none" normalizeH="0" baseline="0" dirty="0">
                          <a:ln>
                            <a:noFill/>
                          </a:ln>
                          <a:solidFill>
                            <a:schemeClr val="tx1"/>
                          </a:solidFill>
                          <a:effectLst/>
                          <a:latin typeface="Arial"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200" b="0" i="1" u="none" strike="noStrike" cap="none" normalizeH="0" baseline="0" dirty="0">
                          <a:ln>
                            <a:noFill/>
                          </a:ln>
                          <a:solidFill>
                            <a:schemeClr val="tx1"/>
                          </a:solidFill>
                          <a:effectLst/>
                          <a:latin typeface="Arial" charset="0"/>
                        </a:rPr>
                        <a:t>100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52425">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000" b="0" i="1" u="none" strike="noStrike" cap="none" normalizeH="0" baseline="0" dirty="0">
                          <a:ln>
                            <a:noFill/>
                          </a:ln>
                          <a:solidFill>
                            <a:schemeClr val="tx1"/>
                          </a:solidFill>
                          <a:effectLst/>
                          <a:latin typeface="Arial" charset="0"/>
                        </a:rPr>
                        <a:t>Plant 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200" b="0" i="1" u="none" strike="noStrike" cap="none" normalizeH="0" baseline="0" dirty="0">
                          <a:ln>
                            <a:noFill/>
                          </a:ln>
                          <a:solidFill>
                            <a:schemeClr val="tx1"/>
                          </a:solidFill>
                          <a:effectLst/>
                          <a:latin typeface="Arial"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200" b="0" i="1" u="none" strike="noStrike" cap="none" normalizeH="0" baseline="0" dirty="0">
                          <a:ln>
                            <a:noFill/>
                          </a:ln>
                          <a:solidFill>
                            <a:schemeClr val="tx1"/>
                          </a:solidFill>
                          <a:effectLst/>
                          <a:latin typeface="Arial" charset="0"/>
                        </a:rPr>
                        <a:t>185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54013">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000" b="0" i="1" u="none" strike="noStrike" cap="none" normalizeH="0" baseline="0" dirty="0">
                          <a:ln>
                            <a:noFill/>
                          </a:ln>
                          <a:solidFill>
                            <a:schemeClr val="tx1"/>
                          </a:solidFill>
                          <a:effectLst/>
                          <a:latin typeface="Arial" charset="0"/>
                        </a:rPr>
                        <a:t>Plant 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200" b="0" i="1" u="none" strike="noStrike" cap="none" normalizeH="0" baseline="0" dirty="0">
                          <a:ln>
                            <a:noFill/>
                          </a:ln>
                          <a:solidFill>
                            <a:schemeClr val="tx1"/>
                          </a:solidFill>
                          <a:effectLst/>
                          <a:latin typeface="Arial"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200" b="0" i="1" u="none" strike="noStrike" cap="none" normalizeH="0" baseline="0" dirty="0">
                          <a:ln>
                            <a:noFill/>
                          </a:ln>
                          <a:solidFill>
                            <a:schemeClr val="tx1"/>
                          </a:solidFill>
                          <a:effectLst/>
                          <a:latin typeface="Arial" charset="0"/>
                        </a:rPr>
                        <a:t>175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52425">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000" b="0" i="1" u="none" strike="noStrike" cap="none" normalizeH="0" baseline="0" dirty="0">
                          <a:ln>
                            <a:noFill/>
                          </a:ln>
                          <a:solidFill>
                            <a:schemeClr val="tx1"/>
                          </a:solidFill>
                          <a:effectLst/>
                          <a:latin typeface="Arial" charset="0"/>
                        </a:rPr>
                        <a:t>Plant 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200" b="0" i="1" u="none" strike="noStrike" cap="none" normalizeH="0" baseline="0" dirty="0">
                          <a:ln>
                            <a:noFill/>
                          </a:ln>
                          <a:solidFill>
                            <a:schemeClr val="tx1"/>
                          </a:solidFill>
                          <a:effectLst/>
                          <a:latin typeface="Arial"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200" b="0" i="1" u="none" strike="noStrike" cap="none" normalizeH="0" baseline="0" dirty="0">
                          <a:ln>
                            <a:noFill/>
                          </a:ln>
                          <a:solidFill>
                            <a:schemeClr val="tx1"/>
                          </a:solidFill>
                          <a:effectLst/>
                          <a:latin typeface="Arial" charset="0"/>
                        </a:rPr>
                        <a:t>167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52425">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000" b="0" i="1" u="none" strike="noStrike" cap="none" normalizeH="0" baseline="0" dirty="0">
                          <a:ln>
                            <a:noFill/>
                          </a:ln>
                          <a:solidFill>
                            <a:schemeClr val="tx1"/>
                          </a:solidFill>
                          <a:effectLst/>
                          <a:latin typeface="Arial" charset="0"/>
                        </a:rPr>
                        <a:t>Plant 9</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200" b="0" i="1" u="none" strike="noStrike" cap="none" normalizeH="0" baseline="0" dirty="0">
                          <a:ln>
                            <a:noFill/>
                          </a:ln>
                          <a:solidFill>
                            <a:schemeClr val="tx1"/>
                          </a:solidFill>
                          <a:effectLst/>
                          <a:latin typeface="Arial"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200" b="0" i="1" u="none" strike="noStrike" cap="none" normalizeH="0" baseline="0" dirty="0">
                          <a:ln>
                            <a:noFill/>
                          </a:ln>
                          <a:solidFill>
                            <a:schemeClr val="tx1"/>
                          </a:solidFill>
                          <a:effectLst/>
                          <a:latin typeface="Arial" charset="0"/>
                        </a:rPr>
                        <a:t>151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352425">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000" b="0" i="1" u="none" strike="noStrike" cap="none" normalizeH="0" baseline="0" dirty="0">
                          <a:ln>
                            <a:noFill/>
                          </a:ln>
                          <a:solidFill>
                            <a:schemeClr val="tx1"/>
                          </a:solidFill>
                          <a:effectLst/>
                          <a:latin typeface="Arial" charset="0"/>
                        </a:rPr>
                        <a:t>Plant 10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200" b="0" i="1" u="none" strike="noStrike" cap="none" normalizeH="0" baseline="0" dirty="0">
                          <a:ln>
                            <a:noFill/>
                          </a:ln>
                          <a:solidFill>
                            <a:schemeClr val="tx1"/>
                          </a:solidFill>
                          <a:effectLst/>
                          <a:latin typeface="Arial" charset="0"/>
                        </a:rPr>
                        <a:t>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200" b="0" i="1" u="none" strike="noStrike" cap="none" normalizeH="0" baseline="0" dirty="0">
                          <a:ln>
                            <a:noFill/>
                          </a:ln>
                          <a:solidFill>
                            <a:schemeClr val="tx1"/>
                          </a:solidFill>
                          <a:effectLst/>
                          <a:latin typeface="Arial" charset="0"/>
                        </a:rPr>
                        <a:t>150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bl>
          </a:graphicData>
        </a:graphic>
      </p:graphicFrame>
      <p:sp>
        <p:nvSpPr>
          <p:cNvPr id="2" name="Slide Number Placeholder 1"/>
          <p:cNvSpPr>
            <a:spLocks noGrp="1"/>
          </p:cNvSpPr>
          <p:nvPr>
            <p:ph type="sldNum" sz="quarter" idx="11"/>
          </p:nvPr>
        </p:nvSpPr>
        <p:spPr/>
        <p:txBody>
          <a:bodyPr/>
          <a:lstStyle/>
          <a:p>
            <a:r>
              <a:rPr lang="en-US"/>
              <a:t>9-</a:t>
            </a:r>
            <a:fld id="{5F868368-EC15-444D-9EFB-42436E21986C}" type="slidenum">
              <a:rPr lang="en-US" smtClean="0"/>
              <a:pPr/>
              <a:t>2</a:t>
            </a:fld>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ChangeArrowheads="1"/>
          </p:cNvSpPr>
          <p:nvPr>
            <p:ph type="title"/>
          </p:nvPr>
        </p:nvSpPr>
        <p:spPr/>
        <p:txBody>
          <a:bodyPr>
            <a:normAutofit fontScale="90000"/>
          </a:bodyPr>
          <a:lstStyle/>
          <a:p>
            <a:r>
              <a:rPr lang="en-US" dirty="0"/>
              <a:t>Using Posterior Predictive Distribution to Check Model</a:t>
            </a:r>
          </a:p>
        </p:txBody>
      </p:sp>
      <p:sp>
        <p:nvSpPr>
          <p:cNvPr id="156675" name="Rectangle 3"/>
          <p:cNvSpPr>
            <a:spLocks noGrp="1" noChangeArrowheads="1"/>
          </p:cNvSpPr>
          <p:nvPr>
            <p:ph type="body" idx="1"/>
          </p:nvPr>
        </p:nvSpPr>
        <p:spPr>
          <a:xfrm>
            <a:off x="455613" y="2680157"/>
            <a:ext cx="8145463" cy="4116388"/>
          </a:xfrm>
        </p:spPr>
        <p:txBody>
          <a:bodyPr/>
          <a:lstStyle/>
          <a:p>
            <a:endParaRPr lang="en-US" dirty="0"/>
          </a:p>
          <a:p>
            <a:r>
              <a:rPr lang="en-US" dirty="0"/>
              <a:t>Is x</a:t>
            </a:r>
            <a:r>
              <a:rPr lang="en-US" baseline="-25000" dirty="0"/>
              <a:t>rep</a:t>
            </a:r>
            <a:r>
              <a:rPr lang="en-US" dirty="0"/>
              <a:t> in tail of f(x</a:t>
            </a:r>
            <a:r>
              <a:rPr lang="en-US" baseline="-25000" dirty="0"/>
              <a:t>rep</a:t>
            </a:r>
            <a:r>
              <a:rPr lang="en-US" dirty="0"/>
              <a:t>|x)?</a:t>
            </a:r>
          </a:p>
          <a:p>
            <a:pPr lvl="1"/>
            <a:r>
              <a:rPr lang="en-US" dirty="0"/>
              <a:t>No </a:t>
            </a:r>
            <a:r>
              <a:rPr lang="en-US" dirty="0">
                <a:sym typeface="Symbol" pitchFamily="18" charset="2"/>
              </a:rPr>
              <a:t> model OK</a:t>
            </a:r>
          </a:p>
          <a:p>
            <a:pPr lvl="1"/>
            <a:r>
              <a:rPr lang="en-US" dirty="0">
                <a:sym typeface="Symbol" pitchFamily="18" charset="2"/>
              </a:rPr>
              <a:t>Yes  problem with prior and/or likelihood</a:t>
            </a:r>
          </a:p>
          <a:p>
            <a:pPr lvl="2"/>
            <a:r>
              <a:rPr lang="en-US" dirty="0">
                <a:sym typeface="Symbol" pitchFamily="18" charset="2"/>
              </a:rPr>
              <a:t>Check prior sensitivity</a:t>
            </a:r>
          </a:p>
          <a:p>
            <a:pPr lvl="3"/>
            <a:r>
              <a:rPr lang="en-US" dirty="0">
                <a:sym typeface="Symbol" pitchFamily="18" charset="2"/>
              </a:rPr>
              <a:t>Prior-dominated:  sharp prior, sparse data, likelihood function centered away from mode of prior</a:t>
            </a:r>
          </a:p>
          <a:p>
            <a:pPr lvl="2"/>
            <a:r>
              <a:rPr lang="en-US" dirty="0">
                <a:sym typeface="Symbol" pitchFamily="18" charset="2"/>
              </a:rPr>
              <a:t>Check appropriateness of likelihood</a:t>
            </a:r>
          </a:p>
          <a:p>
            <a:pPr lvl="3"/>
            <a:r>
              <a:rPr lang="en-US" dirty="0">
                <a:sym typeface="Symbol" pitchFamily="18" charset="2"/>
              </a:rPr>
              <a:t>For example, are failures independent?</a:t>
            </a:r>
          </a:p>
        </p:txBody>
      </p:sp>
      <p:pic>
        <p:nvPicPr>
          <p:cNvPr id="311297"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985175" y="1590332"/>
            <a:ext cx="4818391" cy="1981200"/>
          </a:xfrm>
          <a:prstGeom prst="rect">
            <a:avLst/>
          </a:prstGeom>
          <a:ln>
            <a:headEnd/>
            <a:tailEnd/>
          </a:ln>
        </p:spPr>
        <p:style>
          <a:lnRef idx="2">
            <a:schemeClr val="accent2"/>
          </a:lnRef>
          <a:fillRef idx="1">
            <a:schemeClr val="lt1"/>
          </a:fillRef>
          <a:effectRef idx="0">
            <a:schemeClr val="accent2"/>
          </a:effectRef>
          <a:fontRef idx="minor">
            <a:schemeClr val="dk1"/>
          </a:fontRef>
        </p:style>
      </p:pic>
      <p:sp>
        <p:nvSpPr>
          <p:cNvPr id="2" name="Slide Number Placeholder 1"/>
          <p:cNvSpPr>
            <a:spLocks noGrp="1"/>
          </p:cNvSpPr>
          <p:nvPr>
            <p:ph type="sldNum" sz="quarter" idx="11"/>
          </p:nvPr>
        </p:nvSpPr>
        <p:spPr/>
        <p:txBody>
          <a:bodyPr/>
          <a:lstStyle/>
          <a:p>
            <a:r>
              <a:rPr lang="en-US"/>
              <a:t>9-</a:t>
            </a:r>
            <a:fld id="{5F868368-EC15-444D-9EFB-42436E21986C}" type="slidenum">
              <a:rPr lang="en-US" smtClean="0"/>
              <a:pPr/>
              <a:t>20</a:t>
            </a:fld>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p:txBody>
          <a:bodyPr>
            <a:normAutofit fontScale="90000"/>
          </a:bodyPr>
          <a:lstStyle/>
          <a:p>
            <a:r>
              <a:rPr lang="en-US" dirty="0"/>
              <a:t>Using OpenBUGS to Simulate Predictive Distributions</a:t>
            </a:r>
          </a:p>
        </p:txBody>
      </p:sp>
      <p:sp>
        <p:nvSpPr>
          <p:cNvPr id="141315" name="Rectangle 3"/>
          <p:cNvSpPr>
            <a:spLocks noGrp="1" noChangeArrowheads="1"/>
          </p:cNvSpPr>
          <p:nvPr>
            <p:ph type="body" idx="1"/>
          </p:nvPr>
        </p:nvSpPr>
        <p:spPr>
          <a:xfrm>
            <a:off x="457200" y="1752600"/>
            <a:ext cx="8145463" cy="4116388"/>
          </a:xfrm>
        </p:spPr>
        <p:txBody>
          <a:bodyPr/>
          <a:lstStyle/>
          <a:p>
            <a:pPr>
              <a:lnSpc>
                <a:spcPct val="75000"/>
              </a:lnSpc>
            </a:pPr>
            <a:r>
              <a:rPr lang="en-US" dirty="0"/>
              <a:t>Can handle both conjugate and nonconjugate priors</a:t>
            </a:r>
          </a:p>
          <a:p>
            <a:pPr>
              <a:lnSpc>
                <a:spcPct val="75000"/>
              </a:lnSpc>
            </a:pPr>
            <a:r>
              <a:rPr lang="en-US" dirty="0"/>
              <a:t>To simulate from </a:t>
            </a:r>
            <a:r>
              <a:rPr lang="en-US" u="sng" dirty="0"/>
              <a:t>prior</a:t>
            </a:r>
            <a:r>
              <a:rPr lang="en-US" dirty="0"/>
              <a:t> predictive distribution, compile program </a:t>
            </a:r>
            <a:r>
              <a:rPr lang="en-US" b="1" dirty="0"/>
              <a:t>without</a:t>
            </a:r>
            <a:r>
              <a:rPr lang="en-US" dirty="0"/>
              <a:t> loading data</a:t>
            </a:r>
          </a:p>
          <a:p>
            <a:pPr>
              <a:lnSpc>
                <a:spcPct val="75000"/>
              </a:lnSpc>
            </a:pPr>
            <a:r>
              <a:rPr lang="en-US" dirty="0"/>
              <a:t>Example:  using industry prior for EDG FTS of beta(0.957, 190)</a:t>
            </a:r>
          </a:p>
          <a:p>
            <a:pPr lvl="1">
              <a:lnSpc>
                <a:spcPct val="75000"/>
              </a:lnSpc>
            </a:pPr>
            <a:r>
              <a:rPr lang="en-US" dirty="0"/>
              <a:t>Will 3 failures in 24 demands be an extreme value in the prior predictive distribution for X?</a:t>
            </a:r>
          </a:p>
          <a:p>
            <a:pPr lvl="1">
              <a:lnSpc>
                <a:spcPct val="75000"/>
              </a:lnSpc>
            </a:pPr>
            <a:r>
              <a:rPr lang="en-US" dirty="0"/>
              <a:t>Can use Excel</a:t>
            </a:r>
          </a:p>
          <a:p>
            <a:pPr lvl="2">
              <a:lnSpc>
                <a:spcPct val="75000"/>
              </a:lnSpc>
            </a:pPr>
            <a:r>
              <a:rPr lang="en-US" dirty="0" err="1"/>
              <a:t>Pr</a:t>
            </a:r>
            <a:r>
              <a:rPr lang="en-US" dirty="0"/>
              <a:t>(X </a:t>
            </a:r>
            <a:r>
              <a:rPr lang="en-US" u="sng" dirty="0"/>
              <a:t>&gt; </a:t>
            </a:r>
            <a:r>
              <a:rPr lang="en-US" dirty="0"/>
              <a:t>3) = 0.001, so 3 failures in 24 demands is </a:t>
            </a:r>
            <a:r>
              <a:rPr lang="en-US" b="1" dirty="0"/>
              <a:t>not consistent</a:t>
            </a:r>
            <a:r>
              <a:rPr lang="en-US" dirty="0"/>
              <a:t> with the industry prior</a:t>
            </a:r>
          </a:p>
        </p:txBody>
      </p:sp>
      <p:sp>
        <p:nvSpPr>
          <p:cNvPr id="2" name="Slide Number Placeholder 1"/>
          <p:cNvSpPr>
            <a:spLocks noGrp="1"/>
          </p:cNvSpPr>
          <p:nvPr>
            <p:ph type="sldNum" sz="quarter" idx="11"/>
          </p:nvPr>
        </p:nvSpPr>
        <p:spPr/>
        <p:txBody>
          <a:bodyPr/>
          <a:lstStyle/>
          <a:p>
            <a:r>
              <a:rPr lang="en-US"/>
              <a:t>9-</a:t>
            </a:r>
            <a:fld id="{5F868368-EC15-444D-9EFB-42436E21986C}" type="slidenum">
              <a:rPr lang="en-US" smtClean="0"/>
              <a:pPr/>
              <a:t>21</a:t>
            </a:fld>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ChangeArrowheads="1"/>
          </p:cNvSpPr>
          <p:nvPr>
            <p:ph type="title"/>
          </p:nvPr>
        </p:nvSpPr>
        <p:spPr/>
        <p:txBody>
          <a:bodyPr>
            <a:normAutofit fontScale="90000"/>
          </a:bodyPr>
          <a:lstStyle/>
          <a:p>
            <a:r>
              <a:rPr lang="en-US" dirty="0"/>
              <a:t>Using OpenBUGS to Simulate Predictive Distributions</a:t>
            </a:r>
          </a:p>
        </p:txBody>
      </p:sp>
      <p:sp>
        <p:nvSpPr>
          <p:cNvPr id="142339" name="Rectangle 3"/>
          <p:cNvSpPr>
            <a:spLocks noGrp="1" noChangeArrowheads="1"/>
          </p:cNvSpPr>
          <p:nvPr>
            <p:ph type="body" idx="1"/>
          </p:nvPr>
        </p:nvSpPr>
        <p:spPr>
          <a:xfrm>
            <a:off x="465138" y="1552575"/>
            <a:ext cx="8145462" cy="488950"/>
          </a:xfrm>
        </p:spPr>
        <p:txBody>
          <a:bodyPr/>
          <a:lstStyle/>
          <a:p>
            <a:r>
              <a:rPr lang="en-US" dirty="0"/>
              <a:t>Use OpenBUGS program below (EDG FTS.odc)</a:t>
            </a:r>
          </a:p>
        </p:txBody>
      </p:sp>
      <p:sp>
        <p:nvSpPr>
          <p:cNvPr id="142341" name="Text Box 5"/>
          <p:cNvSpPr txBox="1">
            <a:spLocks noChangeArrowheads="1"/>
          </p:cNvSpPr>
          <p:nvPr/>
        </p:nvSpPr>
        <p:spPr bwMode="auto">
          <a:xfrm>
            <a:off x="729343" y="3610928"/>
            <a:ext cx="7239000" cy="2677656"/>
          </a:xfrm>
          <a:prstGeom prst="rect">
            <a:avLst/>
          </a:prstGeom>
          <a:noFill/>
          <a:ln w="9525">
            <a:noFill/>
            <a:miter lim="800000"/>
            <a:headEnd/>
            <a:tailEnd/>
          </a:ln>
          <a:effectLst/>
        </p:spPr>
        <p:txBody>
          <a:bodyPr>
            <a:spAutoFit/>
          </a:bodyPr>
          <a:lstStyle/>
          <a:p>
            <a:pPr>
              <a:spcBef>
                <a:spcPct val="50000"/>
              </a:spcBef>
              <a:buFontTx/>
              <a:buChar char="•"/>
            </a:pPr>
            <a:endParaRPr lang="en-US" i="1" dirty="0">
              <a:latin typeface="Arial" charset="0"/>
            </a:endParaRPr>
          </a:p>
          <a:p>
            <a:pPr>
              <a:spcBef>
                <a:spcPct val="50000"/>
              </a:spcBef>
              <a:buFontTx/>
              <a:buChar char="•"/>
            </a:pPr>
            <a:r>
              <a:rPr lang="en-US" i="1" dirty="0">
                <a:latin typeface="Arial" charset="0"/>
              </a:rPr>
              <a:t>Compile this program, monitor prior.pred</a:t>
            </a:r>
          </a:p>
          <a:p>
            <a:pPr>
              <a:spcBef>
                <a:spcPct val="50000"/>
              </a:spcBef>
              <a:buFontTx/>
              <a:buChar char="•"/>
            </a:pPr>
            <a:endParaRPr lang="en-US" i="1" dirty="0">
              <a:latin typeface="Arial" charset="0"/>
            </a:endParaRPr>
          </a:p>
          <a:p>
            <a:pPr>
              <a:spcBef>
                <a:spcPct val="50000"/>
              </a:spcBef>
              <a:buFontTx/>
              <a:buChar char="•"/>
            </a:pPr>
            <a:endParaRPr lang="en-US" i="1" dirty="0">
              <a:latin typeface="Arial" charset="0"/>
            </a:endParaRPr>
          </a:p>
          <a:p>
            <a:pPr>
              <a:spcBef>
                <a:spcPct val="50000"/>
              </a:spcBef>
            </a:pPr>
            <a:endParaRPr lang="en-US" i="1" dirty="0">
              <a:latin typeface="Arial" charset="0"/>
            </a:endParaRPr>
          </a:p>
        </p:txBody>
      </p:sp>
      <p:sp>
        <p:nvSpPr>
          <p:cNvPr id="7" name="Rectangle 6"/>
          <p:cNvSpPr/>
          <p:nvPr/>
        </p:nvSpPr>
        <p:spPr>
          <a:xfrm>
            <a:off x="304800" y="2133600"/>
            <a:ext cx="8534400" cy="1477328"/>
          </a:xfrm>
          <a:prstGeom prst="rect">
            <a:avLst/>
          </a:prstGeom>
        </p:spPr>
        <p:txBody>
          <a:bodyPr wrap="square">
            <a:spAutoFit/>
          </a:bodyPr>
          <a:lstStyle/>
          <a:p>
            <a:r>
              <a:rPr lang="en-US" sz="1800" b="1" dirty="0"/>
              <a:t>model	{</a:t>
            </a:r>
          </a:p>
          <a:p>
            <a:r>
              <a:rPr lang="en-US" sz="1800" b="1" dirty="0"/>
              <a:t>	</a:t>
            </a:r>
            <a:r>
              <a:rPr lang="en-US" sz="1800" b="1" dirty="0" err="1">
                <a:solidFill>
                  <a:schemeClr val="accent2"/>
                </a:solidFill>
              </a:rPr>
              <a:t>edg.fail</a:t>
            </a:r>
            <a:r>
              <a:rPr lang="en-US" sz="1800" b="1" dirty="0">
                <a:solidFill>
                  <a:schemeClr val="accent2"/>
                </a:solidFill>
              </a:rPr>
              <a:t> ~ </a:t>
            </a:r>
            <a:r>
              <a:rPr lang="en-US" sz="1800" b="1" dirty="0" err="1">
                <a:solidFill>
                  <a:schemeClr val="accent2"/>
                </a:solidFill>
              </a:rPr>
              <a:t>dbin</a:t>
            </a:r>
            <a:r>
              <a:rPr lang="en-US" sz="1800" b="1" dirty="0">
                <a:solidFill>
                  <a:schemeClr val="accent2"/>
                </a:solidFill>
              </a:rPr>
              <a:t>(p, 24) </a:t>
            </a:r>
            <a:r>
              <a:rPr lang="en-US" sz="1800" b="1" i="1" dirty="0"/>
              <a:t># Binomial model for EDG </a:t>
            </a:r>
            <a:r>
              <a:rPr lang="en-US" sz="1800" b="1" i="1" dirty="0" err="1"/>
              <a:t>fts</a:t>
            </a:r>
            <a:endParaRPr lang="en-US" sz="1800" b="1" dirty="0"/>
          </a:p>
          <a:p>
            <a:r>
              <a:rPr lang="en-US" sz="1800" b="1" dirty="0"/>
              <a:t>	</a:t>
            </a:r>
            <a:r>
              <a:rPr lang="en-US" sz="1800" b="1" dirty="0">
                <a:solidFill>
                  <a:schemeClr val="accent2"/>
                </a:solidFill>
              </a:rPr>
              <a:t>p ~ </a:t>
            </a:r>
            <a:r>
              <a:rPr lang="en-US" sz="1800" b="1" dirty="0" err="1">
                <a:solidFill>
                  <a:schemeClr val="accent2"/>
                </a:solidFill>
              </a:rPr>
              <a:t>dbeta</a:t>
            </a:r>
            <a:r>
              <a:rPr lang="en-US" sz="1800" b="1" dirty="0">
                <a:solidFill>
                  <a:schemeClr val="accent2"/>
                </a:solidFill>
              </a:rPr>
              <a:t>(0.957, 190) </a:t>
            </a:r>
            <a:r>
              <a:rPr lang="en-US" sz="1800" b="1" i="1" dirty="0"/>
              <a:t># Beta prior for p</a:t>
            </a:r>
            <a:endParaRPr lang="en-US" sz="1800" b="1" dirty="0"/>
          </a:p>
          <a:p>
            <a:r>
              <a:rPr lang="en-US" sz="1800" b="1" dirty="0"/>
              <a:t>	</a:t>
            </a:r>
            <a:r>
              <a:rPr lang="en-US" sz="1800" b="1" dirty="0" err="1">
                <a:solidFill>
                  <a:schemeClr val="accent2"/>
                </a:solidFill>
              </a:rPr>
              <a:t>prior.pred</a:t>
            </a:r>
            <a:r>
              <a:rPr lang="en-US" sz="1800" b="1" dirty="0">
                <a:solidFill>
                  <a:schemeClr val="accent2"/>
                </a:solidFill>
              </a:rPr>
              <a:t> &lt;- step(</a:t>
            </a:r>
            <a:r>
              <a:rPr lang="en-US" sz="1800" b="1" dirty="0" err="1">
                <a:solidFill>
                  <a:schemeClr val="accent2"/>
                </a:solidFill>
              </a:rPr>
              <a:t>edg.fail</a:t>
            </a:r>
            <a:r>
              <a:rPr lang="en-US" sz="1800" b="1" dirty="0">
                <a:solidFill>
                  <a:schemeClr val="accent2"/>
                </a:solidFill>
              </a:rPr>
              <a:t> - 3)</a:t>
            </a:r>
            <a:r>
              <a:rPr lang="en-US" sz="1800" b="1" dirty="0"/>
              <a:t> </a:t>
            </a:r>
            <a:r>
              <a:rPr lang="en-US" sz="1800" b="1" i="1" dirty="0"/>
              <a:t># Prior prediction of Pr(</a:t>
            </a:r>
            <a:r>
              <a:rPr lang="en-US" sz="1800" b="1" i="1" dirty="0" err="1"/>
              <a:t>edg.fail</a:t>
            </a:r>
            <a:r>
              <a:rPr lang="en-US" sz="1800" b="1" i="1" dirty="0"/>
              <a:t> ≥ 3)</a:t>
            </a:r>
            <a:endParaRPr lang="en-US" sz="1800" b="1" dirty="0"/>
          </a:p>
          <a:p>
            <a:r>
              <a:rPr lang="en-US" sz="1800" b="1" dirty="0"/>
              <a:t>	}</a:t>
            </a:r>
            <a:endParaRPr lang="en-US" sz="1800" dirty="0"/>
          </a:p>
        </p:txBody>
      </p:sp>
      <p:sp>
        <p:nvSpPr>
          <p:cNvPr id="2" name="Slide Number Placeholder 1"/>
          <p:cNvSpPr>
            <a:spLocks noGrp="1"/>
          </p:cNvSpPr>
          <p:nvPr>
            <p:ph type="sldNum" sz="quarter" idx="11"/>
          </p:nvPr>
        </p:nvSpPr>
        <p:spPr/>
        <p:txBody>
          <a:bodyPr/>
          <a:lstStyle/>
          <a:p>
            <a:r>
              <a:rPr lang="en-US"/>
              <a:t>9-</a:t>
            </a:r>
            <a:fld id="{5F868368-EC15-444D-9EFB-42436E21986C}" type="slidenum">
              <a:rPr lang="en-US" smtClean="0"/>
              <a:pPr/>
              <a:t>22</a:t>
            </a:fld>
            <a:endParaRPr lang="en-US" dirty="0"/>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7652" y="4600404"/>
            <a:ext cx="6920691" cy="9757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p:txBody>
          <a:bodyPr>
            <a:normAutofit fontScale="90000"/>
          </a:bodyPr>
          <a:lstStyle/>
          <a:p>
            <a:r>
              <a:rPr lang="en-US" dirty="0"/>
              <a:t>Using OpenBUGS to Simulate Predictive Distributions</a:t>
            </a:r>
          </a:p>
        </p:txBody>
      </p:sp>
      <p:sp>
        <p:nvSpPr>
          <p:cNvPr id="144387" name="Rectangle 3"/>
          <p:cNvSpPr>
            <a:spLocks noGrp="1" noChangeArrowheads="1"/>
          </p:cNvSpPr>
          <p:nvPr>
            <p:ph type="body" idx="1"/>
          </p:nvPr>
        </p:nvSpPr>
        <p:spPr>
          <a:xfrm>
            <a:off x="533400" y="1752600"/>
            <a:ext cx="8145463" cy="836613"/>
          </a:xfrm>
        </p:spPr>
        <p:txBody>
          <a:bodyPr/>
          <a:lstStyle/>
          <a:p>
            <a:r>
              <a:rPr lang="en-US" dirty="0"/>
              <a:t>To simulate from </a:t>
            </a:r>
            <a:r>
              <a:rPr lang="en-US" u="sng" dirty="0"/>
              <a:t>posterior</a:t>
            </a:r>
            <a:r>
              <a:rPr lang="en-US" dirty="0"/>
              <a:t> predictive distribution, define new variable and monitor it</a:t>
            </a:r>
          </a:p>
          <a:p>
            <a:endParaRPr lang="en-US" dirty="0"/>
          </a:p>
        </p:txBody>
      </p:sp>
      <p:sp>
        <p:nvSpPr>
          <p:cNvPr id="144389" name="Text Box 5"/>
          <p:cNvSpPr txBox="1">
            <a:spLocks noChangeArrowheads="1"/>
          </p:cNvSpPr>
          <p:nvPr/>
        </p:nvSpPr>
        <p:spPr bwMode="auto">
          <a:xfrm>
            <a:off x="872331" y="5152380"/>
            <a:ext cx="7467600" cy="1004888"/>
          </a:xfrm>
          <a:prstGeom prst="rect">
            <a:avLst/>
          </a:prstGeom>
          <a:noFill/>
          <a:ln w="9525">
            <a:noFill/>
            <a:miter lim="800000"/>
            <a:headEnd/>
            <a:tailEnd/>
          </a:ln>
          <a:effectLst/>
        </p:spPr>
        <p:txBody>
          <a:bodyPr>
            <a:spAutoFit/>
          </a:bodyPr>
          <a:lstStyle/>
          <a:p>
            <a:pPr>
              <a:spcBef>
                <a:spcPct val="50000"/>
              </a:spcBef>
              <a:buFontTx/>
              <a:buChar char="•"/>
            </a:pPr>
            <a:r>
              <a:rPr lang="en-US" b="1" i="1" dirty="0">
                <a:latin typeface="Arial" charset="0"/>
              </a:rPr>
              <a:t>Fail.new</a:t>
            </a:r>
            <a:r>
              <a:rPr lang="en-US" i="1" dirty="0">
                <a:latin typeface="Arial" charset="0"/>
              </a:rPr>
              <a:t> is node for posterior predictive distribution</a:t>
            </a:r>
          </a:p>
          <a:p>
            <a:pPr>
              <a:spcBef>
                <a:spcPct val="50000"/>
              </a:spcBef>
              <a:buFontTx/>
              <a:buChar char="•"/>
            </a:pPr>
            <a:r>
              <a:rPr lang="en-US" i="1" dirty="0">
                <a:latin typeface="Arial" charset="0"/>
              </a:rPr>
              <a:t>Observed data is 3 failures in 24 demands</a:t>
            </a:r>
          </a:p>
        </p:txBody>
      </p:sp>
      <p:sp>
        <p:nvSpPr>
          <p:cNvPr id="6" name="Rectangle 5"/>
          <p:cNvSpPr/>
          <p:nvPr/>
        </p:nvSpPr>
        <p:spPr>
          <a:xfrm>
            <a:off x="304800" y="2514600"/>
            <a:ext cx="8534400" cy="2585323"/>
          </a:xfrm>
          <a:prstGeom prst="rect">
            <a:avLst/>
          </a:prstGeom>
        </p:spPr>
        <p:txBody>
          <a:bodyPr wrap="square">
            <a:spAutoFit/>
          </a:bodyPr>
          <a:lstStyle/>
          <a:p>
            <a:r>
              <a:rPr lang="en-US" sz="1800" b="1" dirty="0"/>
              <a:t>model	{</a:t>
            </a:r>
          </a:p>
          <a:p>
            <a:r>
              <a:rPr lang="en-US" sz="1800" b="1" dirty="0"/>
              <a:t>	</a:t>
            </a:r>
            <a:r>
              <a:rPr lang="en-US" sz="1800" b="1" dirty="0" err="1">
                <a:solidFill>
                  <a:schemeClr val="accent2"/>
                </a:solidFill>
              </a:rPr>
              <a:t>edg.fail</a:t>
            </a:r>
            <a:r>
              <a:rPr lang="en-US" sz="1800" b="1" dirty="0">
                <a:solidFill>
                  <a:schemeClr val="accent2"/>
                </a:solidFill>
              </a:rPr>
              <a:t> ~ </a:t>
            </a:r>
            <a:r>
              <a:rPr lang="en-US" sz="1800" b="1" dirty="0" err="1">
                <a:solidFill>
                  <a:schemeClr val="accent2"/>
                </a:solidFill>
              </a:rPr>
              <a:t>dbin</a:t>
            </a:r>
            <a:r>
              <a:rPr lang="en-US" sz="1800" b="1" dirty="0">
                <a:solidFill>
                  <a:schemeClr val="accent2"/>
                </a:solidFill>
              </a:rPr>
              <a:t>(p, 24) </a:t>
            </a:r>
            <a:r>
              <a:rPr lang="en-US" sz="1800" b="1" i="1" dirty="0"/>
              <a:t># Binomial model for EDG </a:t>
            </a:r>
            <a:r>
              <a:rPr lang="en-US" sz="1800" b="1" i="1" dirty="0" err="1"/>
              <a:t>fts</a:t>
            </a:r>
            <a:endParaRPr lang="en-US" sz="1800" b="1" dirty="0"/>
          </a:p>
          <a:p>
            <a:r>
              <a:rPr lang="en-US" sz="1800" b="1" dirty="0"/>
              <a:t>	</a:t>
            </a:r>
            <a:r>
              <a:rPr lang="en-US" sz="1800" b="1" dirty="0">
                <a:solidFill>
                  <a:schemeClr val="accent2"/>
                </a:solidFill>
              </a:rPr>
              <a:t>p ~ </a:t>
            </a:r>
            <a:r>
              <a:rPr lang="en-US" sz="1800" b="1" dirty="0" err="1">
                <a:solidFill>
                  <a:schemeClr val="accent2"/>
                </a:solidFill>
              </a:rPr>
              <a:t>dbeta</a:t>
            </a:r>
            <a:r>
              <a:rPr lang="en-US" sz="1800" b="1" dirty="0">
                <a:solidFill>
                  <a:schemeClr val="accent2"/>
                </a:solidFill>
              </a:rPr>
              <a:t>(0.957, 190) </a:t>
            </a:r>
            <a:r>
              <a:rPr lang="en-US" sz="1800" b="1" i="1" dirty="0"/>
              <a:t># Beta prior for p</a:t>
            </a:r>
            <a:endParaRPr lang="en-US" sz="1800" b="1" dirty="0"/>
          </a:p>
          <a:p>
            <a:r>
              <a:rPr lang="en-US" sz="1800" b="1" dirty="0"/>
              <a:t>	</a:t>
            </a:r>
            <a:r>
              <a:rPr lang="en-US" sz="1800" b="1" dirty="0" err="1">
                <a:solidFill>
                  <a:schemeClr val="accent2"/>
                </a:solidFill>
              </a:rPr>
              <a:t>prior.pred</a:t>
            </a:r>
            <a:r>
              <a:rPr lang="en-US" sz="1800" b="1" dirty="0">
                <a:solidFill>
                  <a:schemeClr val="accent2"/>
                </a:solidFill>
              </a:rPr>
              <a:t> &lt;- step(</a:t>
            </a:r>
            <a:r>
              <a:rPr lang="en-US" sz="1800" b="1" dirty="0" err="1">
                <a:solidFill>
                  <a:schemeClr val="accent2"/>
                </a:solidFill>
              </a:rPr>
              <a:t>edg.fail</a:t>
            </a:r>
            <a:r>
              <a:rPr lang="en-US" sz="1800" b="1" dirty="0">
                <a:solidFill>
                  <a:schemeClr val="accent2"/>
                </a:solidFill>
              </a:rPr>
              <a:t> - 3)</a:t>
            </a:r>
            <a:r>
              <a:rPr lang="en-US" sz="1800" b="1" dirty="0"/>
              <a:t> </a:t>
            </a:r>
            <a:r>
              <a:rPr lang="en-US" sz="1800" b="1" i="1" dirty="0"/>
              <a:t># Prior prediction of Pr(</a:t>
            </a:r>
            <a:r>
              <a:rPr lang="en-US" sz="1800" b="1" i="1" dirty="0" err="1"/>
              <a:t>edg.fail</a:t>
            </a:r>
            <a:r>
              <a:rPr lang="en-US" sz="1800" b="1" i="1" dirty="0"/>
              <a:t> ≥ 3)</a:t>
            </a:r>
            <a:endParaRPr lang="en-US" sz="1800" b="1" dirty="0"/>
          </a:p>
          <a:p>
            <a:r>
              <a:rPr lang="en-US" sz="1800" b="1" dirty="0"/>
              <a:t>	</a:t>
            </a:r>
            <a:r>
              <a:rPr lang="en-US" sz="1800" b="1" dirty="0" err="1">
                <a:solidFill>
                  <a:srgbClr val="FF0000"/>
                </a:solidFill>
              </a:rPr>
              <a:t>fail.new</a:t>
            </a:r>
            <a:r>
              <a:rPr lang="en-US" sz="1800" b="1" dirty="0">
                <a:solidFill>
                  <a:srgbClr val="FF0000"/>
                </a:solidFill>
              </a:rPr>
              <a:t> ~ </a:t>
            </a:r>
            <a:r>
              <a:rPr lang="en-US" sz="1800" b="1" dirty="0" err="1">
                <a:solidFill>
                  <a:srgbClr val="FF0000"/>
                </a:solidFill>
              </a:rPr>
              <a:t>dbin</a:t>
            </a:r>
            <a:r>
              <a:rPr lang="en-US" sz="1800" b="1" dirty="0">
                <a:solidFill>
                  <a:srgbClr val="FF0000"/>
                </a:solidFill>
              </a:rPr>
              <a:t>(p, 24) </a:t>
            </a:r>
            <a:r>
              <a:rPr lang="en-US" sz="1800" b="1" i="1" dirty="0"/>
              <a:t># Posterior prediction of Pr(</a:t>
            </a:r>
            <a:r>
              <a:rPr lang="en-US" sz="1800" b="1" i="1" dirty="0" err="1"/>
              <a:t>edg.fail</a:t>
            </a:r>
            <a:r>
              <a:rPr lang="en-US" sz="1800" b="1" i="1" dirty="0"/>
              <a:t> ≥ 3)</a:t>
            </a:r>
          </a:p>
          <a:p>
            <a:r>
              <a:rPr lang="en-US" b="1" dirty="0">
                <a:solidFill>
                  <a:schemeClr val="accent2"/>
                </a:solidFill>
              </a:rPr>
              <a:t>	</a:t>
            </a:r>
            <a:r>
              <a:rPr lang="en-US" b="1" dirty="0" err="1">
                <a:solidFill>
                  <a:schemeClr val="accent2"/>
                </a:solidFill>
              </a:rPr>
              <a:t>post.pred</a:t>
            </a:r>
            <a:r>
              <a:rPr lang="en-US" b="1" dirty="0">
                <a:solidFill>
                  <a:schemeClr val="accent2"/>
                </a:solidFill>
              </a:rPr>
              <a:t> &lt;- step(</a:t>
            </a:r>
            <a:r>
              <a:rPr lang="en-US" b="1" dirty="0" err="1">
                <a:solidFill>
                  <a:schemeClr val="accent2"/>
                </a:solidFill>
              </a:rPr>
              <a:t>fail.new</a:t>
            </a:r>
            <a:r>
              <a:rPr lang="en-US" b="1" dirty="0">
                <a:solidFill>
                  <a:schemeClr val="accent2"/>
                </a:solidFill>
              </a:rPr>
              <a:t> – 3) </a:t>
            </a:r>
            <a:r>
              <a:rPr lang="en-US" b="1" dirty="0"/>
              <a:t># Gives the Pr(</a:t>
            </a:r>
            <a:r>
              <a:rPr lang="en-US" b="1" dirty="0" err="1"/>
              <a:t>fail.new</a:t>
            </a:r>
            <a:r>
              <a:rPr lang="en-US" b="1" dirty="0"/>
              <a:t> </a:t>
            </a:r>
            <a:r>
              <a:rPr lang="en-US" b="1" i="1" dirty="0"/>
              <a:t>≥ </a:t>
            </a:r>
            <a:r>
              <a:rPr lang="en-US" b="1" dirty="0"/>
              <a:t>3)</a:t>
            </a:r>
          </a:p>
          <a:p>
            <a:r>
              <a:rPr lang="en-US" sz="1800" b="1" dirty="0">
                <a:solidFill>
                  <a:srgbClr val="FF0000"/>
                </a:solidFill>
              </a:rPr>
              <a:t>	</a:t>
            </a:r>
            <a:r>
              <a:rPr lang="en-US" sz="1800" b="1" dirty="0"/>
              <a:t>}</a:t>
            </a:r>
          </a:p>
          <a:p>
            <a:r>
              <a:rPr lang="en-US" sz="1800" b="1" dirty="0"/>
              <a:t>data</a:t>
            </a:r>
          </a:p>
          <a:p>
            <a:r>
              <a:rPr lang="en-US" sz="1800" b="1" dirty="0">
                <a:solidFill>
                  <a:srgbClr val="18481D"/>
                </a:solidFill>
              </a:rPr>
              <a:t>list(</a:t>
            </a:r>
            <a:r>
              <a:rPr lang="en-US" sz="1800" b="1" dirty="0" err="1">
                <a:solidFill>
                  <a:srgbClr val="18481D"/>
                </a:solidFill>
              </a:rPr>
              <a:t>edg.fail</a:t>
            </a:r>
            <a:r>
              <a:rPr lang="en-US" sz="1800" b="1" dirty="0">
                <a:solidFill>
                  <a:srgbClr val="18481D"/>
                </a:solidFill>
              </a:rPr>
              <a:t> =3)</a:t>
            </a:r>
          </a:p>
        </p:txBody>
      </p:sp>
      <p:sp>
        <p:nvSpPr>
          <p:cNvPr id="2" name="Slide Number Placeholder 1"/>
          <p:cNvSpPr>
            <a:spLocks noGrp="1"/>
          </p:cNvSpPr>
          <p:nvPr>
            <p:ph type="sldNum" sz="quarter" idx="11"/>
          </p:nvPr>
        </p:nvSpPr>
        <p:spPr/>
        <p:txBody>
          <a:bodyPr/>
          <a:lstStyle/>
          <a:p>
            <a:r>
              <a:rPr lang="en-US"/>
              <a:t>9-</a:t>
            </a:r>
            <a:fld id="{5F868368-EC15-444D-9EFB-42436E21986C}" type="slidenum">
              <a:rPr lang="en-US" smtClean="0"/>
              <a:pPr/>
              <a:t>23</a:t>
            </a:fld>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title"/>
          </p:nvPr>
        </p:nvSpPr>
        <p:spPr/>
        <p:txBody>
          <a:bodyPr>
            <a:normAutofit fontScale="90000"/>
          </a:bodyPr>
          <a:lstStyle/>
          <a:p>
            <a:r>
              <a:rPr lang="en-US" dirty="0"/>
              <a:t>Using OpenBUGS to Simulate Predictive Distributions</a:t>
            </a:r>
          </a:p>
        </p:txBody>
      </p:sp>
      <p:sp>
        <p:nvSpPr>
          <p:cNvPr id="145411" name="Rectangle 3"/>
          <p:cNvSpPr>
            <a:spLocks noGrp="1" noChangeArrowheads="1"/>
          </p:cNvSpPr>
          <p:nvPr>
            <p:ph type="body" idx="1"/>
          </p:nvPr>
        </p:nvSpPr>
        <p:spPr>
          <a:xfrm>
            <a:off x="381000" y="1600200"/>
            <a:ext cx="8610600" cy="4267200"/>
          </a:xfrm>
        </p:spPr>
        <p:txBody>
          <a:bodyPr/>
          <a:lstStyle/>
          <a:p>
            <a:pPr>
              <a:lnSpc>
                <a:spcPct val="90000"/>
              </a:lnSpc>
            </a:pPr>
            <a:r>
              <a:rPr lang="en-US" sz="1800" dirty="0"/>
              <a:t>Posterior distribution of p is beta(3.957, 211), giving posterior mean of 0.02</a:t>
            </a:r>
          </a:p>
          <a:p>
            <a:pPr>
              <a:lnSpc>
                <a:spcPct val="90000"/>
              </a:lnSpc>
            </a:pPr>
            <a:r>
              <a:rPr lang="en-US" sz="1800" dirty="0"/>
              <a:t>OpenBUGS results (remember to load data this time!)</a:t>
            </a:r>
          </a:p>
          <a:p>
            <a:pPr>
              <a:lnSpc>
                <a:spcPct val="90000"/>
              </a:lnSpc>
            </a:pPr>
            <a:endParaRPr lang="en-US" sz="1800" dirty="0"/>
          </a:p>
          <a:p>
            <a:pPr>
              <a:lnSpc>
                <a:spcPct val="90000"/>
              </a:lnSpc>
            </a:pPr>
            <a:endParaRPr lang="en-US" sz="1800" dirty="0"/>
          </a:p>
          <a:p>
            <a:pPr>
              <a:lnSpc>
                <a:spcPct val="90000"/>
              </a:lnSpc>
            </a:pPr>
            <a:endParaRPr lang="en-US" sz="1800" dirty="0"/>
          </a:p>
          <a:p>
            <a:pPr>
              <a:lnSpc>
                <a:spcPct val="90000"/>
              </a:lnSpc>
            </a:pPr>
            <a:r>
              <a:rPr lang="en-US" sz="1800" dirty="0"/>
              <a:t>3 failures in 24 demands is quite </a:t>
            </a:r>
            <a:r>
              <a:rPr lang="en-US" sz="1800" b="1" dirty="0"/>
              <a:t>unlikely (~1%)</a:t>
            </a:r>
          </a:p>
          <a:p>
            <a:pPr lvl="1">
              <a:lnSpc>
                <a:spcPct val="90000"/>
              </a:lnSpc>
            </a:pPr>
            <a:r>
              <a:rPr lang="en-US" sz="1800" dirty="0"/>
              <a:t>Prior doesn’t describe our diesel?</a:t>
            </a:r>
          </a:p>
          <a:p>
            <a:pPr lvl="2">
              <a:lnSpc>
                <a:spcPct val="90000"/>
              </a:lnSpc>
            </a:pPr>
            <a:r>
              <a:rPr lang="en-US" sz="1800" dirty="0"/>
              <a:t>Already know that prior is inconsistent with this data</a:t>
            </a:r>
          </a:p>
          <a:p>
            <a:pPr lvl="1">
              <a:lnSpc>
                <a:spcPct val="90000"/>
              </a:lnSpc>
            </a:pPr>
            <a:r>
              <a:rPr lang="en-US" sz="1800" dirty="0"/>
              <a:t>Problem with binomial model for failure, also?</a:t>
            </a:r>
          </a:p>
          <a:p>
            <a:pPr lvl="2">
              <a:lnSpc>
                <a:spcPct val="90000"/>
              </a:lnSpc>
            </a:pPr>
            <a:r>
              <a:rPr lang="en-US" sz="1800" dirty="0"/>
              <a:t>Are failures really independent?</a:t>
            </a:r>
          </a:p>
          <a:p>
            <a:pPr>
              <a:lnSpc>
                <a:spcPct val="90000"/>
              </a:lnSpc>
            </a:pPr>
            <a:endParaRPr lang="en-US" sz="1800" dirty="0"/>
          </a:p>
        </p:txBody>
      </p:sp>
      <p:sp>
        <p:nvSpPr>
          <p:cNvPr id="2" name="Slide Number Placeholder 1"/>
          <p:cNvSpPr>
            <a:spLocks noGrp="1"/>
          </p:cNvSpPr>
          <p:nvPr>
            <p:ph type="sldNum" sz="quarter" idx="11"/>
          </p:nvPr>
        </p:nvSpPr>
        <p:spPr/>
        <p:txBody>
          <a:bodyPr/>
          <a:lstStyle/>
          <a:p>
            <a:r>
              <a:rPr lang="en-US"/>
              <a:t>9-</a:t>
            </a:r>
            <a:fld id="{5F868368-EC15-444D-9EFB-42436E21986C}" type="slidenum">
              <a:rPr lang="en-US" smtClean="0"/>
              <a:pPr/>
              <a:t>24</a:t>
            </a:fld>
            <a:endParaRPr lang="en-US" dirty="0"/>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08915" y="2348449"/>
            <a:ext cx="6359881" cy="8966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Graphical Checks with Replicated Data</a:t>
            </a:r>
          </a:p>
        </p:txBody>
      </p:sp>
      <p:sp>
        <p:nvSpPr>
          <p:cNvPr id="3" name="Content Placeholder 2"/>
          <p:cNvSpPr>
            <a:spLocks noGrp="1"/>
          </p:cNvSpPr>
          <p:nvPr>
            <p:ph idx="1"/>
          </p:nvPr>
        </p:nvSpPr>
        <p:spPr/>
        <p:txBody>
          <a:bodyPr/>
          <a:lstStyle/>
          <a:p>
            <a:r>
              <a:rPr lang="en-US" dirty="0"/>
              <a:t>OpenBUGS can produce useful plots comparing observed and replicated data</a:t>
            </a:r>
          </a:p>
          <a:p>
            <a:r>
              <a:rPr lang="en-US" dirty="0"/>
              <a:t>Uses Model Fit plot under Inference </a:t>
            </a:r>
            <a:r>
              <a:rPr lang="en-US" dirty="0">
                <a:sym typeface="Symbol"/>
              </a:rPr>
              <a:t> Compare</a:t>
            </a:r>
          </a:p>
          <a:p>
            <a:r>
              <a:rPr lang="en-US" dirty="0">
                <a:sym typeface="Symbol"/>
              </a:rPr>
              <a:t>Look for observed data falling well outside of 95% credible interval for replicated time</a:t>
            </a:r>
            <a:endParaRPr lang="en-US" dirty="0"/>
          </a:p>
          <a:p>
            <a:endParaRPr lang="en-US" dirty="0"/>
          </a:p>
        </p:txBody>
      </p:sp>
      <p:sp>
        <p:nvSpPr>
          <p:cNvPr id="4" name="Slide Number Placeholder 3"/>
          <p:cNvSpPr>
            <a:spLocks noGrp="1"/>
          </p:cNvSpPr>
          <p:nvPr>
            <p:ph type="sldNum" sz="quarter" idx="11"/>
          </p:nvPr>
        </p:nvSpPr>
        <p:spPr/>
        <p:txBody>
          <a:bodyPr/>
          <a:lstStyle/>
          <a:p>
            <a:r>
              <a:rPr lang="en-US"/>
              <a:t>9-</a:t>
            </a:r>
            <a:fld id="{5F868368-EC15-444D-9EFB-42436E21986C}" type="slidenum">
              <a:rPr lang="en-US" smtClean="0"/>
              <a:pPr/>
              <a:t>25</a:t>
            </a:fld>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p:txBody>
          <a:bodyPr/>
          <a:lstStyle/>
          <a:p>
            <a:r>
              <a:rPr lang="en-US" dirty="0"/>
              <a:t>Are Times Exponential?</a:t>
            </a:r>
          </a:p>
        </p:txBody>
      </p:sp>
      <p:pic>
        <p:nvPicPr>
          <p:cNvPr id="148488" name="Picture 8" descr="newlogo"/>
          <p:cNvPicPr>
            <a:picLocks noChangeAspect="1" noChangeArrowheads="1"/>
          </p:cNvPicPr>
          <p:nvPr/>
        </p:nvPicPr>
        <p:blipFill>
          <a:blip r:embed="rId3" cstate="print"/>
          <a:srcRect/>
          <a:stretch>
            <a:fillRect/>
          </a:stretch>
        </p:blipFill>
        <p:spPr bwMode="auto">
          <a:xfrm>
            <a:off x="3581400" y="5791200"/>
            <a:ext cx="512763" cy="685800"/>
          </a:xfrm>
          <a:prstGeom prst="rect">
            <a:avLst/>
          </a:prstGeom>
          <a:noFill/>
        </p:spPr>
      </p:pic>
      <p:sp>
        <p:nvSpPr>
          <p:cNvPr id="148489" name="Text Box 9"/>
          <p:cNvSpPr txBox="1">
            <a:spLocks noChangeArrowheads="1"/>
          </p:cNvSpPr>
          <p:nvPr/>
        </p:nvSpPr>
        <p:spPr bwMode="auto">
          <a:xfrm>
            <a:off x="4191000" y="6019800"/>
            <a:ext cx="3352800" cy="304800"/>
          </a:xfrm>
          <a:prstGeom prst="rect">
            <a:avLst/>
          </a:prstGeom>
          <a:noFill/>
          <a:ln w="9525">
            <a:noFill/>
            <a:miter lim="800000"/>
            <a:headEnd/>
            <a:tailEnd/>
          </a:ln>
          <a:effectLst/>
        </p:spPr>
        <p:txBody>
          <a:bodyPr>
            <a:spAutoFit/>
          </a:bodyPr>
          <a:lstStyle/>
          <a:p>
            <a:pPr>
              <a:spcBef>
                <a:spcPct val="50000"/>
              </a:spcBef>
            </a:pPr>
            <a:r>
              <a:rPr lang="en-US" sz="1400" b="1" dirty="0">
                <a:latin typeface="Arial" charset="0"/>
              </a:rPr>
              <a:t>Predictive check for times.odc</a:t>
            </a:r>
          </a:p>
        </p:txBody>
      </p:sp>
      <p:sp>
        <p:nvSpPr>
          <p:cNvPr id="6" name="Rectangle 5"/>
          <p:cNvSpPr/>
          <p:nvPr/>
        </p:nvSpPr>
        <p:spPr>
          <a:xfrm>
            <a:off x="304800" y="1295400"/>
            <a:ext cx="8534400" cy="4247317"/>
          </a:xfrm>
          <a:prstGeom prst="rect">
            <a:avLst/>
          </a:prstGeom>
        </p:spPr>
        <p:txBody>
          <a:bodyPr wrap="square">
            <a:spAutoFit/>
          </a:bodyPr>
          <a:lstStyle/>
          <a:p>
            <a:r>
              <a:rPr lang="en-US" sz="1800" b="1" dirty="0"/>
              <a:t>model	{</a:t>
            </a:r>
          </a:p>
          <a:p>
            <a:r>
              <a:rPr lang="nn-NO" sz="1800" b="1" dirty="0"/>
              <a:t>   for (i in 1 : N)	{</a:t>
            </a:r>
          </a:p>
          <a:p>
            <a:r>
              <a:rPr lang="en-US" sz="1800" b="1" dirty="0"/>
              <a:t>      </a:t>
            </a:r>
            <a:r>
              <a:rPr lang="en-US" sz="1800" b="1" dirty="0" err="1">
                <a:solidFill>
                  <a:schemeClr val="accent2"/>
                </a:solidFill>
              </a:rPr>
              <a:t>time.supp</a:t>
            </a:r>
            <a:r>
              <a:rPr lang="en-US" sz="1800" b="1" dirty="0">
                <a:solidFill>
                  <a:schemeClr val="accent2"/>
                </a:solidFill>
              </a:rPr>
              <a:t>[</a:t>
            </a:r>
            <a:r>
              <a:rPr lang="en-US" sz="1800" b="1" dirty="0" err="1">
                <a:solidFill>
                  <a:schemeClr val="accent2"/>
                </a:solidFill>
              </a:rPr>
              <a:t>i</a:t>
            </a:r>
            <a:r>
              <a:rPr lang="en-US" sz="1800" b="1" dirty="0">
                <a:solidFill>
                  <a:schemeClr val="accent2"/>
                </a:solidFill>
              </a:rPr>
              <a:t>] ~ </a:t>
            </a:r>
            <a:r>
              <a:rPr lang="en-US" sz="1800" b="1" dirty="0" err="1">
                <a:solidFill>
                  <a:schemeClr val="accent2"/>
                </a:solidFill>
              </a:rPr>
              <a:t>dexp</a:t>
            </a:r>
            <a:r>
              <a:rPr lang="en-US" sz="1800" b="1" dirty="0">
                <a:solidFill>
                  <a:schemeClr val="accent2"/>
                </a:solidFill>
              </a:rPr>
              <a:t>(lambda) </a:t>
            </a:r>
            <a:r>
              <a:rPr lang="en-US" sz="1800" b="1" i="1" dirty="0"/>
              <a:t># Exp dist for suppression times </a:t>
            </a:r>
          </a:p>
          <a:p>
            <a:r>
              <a:rPr lang="en-US" sz="1800" b="1" dirty="0"/>
              <a:t>      </a:t>
            </a:r>
            <a:r>
              <a:rPr lang="en-US" sz="1800" b="1" dirty="0">
                <a:solidFill>
                  <a:schemeClr val="accent2"/>
                </a:solidFill>
              </a:rPr>
              <a:t>time.rep[</a:t>
            </a:r>
            <a:r>
              <a:rPr lang="en-US" sz="1800" b="1" dirty="0" err="1">
                <a:solidFill>
                  <a:schemeClr val="accent2"/>
                </a:solidFill>
              </a:rPr>
              <a:t>i</a:t>
            </a:r>
            <a:r>
              <a:rPr lang="en-US" sz="1800" b="1" dirty="0">
                <a:solidFill>
                  <a:schemeClr val="accent2"/>
                </a:solidFill>
              </a:rPr>
              <a:t>] ~ </a:t>
            </a:r>
            <a:r>
              <a:rPr lang="en-US" sz="1800" b="1" dirty="0" err="1">
                <a:solidFill>
                  <a:schemeClr val="accent2"/>
                </a:solidFill>
              </a:rPr>
              <a:t>dexp</a:t>
            </a:r>
            <a:r>
              <a:rPr lang="en-US" sz="1800" b="1" dirty="0">
                <a:solidFill>
                  <a:schemeClr val="accent2"/>
                </a:solidFill>
              </a:rPr>
              <a:t>(lambda) </a:t>
            </a:r>
            <a:r>
              <a:rPr lang="en-US" sz="1800" b="1" i="1" dirty="0"/>
              <a:t># Replicate time from post pred. dist.</a:t>
            </a:r>
          </a:p>
          <a:p>
            <a:r>
              <a:rPr lang="en-US" sz="1800" b="1" dirty="0"/>
              <a:t>		}</a:t>
            </a:r>
          </a:p>
          <a:p>
            <a:r>
              <a:rPr lang="en-US" sz="1800" b="1" dirty="0"/>
              <a:t>      </a:t>
            </a:r>
            <a:r>
              <a:rPr lang="en-US" sz="1800" b="1" dirty="0">
                <a:solidFill>
                  <a:srgbClr val="FF0000"/>
                </a:solidFill>
              </a:rPr>
              <a:t>lambda ~ </a:t>
            </a:r>
            <a:r>
              <a:rPr lang="en-US" sz="1800" b="1" dirty="0" err="1">
                <a:solidFill>
                  <a:srgbClr val="FF0000"/>
                </a:solidFill>
              </a:rPr>
              <a:t>dgamma</a:t>
            </a:r>
            <a:r>
              <a:rPr lang="en-US" sz="1800" b="1" dirty="0">
                <a:solidFill>
                  <a:srgbClr val="FF0000"/>
                </a:solidFill>
              </a:rPr>
              <a:t>(0.0001,0.0001) </a:t>
            </a:r>
            <a:r>
              <a:rPr lang="en-US" sz="1800" b="1" i="1" dirty="0"/>
              <a:t># Diffuse prior for exp parameter </a:t>
            </a:r>
          </a:p>
          <a:p>
            <a:r>
              <a:rPr lang="en-US" sz="1800" b="1" dirty="0"/>
              <a:t>	}</a:t>
            </a:r>
          </a:p>
          <a:p>
            <a:r>
              <a:rPr lang="en-US" sz="1800" b="1" dirty="0"/>
              <a:t>data</a:t>
            </a:r>
          </a:p>
          <a:p>
            <a:r>
              <a:rPr lang="en-US" sz="1800" b="1" i="1" dirty="0"/>
              <a:t># Exponential data for supp. time (lambda = 0.1) </a:t>
            </a:r>
          </a:p>
          <a:p>
            <a:r>
              <a:rPr lang="en-US" sz="1800" b="1" dirty="0">
                <a:solidFill>
                  <a:srgbClr val="18481D"/>
                </a:solidFill>
              </a:rPr>
              <a:t>list(</a:t>
            </a:r>
            <a:r>
              <a:rPr lang="en-US" sz="1800" b="1" dirty="0" err="1">
                <a:solidFill>
                  <a:srgbClr val="18481D"/>
                </a:solidFill>
              </a:rPr>
              <a:t>time.supp</a:t>
            </a:r>
            <a:r>
              <a:rPr lang="en-US" sz="1800" b="1" dirty="0">
                <a:solidFill>
                  <a:srgbClr val="18481D"/>
                </a:solidFill>
              </a:rPr>
              <a:t>=c(1.7 ,1.8, 1.9, 5.8, 10.0, 11.3, 14.3, 16.6, 19.4, 54.8), N=10) </a:t>
            </a:r>
          </a:p>
          <a:p>
            <a:r>
              <a:rPr lang="en-US" sz="1800" b="1" dirty="0"/>
              <a:t>data</a:t>
            </a:r>
          </a:p>
          <a:p>
            <a:r>
              <a:rPr lang="en-US" sz="1800" b="1" i="1" dirty="0"/>
              <a:t># </a:t>
            </a:r>
            <a:r>
              <a:rPr lang="en-US" sz="1800" b="1" i="1" dirty="0" err="1"/>
              <a:t>Weibull</a:t>
            </a:r>
            <a:r>
              <a:rPr lang="en-US" sz="1800" b="1" i="1" dirty="0"/>
              <a:t> supp. time data (alpha = 0.8, lambda = 0.1) </a:t>
            </a:r>
          </a:p>
          <a:p>
            <a:r>
              <a:rPr lang="en-US" sz="1800" b="1" dirty="0">
                <a:solidFill>
                  <a:srgbClr val="18481D"/>
                </a:solidFill>
              </a:rPr>
              <a:t>list(</a:t>
            </a:r>
            <a:r>
              <a:rPr lang="en-US" sz="1800" b="1" dirty="0" err="1">
                <a:solidFill>
                  <a:srgbClr val="18481D"/>
                </a:solidFill>
              </a:rPr>
              <a:t>time.supp</a:t>
            </a:r>
            <a:r>
              <a:rPr lang="en-US" sz="1800" b="1" dirty="0">
                <a:solidFill>
                  <a:srgbClr val="18481D"/>
                </a:solidFill>
              </a:rPr>
              <a:t>=c(0.2, 37.3, 0.5, 4.3, 80.1, 13.3, 2.1, 3.7, 8.2, 2.8), N = 10) </a:t>
            </a:r>
          </a:p>
          <a:p>
            <a:r>
              <a:rPr lang="en-US" sz="1800" b="1" dirty="0" err="1"/>
              <a:t>inits</a:t>
            </a:r>
            <a:endParaRPr lang="en-US" sz="1800" b="1" dirty="0"/>
          </a:p>
          <a:p>
            <a:r>
              <a:rPr lang="en-US" sz="1800" b="1" dirty="0">
                <a:solidFill>
                  <a:srgbClr val="18481D"/>
                </a:solidFill>
              </a:rPr>
              <a:t>list(lambda = 0.1) </a:t>
            </a:r>
          </a:p>
        </p:txBody>
      </p:sp>
      <p:sp>
        <p:nvSpPr>
          <p:cNvPr id="2" name="Slide Number Placeholder 1"/>
          <p:cNvSpPr>
            <a:spLocks noGrp="1"/>
          </p:cNvSpPr>
          <p:nvPr>
            <p:ph type="sldNum" sz="quarter" idx="11"/>
          </p:nvPr>
        </p:nvSpPr>
        <p:spPr/>
        <p:txBody>
          <a:bodyPr/>
          <a:lstStyle/>
          <a:p>
            <a:r>
              <a:rPr lang="en-US"/>
              <a:t>9-</a:t>
            </a:r>
            <a:fld id="{5F868368-EC15-444D-9EFB-42436E21986C}" type="slidenum">
              <a:rPr lang="en-US" smtClean="0"/>
              <a:pPr/>
              <a:t>26</a:t>
            </a:fld>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Use of </a:t>
            </a:r>
            <a:r>
              <a:rPr lang="en-US" i="1" dirty="0"/>
              <a:t>Model Fit</a:t>
            </a:r>
            <a:endParaRPr lang="en-US" dirty="0"/>
          </a:p>
        </p:txBody>
      </p:sp>
      <p:sp>
        <p:nvSpPr>
          <p:cNvPr id="3" name="Content Placeholder 2"/>
          <p:cNvSpPr>
            <a:spLocks noGrp="1"/>
          </p:cNvSpPr>
          <p:nvPr>
            <p:ph idx="1"/>
          </p:nvPr>
        </p:nvSpPr>
        <p:spPr>
          <a:xfrm>
            <a:off x="465138" y="1552575"/>
            <a:ext cx="8145462" cy="657225"/>
          </a:xfrm>
        </p:spPr>
        <p:txBody>
          <a:bodyPr/>
          <a:lstStyle/>
          <a:p>
            <a:r>
              <a:rPr lang="en-US" dirty="0"/>
              <a:t>Monitor time.rep</a:t>
            </a:r>
          </a:p>
          <a:p>
            <a:endParaRPr lang="en-US" dirty="0"/>
          </a:p>
        </p:txBody>
      </p:sp>
      <p:sp>
        <p:nvSpPr>
          <p:cNvPr id="4" name="Slide Number Placeholder 3"/>
          <p:cNvSpPr>
            <a:spLocks noGrp="1"/>
          </p:cNvSpPr>
          <p:nvPr>
            <p:ph type="sldNum" sz="quarter" idx="11"/>
          </p:nvPr>
        </p:nvSpPr>
        <p:spPr/>
        <p:txBody>
          <a:bodyPr/>
          <a:lstStyle/>
          <a:p>
            <a:r>
              <a:rPr lang="en-US"/>
              <a:t>9-</a:t>
            </a:r>
            <a:fld id="{5F868368-EC15-444D-9EFB-42436E21986C}" type="slidenum">
              <a:rPr lang="en-US" smtClean="0"/>
              <a:pPr/>
              <a:t>27</a:t>
            </a:fld>
            <a:endParaRPr lang="en-US" dirty="0"/>
          </a:p>
        </p:txBody>
      </p:sp>
      <p:pic>
        <p:nvPicPr>
          <p:cNvPr id="5" name="Picture 4"/>
          <p:cNvPicPr>
            <a:picLocks noChangeAspect="1"/>
          </p:cNvPicPr>
          <p:nvPr/>
        </p:nvPicPr>
        <p:blipFill>
          <a:blip r:embed="rId3"/>
          <a:stretch>
            <a:fillRect/>
          </a:stretch>
        </p:blipFill>
        <p:spPr>
          <a:xfrm>
            <a:off x="741680" y="1811990"/>
            <a:ext cx="7117080" cy="4621258"/>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Use of </a:t>
            </a:r>
            <a:r>
              <a:rPr lang="en-US" i="1" dirty="0"/>
              <a:t>Model Fit</a:t>
            </a:r>
            <a:endParaRPr lang="en-US" dirty="0"/>
          </a:p>
        </p:txBody>
      </p:sp>
      <p:sp>
        <p:nvSpPr>
          <p:cNvPr id="3" name="Content Placeholder 2"/>
          <p:cNvSpPr>
            <a:spLocks noGrp="1"/>
          </p:cNvSpPr>
          <p:nvPr>
            <p:ph idx="1"/>
          </p:nvPr>
        </p:nvSpPr>
        <p:spPr/>
        <p:txBody>
          <a:bodyPr/>
          <a:lstStyle/>
          <a:p>
            <a:r>
              <a:rPr lang="en-US" dirty="0"/>
              <a:t>Select model fit</a:t>
            </a:r>
          </a:p>
        </p:txBody>
      </p:sp>
      <p:sp>
        <p:nvSpPr>
          <p:cNvPr id="4" name="Slide Number Placeholder 3"/>
          <p:cNvSpPr>
            <a:spLocks noGrp="1"/>
          </p:cNvSpPr>
          <p:nvPr>
            <p:ph type="sldNum" sz="quarter" idx="11"/>
          </p:nvPr>
        </p:nvSpPr>
        <p:spPr/>
        <p:txBody>
          <a:bodyPr/>
          <a:lstStyle/>
          <a:p>
            <a:r>
              <a:rPr lang="en-US"/>
              <a:t>9-</a:t>
            </a:r>
            <a:fld id="{5F868368-EC15-444D-9EFB-42436E21986C}" type="slidenum">
              <a:rPr lang="en-US" smtClean="0"/>
              <a:pPr/>
              <a:t>28</a:t>
            </a:fld>
            <a:endParaRPr lang="en-US" dirty="0"/>
          </a:p>
        </p:txBody>
      </p:sp>
      <p:pic>
        <p:nvPicPr>
          <p:cNvPr id="7"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0" y="3657600"/>
            <a:ext cx="4166980" cy="1981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54940" y="2209800"/>
            <a:ext cx="4229100" cy="1209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Exercise</a:t>
            </a:r>
          </a:p>
        </p:txBody>
      </p:sp>
      <p:sp>
        <p:nvSpPr>
          <p:cNvPr id="3" name="Content Placeholder 2"/>
          <p:cNvSpPr>
            <a:spLocks noGrp="1"/>
          </p:cNvSpPr>
          <p:nvPr>
            <p:ph idx="1"/>
          </p:nvPr>
        </p:nvSpPr>
        <p:spPr/>
        <p:txBody>
          <a:bodyPr/>
          <a:lstStyle/>
          <a:p>
            <a:r>
              <a:rPr lang="en-US" dirty="0"/>
              <a:t>Perform a graphical predictive check of an exponential aleatory model (use the Jeffreys prior) for the following times:</a:t>
            </a:r>
          </a:p>
          <a:p>
            <a:pPr lvl="1">
              <a:buNone/>
            </a:pPr>
            <a:endParaRPr lang="en-US" dirty="0"/>
          </a:p>
          <a:p>
            <a:pPr lvl="1">
              <a:buNone/>
            </a:pPr>
            <a:r>
              <a:rPr lang="en-US" dirty="0"/>
              <a:t>  0.2, 37.3, 0.5, 4.3, 80.1, 13.3, 2.1, 3.7, 8.2, 2.8</a:t>
            </a:r>
          </a:p>
          <a:p>
            <a:endParaRPr lang="en-US" dirty="0"/>
          </a:p>
          <a:p>
            <a:r>
              <a:rPr lang="en-US" dirty="0"/>
              <a:t>These times are actually from a Weibull with alpha = 0.8 and      lambda = 0.1</a:t>
            </a:r>
          </a:p>
          <a:p>
            <a:r>
              <a:rPr lang="en-US" dirty="0"/>
              <a:t>Remember, alpha = 1.0 is equivalent to an Exponential distribution</a:t>
            </a:r>
          </a:p>
        </p:txBody>
      </p:sp>
      <p:sp>
        <p:nvSpPr>
          <p:cNvPr id="4" name="Slide Number Placeholder 3"/>
          <p:cNvSpPr>
            <a:spLocks noGrp="1"/>
          </p:cNvSpPr>
          <p:nvPr>
            <p:ph type="sldNum" sz="quarter" idx="11"/>
          </p:nvPr>
        </p:nvSpPr>
        <p:spPr/>
        <p:txBody>
          <a:bodyPr/>
          <a:lstStyle/>
          <a:p>
            <a:r>
              <a:rPr lang="en-US"/>
              <a:t>9-</a:t>
            </a:r>
            <a:fld id="{5F868368-EC15-444D-9EFB-42436E21986C}" type="slidenum">
              <a:rPr lang="en-US" smtClean="0"/>
              <a:pPr/>
              <a:t>29</a:t>
            </a:fld>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p:txBody>
          <a:bodyPr/>
          <a:lstStyle/>
          <a:p>
            <a:r>
              <a:rPr lang="en-US" dirty="0"/>
              <a:t>Graphical Methods</a:t>
            </a:r>
          </a:p>
        </p:txBody>
      </p:sp>
      <p:graphicFrame>
        <p:nvGraphicFramePr>
          <p:cNvPr id="123908" name="Object 4"/>
          <p:cNvGraphicFramePr>
            <a:graphicFrameLocks noGrp="1" noChangeAspect="1"/>
          </p:cNvGraphicFramePr>
          <p:nvPr>
            <p:ph idx="1"/>
            <p:extLst>
              <p:ext uri="{D42A27DB-BD31-4B8C-83A1-F6EECF244321}">
                <p14:modId xmlns:p14="http://schemas.microsoft.com/office/powerpoint/2010/main" val="2425909150"/>
              </p:ext>
            </p:extLst>
          </p:nvPr>
        </p:nvGraphicFramePr>
        <p:xfrm>
          <a:off x="1711354" y="1547769"/>
          <a:ext cx="4715312" cy="3430588"/>
        </p:xfrm>
        <a:graphic>
          <a:graphicData uri="http://schemas.openxmlformats.org/presentationml/2006/ole">
            <mc:AlternateContent xmlns:mc="http://schemas.openxmlformats.org/markup-compatibility/2006">
              <mc:Choice xmlns:v="urn:schemas-microsoft-com:vml" Requires="v">
                <p:oleObj spid="_x0000_s1042" r:id="rId4" imgW="3600000" imgH="3600000" progId="">
                  <p:embed/>
                </p:oleObj>
              </mc:Choice>
              <mc:Fallback>
                <p:oleObj r:id="rId4" imgW="3600000" imgH="360000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11354" y="1547769"/>
                        <a:ext cx="4715312" cy="3430588"/>
                      </a:xfrm>
                      <a:prstGeom prst="rect">
                        <a:avLst/>
                      </a:prstGeom>
                      <a:noFill/>
                      <a:ln>
                        <a:noFill/>
                      </a:ln>
                      <a:effectLst/>
                      <a:extLst/>
                    </p:spPr>
                  </p:pic>
                </p:oleObj>
              </mc:Fallback>
            </mc:AlternateContent>
          </a:graphicData>
        </a:graphic>
      </p:graphicFrame>
      <p:sp>
        <p:nvSpPr>
          <p:cNvPr id="2" name="Slide Number Placeholder 1"/>
          <p:cNvSpPr>
            <a:spLocks noGrp="1"/>
          </p:cNvSpPr>
          <p:nvPr>
            <p:ph type="sldNum" sz="quarter" idx="11"/>
          </p:nvPr>
        </p:nvSpPr>
        <p:spPr/>
        <p:txBody>
          <a:bodyPr/>
          <a:lstStyle/>
          <a:p>
            <a:r>
              <a:rPr lang="en-US"/>
              <a:t>9-</a:t>
            </a:r>
            <a:fld id="{5F868368-EC15-444D-9EFB-42436E21986C}" type="slidenum">
              <a:rPr lang="en-US" smtClean="0"/>
              <a:pPr/>
              <a:t>3</a:t>
            </a:fld>
            <a:endParaRPr lang="en-US" dirty="0"/>
          </a:p>
        </p:txBody>
      </p:sp>
      <p:sp>
        <p:nvSpPr>
          <p:cNvPr id="6" name="Rectangle 3">
            <a:extLst>
              <a:ext uri="{FF2B5EF4-FFF2-40B4-BE49-F238E27FC236}">
                <a16:creationId xmlns:a16="http://schemas.microsoft.com/office/drawing/2014/main" id="{4AC491F2-F9C2-9246-AA74-6E94385777C1}"/>
              </a:ext>
            </a:extLst>
          </p:cNvPr>
          <p:cNvSpPr txBox="1">
            <a:spLocks noChangeArrowheads="1"/>
          </p:cNvSpPr>
          <p:nvPr/>
        </p:nvSpPr>
        <p:spPr bwMode="auto">
          <a:xfrm>
            <a:off x="455613" y="5199092"/>
            <a:ext cx="6909931" cy="8066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230188" indent="-230188" algn="l" rtl="0" eaLnBrk="1" fontAlgn="base" hangingPunct="1">
              <a:lnSpc>
                <a:spcPct val="85000"/>
              </a:lnSpc>
              <a:spcBef>
                <a:spcPct val="40000"/>
              </a:spcBef>
              <a:spcAft>
                <a:spcPct val="0"/>
              </a:spcAft>
              <a:buClr>
                <a:schemeClr val="accent2"/>
              </a:buClr>
              <a:buChar char="•"/>
              <a:defRPr sz="2000">
                <a:solidFill>
                  <a:schemeClr val="tx1"/>
                </a:solidFill>
                <a:latin typeface="+mn-lt"/>
                <a:ea typeface="ＭＳ Ｐゴシック" charset="0"/>
                <a:cs typeface="+mn-cs"/>
              </a:defRPr>
            </a:lvl1pPr>
            <a:lvl2pPr marL="684213" indent="-227013" algn="l" rtl="0" eaLnBrk="1" fontAlgn="base" hangingPunct="1">
              <a:lnSpc>
                <a:spcPct val="85000"/>
              </a:lnSpc>
              <a:spcBef>
                <a:spcPct val="20000"/>
              </a:spcBef>
              <a:spcAft>
                <a:spcPct val="0"/>
              </a:spcAft>
              <a:buClr>
                <a:schemeClr val="accent2"/>
              </a:buClr>
              <a:buFont typeface="Times New Roman" charset="0"/>
              <a:buChar char="–"/>
              <a:defRPr sz="2000">
                <a:solidFill>
                  <a:schemeClr val="tx1"/>
                </a:solidFill>
                <a:latin typeface="+mn-lt"/>
                <a:ea typeface="ＭＳ Ｐゴシック" charset="0"/>
              </a:defRPr>
            </a:lvl2pPr>
            <a:lvl3pPr marL="1143000" indent="-228600" algn="l" rtl="0" eaLnBrk="1" fontAlgn="base" hangingPunct="1">
              <a:lnSpc>
                <a:spcPct val="85000"/>
              </a:lnSpc>
              <a:spcBef>
                <a:spcPct val="20000"/>
              </a:spcBef>
              <a:spcAft>
                <a:spcPct val="0"/>
              </a:spcAft>
              <a:buClr>
                <a:schemeClr val="accent2"/>
              </a:buClr>
              <a:buChar char="•"/>
              <a:defRPr sz="2000">
                <a:solidFill>
                  <a:schemeClr val="tx1"/>
                </a:solidFill>
                <a:latin typeface="+mn-lt"/>
                <a:ea typeface="ＭＳ Ｐゴシック" charset="0"/>
              </a:defRPr>
            </a:lvl3pPr>
            <a:lvl4pPr marL="1600200" indent="-228600" algn="l" rtl="0" eaLnBrk="1" fontAlgn="base" hangingPunct="1">
              <a:lnSpc>
                <a:spcPct val="85000"/>
              </a:lnSpc>
              <a:spcBef>
                <a:spcPct val="20000"/>
              </a:spcBef>
              <a:spcAft>
                <a:spcPct val="0"/>
              </a:spcAft>
              <a:buClr>
                <a:schemeClr val="accent2"/>
              </a:buClr>
              <a:buFont typeface="Times New Roman" charset="0"/>
              <a:buChar char="–"/>
              <a:defRPr sz="2000">
                <a:solidFill>
                  <a:schemeClr val="tx1"/>
                </a:solidFill>
                <a:latin typeface="+mn-lt"/>
                <a:ea typeface="ＭＳ Ｐゴシック" charset="0"/>
              </a:defRPr>
            </a:lvl4pPr>
            <a:lvl5pPr marL="2057400" indent="-228600" algn="l" rtl="0" eaLnBrk="1" fontAlgn="base" hangingPunct="1">
              <a:lnSpc>
                <a:spcPct val="85000"/>
              </a:lnSpc>
              <a:spcBef>
                <a:spcPct val="20000"/>
              </a:spcBef>
              <a:spcAft>
                <a:spcPct val="0"/>
              </a:spcAft>
              <a:buClr>
                <a:schemeClr val="accent2"/>
              </a:buClr>
              <a:buChar char="•"/>
              <a:defRPr sz="2000">
                <a:solidFill>
                  <a:schemeClr val="tx1"/>
                </a:solidFill>
                <a:latin typeface="+mn-lt"/>
                <a:ea typeface="ＭＳ Ｐゴシック" charset="0"/>
              </a:defRPr>
            </a:lvl5pPr>
            <a:lvl6pPr marL="2514600" indent="-228600" algn="l" rtl="0" eaLnBrk="1" fontAlgn="base" hangingPunct="1">
              <a:lnSpc>
                <a:spcPct val="85000"/>
              </a:lnSpc>
              <a:spcBef>
                <a:spcPct val="20000"/>
              </a:spcBef>
              <a:spcAft>
                <a:spcPct val="0"/>
              </a:spcAft>
              <a:buClr>
                <a:srgbClr val="FF6600"/>
              </a:buClr>
              <a:buChar char="•"/>
              <a:defRPr sz="2000">
                <a:solidFill>
                  <a:schemeClr val="tx1"/>
                </a:solidFill>
                <a:latin typeface="+mn-lt"/>
              </a:defRPr>
            </a:lvl6pPr>
            <a:lvl7pPr marL="2971800" indent="-228600" algn="l" rtl="0" eaLnBrk="1" fontAlgn="base" hangingPunct="1">
              <a:lnSpc>
                <a:spcPct val="85000"/>
              </a:lnSpc>
              <a:spcBef>
                <a:spcPct val="20000"/>
              </a:spcBef>
              <a:spcAft>
                <a:spcPct val="0"/>
              </a:spcAft>
              <a:buClr>
                <a:srgbClr val="FF6600"/>
              </a:buClr>
              <a:buChar char="•"/>
              <a:defRPr sz="2000">
                <a:solidFill>
                  <a:schemeClr val="tx1"/>
                </a:solidFill>
                <a:latin typeface="+mn-lt"/>
              </a:defRPr>
            </a:lvl7pPr>
            <a:lvl8pPr marL="3429000" indent="-228600" algn="l" rtl="0" eaLnBrk="1" fontAlgn="base" hangingPunct="1">
              <a:lnSpc>
                <a:spcPct val="85000"/>
              </a:lnSpc>
              <a:spcBef>
                <a:spcPct val="20000"/>
              </a:spcBef>
              <a:spcAft>
                <a:spcPct val="0"/>
              </a:spcAft>
              <a:buClr>
                <a:srgbClr val="FF6600"/>
              </a:buClr>
              <a:buChar char="•"/>
              <a:defRPr sz="2000">
                <a:solidFill>
                  <a:schemeClr val="tx1"/>
                </a:solidFill>
                <a:latin typeface="+mn-lt"/>
              </a:defRPr>
            </a:lvl8pPr>
            <a:lvl9pPr marL="3886200" indent="-228600" algn="l" rtl="0" eaLnBrk="1" fontAlgn="base" hangingPunct="1">
              <a:lnSpc>
                <a:spcPct val="85000"/>
              </a:lnSpc>
              <a:spcBef>
                <a:spcPct val="20000"/>
              </a:spcBef>
              <a:spcAft>
                <a:spcPct val="0"/>
              </a:spcAft>
              <a:buClr>
                <a:srgbClr val="FF6600"/>
              </a:buClr>
              <a:buChar char="•"/>
              <a:defRPr sz="2000">
                <a:solidFill>
                  <a:schemeClr val="tx1"/>
                </a:solidFill>
                <a:latin typeface="+mn-lt"/>
              </a:defRPr>
            </a:lvl9pPr>
          </a:lstStyle>
          <a:p>
            <a:r>
              <a:rPr lang="en-US" kern="0" dirty="0"/>
              <a:t>Graph suggests plant-to-plant variability</a:t>
            </a:r>
          </a:p>
          <a:p>
            <a:r>
              <a:rPr lang="en-US" kern="0" dirty="0"/>
              <a:t>Pooling of data across plants may not be justified</a:t>
            </a:r>
          </a:p>
          <a:p>
            <a:endParaRPr lang="en-US" kern="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p:txBody>
          <a:bodyPr>
            <a:normAutofit fontScale="90000"/>
          </a:bodyPr>
          <a:lstStyle/>
          <a:p>
            <a:r>
              <a:rPr lang="en-US" sz="3200" dirty="0"/>
              <a:t>Use of Summary Statistics from Posterior Predictive Distribution</a:t>
            </a:r>
          </a:p>
        </p:txBody>
      </p:sp>
      <p:sp>
        <p:nvSpPr>
          <p:cNvPr id="146435" name="Rectangle 3"/>
          <p:cNvSpPr>
            <a:spLocks noGrp="1" noChangeArrowheads="1"/>
          </p:cNvSpPr>
          <p:nvPr>
            <p:ph type="body" idx="1"/>
          </p:nvPr>
        </p:nvSpPr>
        <p:spPr>
          <a:xfrm>
            <a:off x="455613" y="1881485"/>
            <a:ext cx="8231187" cy="4524375"/>
          </a:xfrm>
        </p:spPr>
        <p:txBody>
          <a:bodyPr/>
          <a:lstStyle/>
          <a:p>
            <a:r>
              <a:rPr lang="en-US" dirty="0"/>
              <a:t>Is data exponential (i.e., is likelihood correct)?</a:t>
            </a:r>
          </a:p>
          <a:p>
            <a:pPr lvl="1"/>
            <a:r>
              <a:rPr lang="en-US" dirty="0"/>
              <a:t>Use </a:t>
            </a:r>
            <a:r>
              <a:rPr lang="en-US" dirty="0">
                <a:sym typeface="Symbol" pitchFamily="18" charset="2"/>
              </a:rPr>
              <a:t> t</a:t>
            </a:r>
            <a:r>
              <a:rPr lang="en-US" baseline="-25000" dirty="0">
                <a:sym typeface="Symbol" pitchFamily="18" charset="2"/>
              </a:rPr>
              <a:t>i</a:t>
            </a:r>
            <a:r>
              <a:rPr lang="en-US" dirty="0">
                <a:sym typeface="Symbol" pitchFamily="18" charset="2"/>
              </a:rPr>
              <a:t> and examine posterior predictive distribution for T</a:t>
            </a:r>
            <a:r>
              <a:rPr lang="en-US" baseline="-25000" dirty="0">
                <a:sym typeface="Symbol" pitchFamily="18" charset="2"/>
              </a:rPr>
              <a:t>rep, i</a:t>
            </a:r>
            <a:endParaRPr lang="en-US" dirty="0">
              <a:sym typeface="Symbol" pitchFamily="18" charset="2"/>
            </a:endParaRPr>
          </a:p>
          <a:p>
            <a:pPr lvl="2"/>
            <a:r>
              <a:rPr lang="en-US" dirty="0">
                <a:sym typeface="Symbol" pitchFamily="18" charset="2"/>
              </a:rPr>
              <a:t>Where does observed  t</a:t>
            </a:r>
            <a:r>
              <a:rPr lang="en-US" baseline="-25000" dirty="0">
                <a:sym typeface="Symbol" pitchFamily="18" charset="2"/>
              </a:rPr>
              <a:t>i</a:t>
            </a:r>
            <a:r>
              <a:rPr lang="en-US" dirty="0">
                <a:sym typeface="Symbol" pitchFamily="18" charset="2"/>
              </a:rPr>
              <a:t> fall in posterior predictive distribution for T</a:t>
            </a:r>
            <a:r>
              <a:rPr lang="en-US" baseline="-25000" dirty="0">
                <a:sym typeface="Symbol" pitchFamily="18" charset="2"/>
              </a:rPr>
              <a:t>rep, i</a:t>
            </a:r>
            <a:r>
              <a:rPr lang="en-US" dirty="0">
                <a:sym typeface="Symbol" pitchFamily="18" charset="2"/>
              </a:rPr>
              <a:t>?</a:t>
            </a:r>
          </a:p>
          <a:p>
            <a:pPr lvl="2"/>
            <a:r>
              <a:rPr lang="en-US" dirty="0">
                <a:sym typeface="Symbol" pitchFamily="18" charset="2"/>
              </a:rPr>
              <a:t>Use diffuse prior for  to eliminate effect of prior</a:t>
            </a:r>
          </a:p>
          <a:p>
            <a:pPr lvl="3"/>
            <a:r>
              <a:rPr lang="en-US" dirty="0">
                <a:sym typeface="Symbol" pitchFamily="18" charset="2"/>
              </a:rPr>
              <a:t>Observed  t</a:t>
            </a:r>
            <a:r>
              <a:rPr lang="en-US" baseline="-25000" dirty="0">
                <a:sym typeface="Symbol" pitchFamily="18" charset="2"/>
              </a:rPr>
              <a:t>i</a:t>
            </a:r>
            <a:r>
              <a:rPr lang="en-US" dirty="0">
                <a:sym typeface="Symbol" pitchFamily="18" charset="2"/>
              </a:rPr>
              <a:t> will always be at median, so we need another approach</a:t>
            </a:r>
          </a:p>
        </p:txBody>
      </p:sp>
      <p:sp>
        <p:nvSpPr>
          <p:cNvPr id="2" name="Slide Number Placeholder 1"/>
          <p:cNvSpPr>
            <a:spLocks noGrp="1"/>
          </p:cNvSpPr>
          <p:nvPr>
            <p:ph type="sldNum" sz="quarter" idx="11"/>
          </p:nvPr>
        </p:nvSpPr>
        <p:spPr/>
        <p:txBody>
          <a:bodyPr/>
          <a:lstStyle/>
          <a:p>
            <a:r>
              <a:rPr lang="en-US"/>
              <a:t>9-</a:t>
            </a:r>
            <a:fld id="{5F868368-EC15-444D-9EFB-42436E21986C}" type="slidenum">
              <a:rPr lang="en-US" smtClean="0"/>
              <a:pPr/>
              <a:t>30</a:t>
            </a:fld>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Rectangle 2"/>
          <p:cNvSpPr>
            <a:spLocks noGrp="1" noChangeArrowheads="1"/>
          </p:cNvSpPr>
          <p:nvPr>
            <p:ph type="title"/>
          </p:nvPr>
        </p:nvSpPr>
        <p:spPr/>
        <p:txBody>
          <a:bodyPr/>
          <a:lstStyle/>
          <a:p>
            <a:r>
              <a:rPr lang="en-US" dirty="0"/>
              <a:t>Are Times Exponential?</a:t>
            </a:r>
          </a:p>
        </p:txBody>
      </p:sp>
      <p:sp>
        <p:nvSpPr>
          <p:cNvPr id="225283" name="Rectangle 3"/>
          <p:cNvSpPr>
            <a:spLocks noGrp="1" noChangeArrowheads="1"/>
          </p:cNvSpPr>
          <p:nvPr>
            <p:ph type="body" idx="1"/>
          </p:nvPr>
        </p:nvSpPr>
        <p:spPr/>
        <p:txBody>
          <a:bodyPr/>
          <a:lstStyle/>
          <a:p>
            <a:r>
              <a:rPr lang="en-US" dirty="0"/>
              <a:t>Cramer-Von Mises test, Bayesian version</a:t>
            </a:r>
          </a:p>
          <a:p>
            <a:endParaRPr lang="en-US" dirty="0"/>
          </a:p>
          <a:p>
            <a:endParaRPr lang="en-US" dirty="0"/>
          </a:p>
          <a:p>
            <a:endParaRPr lang="en-US" dirty="0"/>
          </a:p>
          <a:p>
            <a:r>
              <a:rPr lang="en-US" dirty="0"/>
              <a:t>Uses fact that F(t) ~ uniform(0, 1)   (inverse CDF trick)</a:t>
            </a:r>
          </a:p>
          <a:p>
            <a:r>
              <a:rPr lang="en-US" dirty="0"/>
              <a:t>Bayesian version in following script compares observed and replicated values</a:t>
            </a:r>
          </a:p>
          <a:p>
            <a:r>
              <a:rPr lang="en-US" dirty="0">
                <a:sym typeface="Symbol" pitchFamily="18" charset="2"/>
              </a:rPr>
              <a:t>Example:  fire suppression times in minutes:</a:t>
            </a:r>
          </a:p>
          <a:p>
            <a:pPr>
              <a:buFontTx/>
              <a:buNone/>
            </a:pPr>
            <a:r>
              <a:rPr lang="en-US" dirty="0">
                <a:sym typeface="Symbol" pitchFamily="18" charset="2"/>
              </a:rPr>
              <a:t>	</a:t>
            </a:r>
            <a:r>
              <a:rPr lang="en-US" dirty="0"/>
              <a:t>1.7, 1.8, 1.9, 5.8, 10.0, 11.3, 14.3, 16.6, 19.4, 54.8  (n = 10)</a:t>
            </a:r>
          </a:p>
        </p:txBody>
      </p:sp>
      <p:pic>
        <p:nvPicPr>
          <p:cNvPr id="340996" name="Picture 4" descr="\omega^2 = \int_{-\infty}^{\infty} [F_n(x)-F^*(x)]^2\,\mathrm{d}F^*(x)"/>
          <p:cNvPicPr>
            <a:picLocks noChangeAspect="1" noChangeArrowheads="1"/>
          </p:cNvPicPr>
          <p:nvPr/>
        </p:nvPicPr>
        <p:blipFill>
          <a:blip r:embed="rId3" cstate="print"/>
          <a:srcRect/>
          <a:stretch>
            <a:fillRect/>
          </a:stretch>
        </p:blipFill>
        <p:spPr bwMode="auto">
          <a:xfrm>
            <a:off x="2237638" y="2098826"/>
            <a:ext cx="4034326" cy="644373"/>
          </a:xfrm>
          <a:prstGeom prst="rect">
            <a:avLst/>
          </a:prstGeom>
          <a:noFill/>
        </p:spPr>
      </p:pic>
      <p:sp>
        <p:nvSpPr>
          <p:cNvPr id="2" name="Slide Number Placeholder 1"/>
          <p:cNvSpPr>
            <a:spLocks noGrp="1"/>
          </p:cNvSpPr>
          <p:nvPr>
            <p:ph type="sldNum" sz="quarter" idx="11"/>
          </p:nvPr>
        </p:nvSpPr>
        <p:spPr/>
        <p:txBody>
          <a:bodyPr/>
          <a:lstStyle/>
          <a:p>
            <a:r>
              <a:rPr lang="en-US"/>
              <a:t>9-</a:t>
            </a:r>
            <a:fld id="{5F868368-EC15-444D-9EFB-42436E21986C}" type="slidenum">
              <a:rPr lang="en-US" smtClean="0"/>
              <a:pPr/>
              <a:t>31</a:t>
            </a:fld>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p:txBody>
          <a:bodyPr/>
          <a:lstStyle/>
          <a:p>
            <a:r>
              <a:rPr lang="en-US" dirty="0"/>
              <a:t>Are Times Exponential?</a:t>
            </a:r>
          </a:p>
        </p:txBody>
      </p:sp>
      <p:pic>
        <p:nvPicPr>
          <p:cNvPr id="148488" name="Picture 8" descr="newlogo"/>
          <p:cNvPicPr>
            <a:picLocks noChangeAspect="1" noChangeArrowheads="1"/>
          </p:cNvPicPr>
          <p:nvPr/>
        </p:nvPicPr>
        <p:blipFill>
          <a:blip r:embed="rId3" cstate="print"/>
          <a:srcRect/>
          <a:stretch>
            <a:fillRect/>
          </a:stretch>
        </p:blipFill>
        <p:spPr bwMode="auto">
          <a:xfrm>
            <a:off x="4191000" y="5981700"/>
            <a:ext cx="512763" cy="685800"/>
          </a:xfrm>
          <a:prstGeom prst="rect">
            <a:avLst/>
          </a:prstGeom>
          <a:noFill/>
        </p:spPr>
      </p:pic>
      <p:sp>
        <p:nvSpPr>
          <p:cNvPr id="148489" name="Text Box 9"/>
          <p:cNvSpPr txBox="1">
            <a:spLocks noChangeArrowheads="1"/>
          </p:cNvSpPr>
          <p:nvPr/>
        </p:nvSpPr>
        <p:spPr bwMode="auto">
          <a:xfrm>
            <a:off x="4703763" y="6172200"/>
            <a:ext cx="3352800" cy="304800"/>
          </a:xfrm>
          <a:prstGeom prst="rect">
            <a:avLst/>
          </a:prstGeom>
          <a:noFill/>
          <a:ln w="9525">
            <a:noFill/>
            <a:miter lim="800000"/>
            <a:headEnd/>
            <a:tailEnd/>
          </a:ln>
          <a:effectLst/>
        </p:spPr>
        <p:txBody>
          <a:bodyPr>
            <a:spAutoFit/>
          </a:bodyPr>
          <a:lstStyle/>
          <a:p>
            <a:pPr>
              <a:spcBef>
                <a:spcPct val="50000"/>
              </a:spcBef>
            </a:pPr>
            <a:r>
              <a:rPr lang="en-US" sz="1400" b="1" dirty="0">
                <a:latin typeface="Arial" charset="0"/>
              </a:rPr>
              <a:t>suppression rate data.odc</a:t>
            </a:r>
          </a:p>
        </p:txBody>
      </p:sp>
      <p:sp>
        <p:nvSpPr>
          <p:cNvPr id="6" name="Rectangle 5"/>
          <p:cNvSpPr/>
          <p:nvPr/>
        </p:nvSpPr>
        <p:spPr>
          <a:xfrm>
            <a:off x="265906" y="1429710"/>
            <a:ext cx="8610600" cy="4647426"/>
          </a:xfrm>
          <a:prstGeom prst="rect">
            <a:avLst/>
          </a:prstGeom>
        </p:spPr>
        <p:txBody>
          <a:bodyPr wrap="square">
            <a:spAutoFit/>
          </a:bodyPr>
          <a:lstStyle/>
          <a:p>
            <a:r>
              <a:rPr lang="en-US" sz="1800" b="1" dirty="0"/>
              <a:t>model	{</a:t>
            </a:r>
          </a:p>
          <a:p>
            <a:r>
              <a:rPr lang="nn-NO" sz="1800" b="1" dirty="0"/>
              <a:t>   </a:t>
            </a:r>
            <a:r>
              <a:rPr lang="nn-NO" sz="1800" b="1" dirty="0">
                <a:solidFill>
                  <a:srgbClr val="008080"/>
                </a:solidFill>
              </a:rPr>
              <a:t>for (i in 1 : N)</a:t>
            </a:r>
            <a:r>
              <a:rPr lang="nn-NO" sz="1800" b="1" dirty="0"/>
              <a:t>	{</a:t>
            </a:r>
          </a:p>
          <a:p>
            <a:r>
              <a:rPr lang="en-US" sz="1800" b="1" dirty="0"/>
              <a:t>     </a:t>
            </a:r>
            <a:r>
              <a:rPr lang="en-US" sz="1800" b="1" dirty="0" err="1">
                <a:solidFill>
                  <a:schemeClr val="accent2"/>
                </a:solidFill>
              </a:rPr>
              <a:t>time.supp</a:t>
            </a:r>
            <a:r>
              <a:rPr lang="en-US" sz="1800" b="1" dirty="0">
                <a:solidFill>
                  <a:schemeClr val="accent2"/>
                </a:solidFill>
              </a:rPr>
              <a:t>[</a:t>
            </a:r>
            <a:r>
              <a:rPr lang="en-US" sz="1800" b="1" dirty="0" err="1">
                <a:solidFill>
                  <a:schemeClr val="accent2"/>
                </a:solidFill>
              </a:rPr>
              <a:t>i</a:t>
            </a:r>
            <a:r>
              <a:rPr lang="en-US" sz="1800" b="1" dirty="0">
                <a:solidFill>
                  <a:schemeClr val="accent2"/>
                </a:solidFill>
              </a:rPr>
              <a:t>]</a:t>
            </a:r>
            <a:r>
              <a:rPr lang="en-US" sz="1800" b="1" dirty="0"/>
              <a:t> ~ </a:t>
            </a:r>
            <a:r>
              <a:rPr lang="en-US" sz="1800" b="1" dirty="0" err="1"/>
              <a:t>dexp</a:t>
            </a:r>
            <a:r>
              <a:rPr lang="en-US" sz="1800" b="1" dirty="0"/>
              <a:t>(lambda) </a:t>
            </a:r>
            <a:r>
              <a:rPr lang="en-US" sz="1800" b="1" i="1" dirty="0"/>
              <a:t># Exp distribution for suppression times</a:t>
            </a:r>
          </a:p>
          <a:p>
            <a:r>
              <a:rPr lang="en-US" sz="1800" b="1" dirty="0"/>
              <a:t>     </a:t>
            </a:r>
            <a:r>
              <a:rPr lang="en-US" sz="1800" b="1" dirty="0">
                <a:solidFill>
                  <a:srgbClr val="FF0000"/>
                </a:solidFill>
              </a:rPr>
              <a:t>time.rep[</a:t>
            </a:r>
            <a:r>
              <a:rPr lang="en-US" sz="1800" b="1" dirty="0" err="1">
                <a:solidFill>
                  <a:srgbClr val="FF0000"/>
                </a:solidFill>
              </a:rPr>
              <a:t>i</a:t>
            </a:r>
            <a:r>
              <a:rPr lang="en-US" sz="1800" b="1" dirty="0">
                <a:solidFill>
                  <a:srgbClr val="FF0000"/>
                </a:solidFill>
              </a:rPr>
              <a:t>]</a:t>
            </a:r>
            <a:r>
              <a:rPr lang="en-US" sz="1800" b="1" dirty="0"/>
              <a:t> ~ </a:t>
            </a:r>
            <a:r>
              <a:rPr lang="en-US" sz="1800" b="1" dirty="0" err="1"/>
              <a:t>dexp</a:t>
            </a:r>
            <a:r>
              <a:rPr lang="en-US" sz="1800" b="1" dirty="0"/>
              <a:t>(lambda) </a:t>
            </a:r>
            <a:r>
              <a:rPr lang="en-US" sz="1800" b="1" i="1" dirty="0"/>
              <a:t># Replicate times from post predictive dist</a:t>
            </a:r>
          </a:p>
          <a:p>
            <a:r>
              <a:rPr lang="en-US" sz="1800" b="1" dirty="0"/>
              <a:t>     </a:t>
            </a:r>
            <a:r>
              <a:rPr lang="en-US" sz="1800" b="1" dirty="0" err="1">
                <a:solidFill>
                  <a:schemeClr val="accent2"/>
                </a:solidFill>
              </a:rPr>
              <a:t>time.supp.ranked</a:t>
            </a:r>
            <a:r>
              <a:rPr lang="en-US" sz="1800" b="1" dirty="0">
                <a:solidFill>
                  <a:schemeClr val="accent2"/>
                </a:solidFill>
              </a:rPr>
              <a:t>[</a:t>
            </a:r>
            <a:r>
              <a:rPr lang="en-US" sz="1800" b="1" dirty="0" err="1">
                <a:solidFill>
                  <a:schemeClr val="accent2"/>
                </a:solidFill>
              </a:rPr>
              <a:t>i</a:t>
            </a:r>
            <a:r>
              <a:rPr lang="en-US" sz="1800" b="1" dirty="0">
                <a:solidFill>
                  <a:schemeClr val="accent2"/>
                </a:solidFill>
              </a:rPr>
              <a:t>] &lt;- ranked(</a:t>
            </a:r>
            <a:r>
              <a:rPr lang="en-US" sz="1800" b="1" dirty="0" err="1">
                <a:solidFill>
                  <a:schemeClr val="accent2"/>
                </a:solidFill>
              </a:rPr>
              <a:t>time.supp</a:t>
            </a:r>
            <a:r>
              <a:rPr lang="en-US" sz="1800" b="1" dirty="0">
                <a:solidFill>
                  <a:schemeClr val="accent2"/>
                </a:solidFill>
              </a:rPr>
              <a:t>[],</a:t>
            </a:r>
            <a:r>
              <a:rPr lang="en-US" sz="1800" b="1" dirty="0" err="1">
                <a:solidFill>
                  <a:schemeClr val="accent2"/>
                </a:solidFill>
              </a:rPr>
              <a:t>i</a:t>
            </a:r>
            <a:r>
              <a:rPr lang="en-US" sz="1800" b="1" dirty="0">
                <a:solidFill>
                  <a:schemeClr val="accent2"/>
                </a:solidFill>
              </a:rPr>
              <a:t>) </a:t>
            </a:r>
            <a:r>
              <a:rPr lang="en-US" sz="1800" b="1" i="1" dirty="0"/>
              <a:t># Ranks times</a:t>
            </a:r>
          </a:p>
          <a:p>
            <a:r>
              <a:rPr lang="en-US" sz="1800" b="1" dirty="0"/>
              <a:t>     </a:t>
            </a:r>
            <a:r>
              <a:rPr lang="en-US" sz="1800" b="1" dirty="0" err="1">
                <a:solidFill>
                  <a:srgbClr val="FF0000"/>
                </a:solidFill>
              </a:rPr>
              <a:t>time.rep.ranked</a:t>
            </a:r>
            <a:r>
              <a:rPr lang="en-US" sz="1800" b="1" dirty="0">
                <a:solidFill>
                  <a:srgbClr val="FF0000"/>
                </a:solidFill>
              </a:rPr>
              <a:t>[</a:t>
            </a:r>
            <a:r>
              <a:rPr lang="en-US" sz="1800" b="1" dirty="0" err="1">
                <a:solidFill>
                  <a:srgbClr val="FF0000"/>
                </a:solidFill>
              </a:rPr>
              <a:t>i</a:t>
            </a:r>
            <a:r>
              <a:rPr lang="en-US" sz="1800" b="1" dirty="0">
                <a:solidFill>
                  <a:srgbClr val="FF0000"/>
                </a:solidFill>
              </a:rPr>
              <a:t>] &lt;- ranked(time.rep[], </a:t>
            </a:r>
            <a:r>
              <a:rPr lang="en-US" sz="1800" b="1" dirty="0" err="1">
                <a:solidFill>
                  <a:srgbClr val="FF0000"/>
                </a:solidFill>
              </a:rPr>
              <a:t>i</a:t>
            </a:r>
            <a:r>
              <a:rPr lang="en-US" sz="1800" b="1" dirty="0">
                <a:solidFill>
                  <a:srgbClr val="FF0000"/>
                </a:solidFill>
              </a:rPr>
              <a:t>)</a:t>
            </a:r>
          </a:p>
          <a:p>
            <a:endParaRPr lang="en-US" sz="800" b="1" dirty="0"/>
          </a:p>
          <a:p>
            <a:r>
              <a:rPr lang="en-US" sz="1800" b="1" dirty="0">
                <a:solidFill>
                  <a:srgbClr val="FFC000"/>
                </a:solidFill>
              </a:rPr>
              <a:t>     F.obs[</a:t>
            </a:r>
            <a:r>
              <a:rPr lang="en-US" sz="1800" b="1" dirty="0" err="1">
                <a:solidFill>
                  <a:srgbClr val="FFC000"/>
                </a:solidFill>
              </a:rPr>
              <a:t>i</a:t>
            </a:r>
            <a:r>
              <a:rPr lang="en-US" sz="1800" b="1" dirty="0">
                <a:solidFill>
                  <a:srgbClr val="FFC000"/>
                </a:solidFill>
              </a:rPr>
              <a:t>] &lt;- 1 - exp(-lambda*</a:t>
            </a:r>
            <a:r>
              <a:rPr lang="en-US" sz="1800" b="1" dirty="0" err="1">
                <a:solidFill>
                  <a:srgbClr val="FFC000"/>
                </a:solidFill>
              </a:rPr>
              <a:t>time.supp.ranked</a:t>
            </a:r>
            <a:r>
              <a:rPr lang="en-US" sz="1800" b="1" dirty="0">
                <a:solidFill>
                  <a:srgbClr val="FFC000"/>
                </a:solidFill>
              </a:rPr>
              <a:t>[</a:t>
            </a:r>
            <a:r>
              <a:rPr lang="en-US" sz="1800" b="1" dirty="0" err="1">
                <a:solidFill>
                  <a:srgbClr val="FFC000"/>
                </a:solidFill>
              </a:rPr>
              <a:t>i</a:t>
            </a:r>
            <a:r>
              <a:rPr lang="en-US" sz="1800" b="1" dirty="0">
                <a:solidFill>
                  <a:srgbClr val="FFC000"/>
                </a:solidFill>
              </a:rPr>
              <a:t>]) </a:t>
            </a:r>
            <a:r>
              <a:rPr lang="en-US" sz="1800" b="1" i="1" dirty="0"/>
              <a:t># CDF for exponential</a:t>
            </a:r>
          </a:p>
          <a:p>
            <a:r>
              <a:rPr lang="en-US" sz="1800" b="1" dirty="0"/>
              <a:t>     </a:t>
            </a:r>
            <a:r>
              <a:rPr lang="en-US" sz="1800" b="1" dirty="0">
                <a:solidFill>
                  <a:srgbClr val="FFC000"/>
                </a:solidFill>
              </a:rPr>
              <a:t>F.rep[</a:t>
            </a:r>
            <a:r>
              <a:rPr lang="en-US" sz="1800" b="1" dirty="0" err="1">
                <a:solidFill>
                  <a:srgbClr val="FFC000"/>
                </a:solidFill>
              </a:rPr>
              <a:t>i</a:t>
            </a:r>
            <a:r>
              <a:rPr lang="en-US" sz="1800" b="1" dirty="0">
                <a:solidFill>
                  <a:srgbClr val="FFC000"/>
                </a:solidFill>
              </a:rPr>
              <a:t>] &lt;- 1 - exp(-lambda*</a:t>
            </a:r>
            <a:r>
              <a:rPr lang="en-US" sz="1800" b="1" dirty="0" err="1">
                <a:solidFill>
                  <a:srgbClr val="FFC000"/>
                </a:solidFill>
              </a:rPr>
              <a:t>time.rep.ranked</a:t>
            </a:r>
            <a:r>
              <a:rPr lang="en-US" sz="1800" b="1" dirty="0">
                <a:solidFill>
                  <a:srgbClr val="FFC000"/>
                </a:solidFill>
              </a:rPr>
              <a:t>[</a:t>
            </a:r>
            <a:r>
              <a:rPr lang="en-US" sz="1800" b="1" dirty="0" err="1">
                <a:solidFill>
                  <a:srgbClr val="FFC000"/>
                </a:solidFill>
              </a:rPr>
              <a:t>i</a:t>
            </a:r>
            <a:r>
              <a:rPr lang="en-US" sz="1800" b="1" dirty="0">
                <a:solidFill>
                  <a:srgbClr val="FFC000"/>
                </a:solidFill>
              </a:rPr>
              <a:t>])</a:t>
            </a:r>
          </a:p>
          <a:p>
            <a:r>
              <a:rPr lang="en-US" sz="1800" b="1" dirty="0">
                <a:solidFill>
                  <a:srgbClr val="FFC000"/>
                </a:solidFill>
              </a:rPr>
              <a:t>     diff.obs[</a:t>
            </a:r>
            <a:r>
              <a:rPr lang="en-US" sz="1800" b="1" dirty="0" err="1">
                <a:solidFill>
                  <a:srgbClr val="FFC000"/>
                </a:solidFill>
              </a:rPr>
              <a:t>i</a:t>
            </a:r>
            <a:r>
              <a:rPr lang="en-US" sz="1800" b="1" dirty="0">
                <a:solidFill>
                  <a:srgbClr val="FFC000"/>
                </a:solidFill>
              </a:rPr>
              <a:t>] &lt;- </a:t>
            </a:r>
            <a:r>
              <a:rPr lang="en-US" sz="1800" b="1" dirty="0" err="1">
                <a:solidFill>
                  <a:srgbClr val="FFC000"/>
                </a:solidFill>
              </a:rPr>
              <a:t>pow</a:t>
            </a:r>
            <a:r>
              <a:rPr lang="en-US" sz="1800" b="1" dirty="0">
                <a:solidFill>
                  <a:srgbClr val="FFC000"/>
                </a:solidFill>
              </a:rPr>
              <a:t>(F.obs[</a:t>
            </a:r>
            <a:r>
              <a:rPr lang="en-US" sz="1800" b="1" dirty="0" err="1">
                <a:solidFill>
                  <a:srgbClr val="FFC000"/>
                </a:solidFill>
              </a:rPr>
              <a:t>i</a:t>
            </a:r>
            <a:r>
              <a:rPr lang="en-US" sz="1800" b="1" dirty="0">
                <a:solidFill>
                  <a:srgbClr val="FFC000"/>
                </a:solidFill>
              </a:rPr>
              <a:t>] - (2*i-1)/(2*N), 2)</a:t>
            </a:r>
          </a:p>
          <a:p>
            <a:r>
              <a:rPr lang="en-US" sz="1800" b="1" dirty="0">
                <a:solidFill>
                  <a:srgbClr val="FFC000"/>
                </a:solidFill>
              </a:rPr>
              <a:t>     diff.rep[</a:t>
            </a:r>
            <a:r>
              <a:rPr lang="en-US" sz="1800" b="1" dirty="0" err="1">
                <a:solidFill>
                  <a:srgbClr val="FFC000"/>
                </a:solidFill>
              </a:rPr>
              <a:t>i</a:t>
            </a:r>
            <a:r>
              <a:rPr lang="en-US" sz="1800" b="1" dirty="0">
                <a:solidFill>
                  <a:srgbClr val="FFC000"/>
                </a:solidFill>
              </a:rPr>
              <a:t>] &lt;- </a:t>
            </a:r>
            <a:r>
              <a:rPr lang="en-US" sz="1800" b="1" dirty="0" err="1">
                <a:solidFill>
                  <a:srgbClr val="FFC000"/>
                </a:solidFill>
              </a:rPr>
              <a:t>pow</a:t>
            </a:r>
            <a:r>
              <a:rPr lang="en-US" sz="1800" b="1" dirty="0">
                <a:solidFill>
                  <a:srgbClr val="FFC000"/>
                </a:solidFill>
              </a:rPr>
              <a:t>(F.rep[</a:t>
            </a:r>
            <a:r>
              <a:rPr lang="en-US" sz="1800" b="1" dirty="0" err="1">
                <a:solidFill>
                  <a:srgbClr val="FFC000"/>
                </a:solidFill>
              </a:rPr>
              <a:t>i</a:t>
            </a:r>
            <a:r>
              <a:rPr lang="en-US" sz="1800" b="1" dirty="0">
                <a:solidFill>
                  <a:srgbClr val="FFC000"/>
                </a:solidFill>
              </a:rPr>
              <a:t>] - (2*i-1)/(2*N), 2)</a:t>
            </a:r>
          </a:p>
          <a:p>
            <a:r>
              <a:rPr lang="en-US" sz="1800" b="1" dirty="0"/>
              <a:t>		}</a:t>
            </a:r>
          </a:p>
          <a:p>
            <a:r>
              <a:rPr lang="en-US" sz="1800" b="1" dirty="0">
                <a:solidFill>
                  <a:schemeClr val="accent6">
                    <a:lumMod val="60000"/>
                    <a:lumOff val="40000"/>
                  </a:schemeClr>
                </a:solidFill>
              </a:rPr>
              <a:t>     </a:t>
            </a:r>
            <a:r>
              <a:rPr lang="en-US" sz="1800" b="1" dirty="0">
                <a:solidFill>
                  <a:schemeClr val="tx2">
                    <a:lumMod val="60000"/>
                    <a:lumOff val="40000"/>
                  </a:schemeClr>
                </a:solidFill>
              </a:rPr>
              <a:t>lambda ~ </a:t>
            </a:r>
            <a:r>
              <a:rPr lang="en-US" sz="1800" b="1" dirty="0" err="1">
                <a:solidFill>
                  <a:schemeClr val="tx2">
                    <a:lumMod val="60000"/>
                    <a:lumOff val="40000"/>
                  </a:schemeClr>
                </a:solidFill>
              </a:rPr>
              <a:t>dgamma</a:t>
            </a:r>
            <a:r>
              <a:rPr lang="en-US" sz="1800" b="1" dirty="0">
                <a:solidFill>
                  <a:schemeClr val="tx2">
                    <a:lumMod val="60000"/>
                    <a:lumOff val="40000"/>
                  </a:schemeClr>
                </a:solidFill>
              </a:rPr>
              <a:t>(0.0001,0.0001</a:t>
            </a:r>
            <a:r>
              <a:rPr lang="en-US" sz="1800" b="1" dirty="0">
                <a:solidFill>
                  <a:schemeClr val="accent6">
                    <a:lumMod val="60000"/>
                    <a:lumOff val="40000"/>
                  </a:schemeClr>
                </a:solidFill>
              </a:rPr>
              <a:t>) </a:t>
            </a:r>
            <a:r>
              <a:rPr lang="en-US" sz="1800" b="1" i="1" dirty="0"/>
              <a:t># Diffuse prior for exponential parameter</a:t>
            </a:r>
          </a:p>
          <a:p>
            <a:r>
              <a:rPr lang="en-US" sz="1800" b="1" dirty="0"/>
              <a:t>     </a:t>
            </a:r>
            <a:r>
              <a:rPr lang="en-US" sz="1800" b="1" dirty="0">
                <a:solidFill>
                  <a:schemeClr val="tx2">
                    <a:lumMod val="60000"/>
                    <a:lumOff val="40000"/>
                  </a:schemeClr>
                </a:solidFill>
              </a:rPr>
              <a:t>CVM.obs &lt;- sum(diff.obs[])</a:t>
            </a:r>
          </a:p>
          <a:p>
            <a:r>
              <a:rPr lang="en-US" sz="1800" b="1" dirty="0">
                <a:solidFill>
                  <a:schemeClr val="tx2">
                    <a:lumMod val="60000"/>
                    <a:lumOff val="40000"/>
                  </a:schemeClr>
                </a:solidFill>
              </a:rPr>
              <a:t>     CVM.rep &lt;- sum(diff.rep[])</a:t>
            </a:r>
          </a:p>
          <a:p>
            <a:r>
              <a:rPr lang="en-US" sz="1800" b="1" dirty="0">
                <a:solidFill>
                  <a:schemeClr val="tx2">
                    <a:lumMod val="60000"/>
                    <a:lumOff val="40000"/>
                  </a:schemeClr>
                </a:solidFill>
              </a:rPr>
              <a:t>     </a:t>
            </a:r>
            <a:r>
              <a:rPr lang="en-US" sz="1800" b="1" dirty="0" err="1">
                <a:solidFill>
                  <a:schemeClr val="tx2">
                    <a:lumMod val="60000"/>
                    <a:lumOff val="40000"/>
                  </a:schemeClr>
                </a:solidFill>
              </a:rPr>
              <a:t>p.value</a:t>
            </a:r>
            <a:r>
              <a:rPr lang="en-US" sz="1800" b="1" dirty="0">
                <a:solidFill>
                  <a:schemeClr val="tx2">
                    <a:lumMod val="60000"/>
                    <a:lumOff val="40000"/>
                  </a:schemeClr>
                </a:solidFill>
              </a:rPr>
              <a:t> &lt;- step(CVM.rep - CVM.obs) </a:t>
            </a:r>
            <a:r>
              <a:rPr lang="en-US" sz="1800" b="1" i="1" dirty="0"/>
              <a:t># Mean value should be near 0.5</a:t>
            </a:r>
          </a:p>
          <a:p>
            <a:r>
              <a:rPr lang="en-US" sz="1800" b="1" dirty="0"/>
              <a:t>	}</a:t>
            </a:r>
          </a:p>
        </p:txBody>
      </p:sp>
      <p:sp>
        <p:nvSpPr>
          <p:cNvPr id="2" name="Slide Number Placeholder 1"/>
          <p:cNvSpPr>
            <a:spLocks noGrp="1"/>
          </p:cNvSpPr>
          <p:nvPr>
            <p:ph type="sldNum" sz="quarter" idx="11"/>
          </p:nvPr>
        </p:nvSpPr>
        <p:spPr/>
        <p:txBody>
          <a:bodyPr/>
          <a:lstStyle/>
          <a:p>
            <a:r>
              <a:rPr lang="en-US"/>
              <a:t>9-</a:t>
            </a:r>
            <a:fld id="{5F868368-EC15-444D-9EFB-42436E21986C}" type="slidenum">
              <a:rPr lang="en-US" smtClean="0"/>
              <a:pPr/>
              <a:t>32</a:t>
            </a:fld>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Rectangle 2"/>
          <p:cNvSpPr>
            <a:spLocks noGrp="1" noChangeArrowheads="1"/>
          </p:cNvSpPr>
          <p:nvPr>
            <p:ph type="title"/>
          </p:nvPr>
        </p:nvSpPr>
        <p:spPr/>
        <p:txBody>
          <a:bodyPr/>
          <a:lstStyle/>
          <a:p>
            <a:r>
              <a:rPr lang="en-US" dirty="0"/>
              <a:t>Are Times Exponential?</a:t>
            </a:r>
          </a:p>
        </p:txBody>
      </p:sp>
      <p:sp>
        <p:nvSpPr>
          <p:cNvPr id="226307" name="Rectangle 3"/>
          <p:cNvSpPr>
            <a:spLocks noGrp="1" noChangeArrowheads="1"/>
          </p:cNvSpPr>
          <p:nvPr>
            <p:ph type="body" idx="1"/>
          </p:nvPr>
        </p:nvSpPr>
        <p:spPr/>
        <p:txBody>
          <a:bodyPr/>
          <a:lstStyle/>
          <a:p>
            <a:r>
              <a:rPr lang="en-US" dirty="0"/>
              <a:t>Use  First set of data in example file (LOSP recovery times in hours)</a:t>
            </a:r>
          </a:p>
          <a:p>
            <a:pPr marL="0" indent="0">
              <a:buNone/>
            </a:pPr>
            <a:r>
              <a:rPr lang="en-US" b="1" dirty="0"/>
              <a:t>	</a:t>
            </a:r>
            <a:r>
              <a:rPr lang="en-US" sz="2400" b="1" dirty="0"/>
              <a:t>1.7 ,1.8, 1.9, 5.8, 10.0, 11.3, 14.3, 16.6, 19.4, 54.8</a:t>
            </a:r>
          </a:p>
          <a:p>
            <a:pPr marL="0" indent="0">
              <a:buNone/>
            </a:pPr>
            <a:r>
              <a:rPr lang="en-US" sz="2400" b="1" dirty="0"/>
              <a:t>	n = 10</a:t>
            </a:r>
            <a:endParaRPr lang="en-US" sz="2400" dirty="0"/>
          </a:p>
          <a:p>
            <a:endParaRPr lang="en-US" dirty="0"/>
          </a:p>
          <a:p>
            <a:r>
              <a:rPr lang="en-US" dirty="0"/>
              <a:t>Run 100,000 samples with 1,000 burn-in iterations and monitor mean of p.value node</a:t>
            </a:r>
          </a:p>
          <a:p>
            <a:endParaRPr lang="en-US" dirty="0"/>
          </a:p>
          <a:p>
            <a:endParaRPr lang="en-US" dirty="0"/>
          </a:p>
          <a:p>
            <a:endParaRPr lang="en-US" dirty="0"/>
          </a:p>
          <a:p>
            <a:r>
              <a:rPr lang="en-US" dirty="0"/>
              <a:t>Value of 0.62 indicates no significant deviation from exponential distribution</a:t>
            </a:r>
          </a:p>
        </p:txBody>
      </p:sp>
      <p:sp>
        <p:nvSpPr>
          <p:cNvPr id="2" name="Slide Number Placeholder 1"/>
          <p:cNvSpPr>
            <a:spLocks noGrp="1"/>
          </p:cNvSpPr>
          <p:nvPr>
            <p:ph type="sldNum" sz="quarter" idx="11"/>
          </p:nvPr>
        </p:nvSpPr>
        <p:spPr/>
        <p:txBody>
          <a:bodyPr/>
          <a:lstStyle/>
          <a:p>
            <a:r>
              <a:rPr lang="en-US"/>
              <a:t>9-</a:t>
            </a:r>
            <a:fld id="{5F868368-EC15-444D-9EFB-42436E21986C}" type="slidenum">
              <a:rPr lang="en-US" smtClean="0"/>
              <a:pPr/>
              <a:t>33</a:t>
            </a:fld>
            <a:endParaRPr lang="en-US" dirty="0"/>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806" y="4113528"/>
            <a:ext cx="7924800" cy="5350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p:txBody>
          <a:bodyPr/>
          <a:lstStyle/>
          <a:p>
            <a:r>
              <a:rPr lang="en-US" dirty="0"/>
              <a:t>Are Times Exponential?</a:t>
            </a:r>
          </a:p>
        </p:txBody>
      </p:sp>
      <p:sp>
        <p:nvSpPr>
          <p:cNvPr id="149507" name="Rectangle 3"/>
          <p:cNvSpPr>
            <a:spLocks noGrp="1" noChangeArrowheads="1"/>
          </p:cNvSpPr>
          <p:nvPr>
            <p:ph type="body" idx="1"/>
          </p:nvPr>
        </p:nvSpPr>
        <p:spPr/>
        <p:txBody>
          <a:bodyPr/>
          <a:lstStyle/>
          <a:p>
            <a:pPr>
              <a:lnSpc>
                <a:spcPct val="90000"/>
              </a:lnSpc>
            </a:pPr>
            <a:r>
              <a:rPr lang="en-US" dirty="0"/>
              <a:t>Example:  LOSP recovery times in hours</a:t>
            </a:r>
          </a:p>
          <a:p>
            <a:pPr>
              <a:lnSpc>
                <a:spcPct val="90000"/>
              </a:lnSpc>
              <a:buFontTx/>
              <a:buNone/>
            </a:pPr>
            <a:r>
              <a:rPr lang="en-US" dirty="0"/>
              <a:t>		</a:t>
            </a:r>
            <a:r>
              <a:rPr lang="en-US" sz="2400" b="1" i="0" dirty="0"/>
              <a:t>0.2, 37.3, 0.5, 4.3, 80.1, 13.3, 2.1, 3.7, 8.2, 2.8</a:t>
            </a:r>
            <a:endParaRPr lang="en-US" sz="2400" b="1" dirty="0"/>
          </a:p>
          <a:p>
            <a:pPr>
              <a:lnSpc>
                <a:spcPct val="90000"/>
              </a:lnSpc>
              <a:buFontTx/>
              <a:buNone/>
            </a:pPr>
            <a:r>
              <a:rPr lang="en-US" sz="2400" b="1" dirty="0"/>
              <a:t>		n = 10</a:t>
            </a:r>
            <a:endParaRPr lang="en-US" sz="2400" b="1" dirty="0">
              <a:sym typeface="Symbol" pitchFamily="18" charset="2"/>
            </a:endParaRPr>
          </a:p>
          <a:p>
            <a:pPr>
              <a:lnSpc>
                <a:spcPct val="90000"/>
              </a:lnSpc>
            </a:pPr>
            <a:r>
              <a:rPr lang="en-US" dirty="0">
                <a:sym typeface="Symbol" pitchFamily="18" charset="2"/>
              </a:rPr>
              <a:t>Run OpenBUGS again with these data</a:t>
            </a:r>
          </a:p>
          <a:p>
            <a:pPr>
              <a:lnSpc>
                <a:spcPct val="90000"/>
              </a:lnSpc>
            </a:pPr>
            <a:endParaRPr lang="en-US" dirty="0">
              <a:sym typeface="Symbol" pitchFamily="18" charset="2"/>
            </a:endParaRPr>
          </a:p>
          <a:p>
            <a:pPr>
              <a:lnSpc>
                <a:spcPct val="90000"/>
              </a:lnSpc>
            </a:pPr>
            <a:endParaRPr lang="en-US" dirty="0">
              <a:sym typeface="Symbol" pitchFamily="18" charset="2"/>
            </a:endParaRPr>
          </a:p>
          <a:p>
            <a:pPr>
              <a:lnSpc>
                <a:spcPct val="90000"/>
              </a:lnSpc>
            </a:pPr>
            <a:endParaRPr lang="en-US" dirty="0">
              <a:sym typeface="Symbol" pitchFamily="18" charset="2"/>
            </a:endParaRPr>
          </a:p>
          <a:p>
            <a:pPr lvl="1">
              <a:lnSpc>
                <a:spcPct val="90000"/>
              </a:lnSpc>
            </a:pPr>
            <a:r>
              <a:rPr lang="en-US" dirty="0">
                <a:sym typeface="Symbol" pitchFamily="18" charset="2"/>
              </a:rPr>
              <a:t>Smaller p.value suggests exponential distribution may not be an adequate aleatory model</a:t>
            </a:r>
          </a:p>
        </p:txBody>
      </p:sp>
      <p:sp>
        <p:nvSpPr>
          <p:cNvPr id="2" name="Slide Number Placeholder 1"/>
          <p:cNvSpPr>
            <a:spLocks noGrp="1"/>
          </p:cNvSpPr>
          <p:nvPr>
            <p:ph type="sldNum" sz="quarter" idx="11"/>
          </p:nvPr>
        </p:nvSpPr>
        <p:spPr/>
        <p:txBody>
          <a:bodyPr/>
          <a:lstStyle/>
          <a:p>
            <a:r>
              <a:rPr lang="en-US"/>
              <a:t>9-</a:t>
            </a:r>
            <a:fld id="{5F868368-EC15-444D-9EFB-42436E21986C}" type="slidenum">
              <a:rPr lang="en-US" smtClean="0"/>
              <a:pPr/>
              <a:t>34</a:t>
            </a:fld>
            <a:endParaRPr lang="en-US" dirty="0"/>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7037" y="3594100"/>
            <a:ext cx="7748337" cy="533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ChangeArrowheads="1"/>
          </p:cNvSpPr>
          <p:nvPr>
            <p:ph type="title"/>
          </p:nvPr>
        </p:nvSpPr>
        <p:spPr>
          <a:xfrm>
            <a:off x="471717" y="972338"/>
            <a:ext cx="8126412" cy="757237"/>
          </a:xfrm>
        </p:spPr>
        <p:txBody>
          <a:bodyPr/>
          <a:lstStyle/>
          <a:p>
            <a:r>
              <a:rPr lang="en-US" sz="3200" dirty="0"/>
              <a:t>Testing for Population Variability in p</a:t>
            </a:r>
          </a:p>
        </p:txBody>
      </p:sp>
      <p:sp>
        <p:nvSpPr>
          <p:cNvPr id="150531" name="Rectangle 3"/>
          <p:cNvSpPr>
            <a:spLocks noGrp="1" noChangeArrowheads="1"/>
          </p:cNvSpPr>
          <p:nvPr>
            <p:ph type="body" sz="half" idx="1"/>
          </p:nvPr>
        </p:nvSpPr>
        <p:spPr>
          <a:xfrm>
            <a:off x="471717" y="1894653"/>
            <a:ext cx="4106862" cy="4116388"/>
          </a:xfrm>
        </p:spPr>
        <p:txBody>
          <a:bodyPr>
            <a:normAutofit/>
          </a:bodyPr>
          <a:lstStyle/>
          <a:p>
            <a:r>
              <a:rPr lang="en-US" dirty="0"/>
              <a:t>Recall EDG FTS data from earlier</a:t>
            </a:r>
          </a:p>
          <a:p>
            <a:r>
              <a:rPr lang="en-US" dirty="0"/>
              <a:t>Side-by-side plot of credible intervals suggested there is variability in p</a:t>
            </a:r>
          </a:p>
          <a:p>
            <a:pPr lvl="1"/>
            <a:r>
              <a:rPr lang="en-US" dirty="0"/>
              <a:t>Simple binomial model then not appropriate</a:t>
            </a:r>
          </a:p>
          <a:p>
            <a:pPr lvl="1"/>
            <a:r>
              <a:rPr lang="en-US" dirty="0"/>
              <a:t>Can also use Model Fit check</a:t>
            </a:r>
          </a:p>
          <a:p>
            <a:pPr lvl="2"/>
            <a:r>
              <a:rPr lang="en-US" dirty="0"/>
              <a:t>Do this for model with constant p</a:t>
            </a:r>
          </a:p>
          <a:p>
            <a:r>
              <a:rPr lang="en-US" dirty="0"/>
              <a:t>Can we quantify this with a test?</a:t>
            </a:r>
          </a:p>
          <a:p>
            <a:r>
              <a:rPr lang="en-US" dirty="0"/>
              <a:t>Yes!</a:t>
            </a:r>
          </a:p>
        </p:txBody>
      </p:sp>
      <p:graphicFrame>
        <p:nvGraphicFramePr>
          <p:cNvPr id="150532" name="Group 4"/>
          <p:cNvGraphicFramePr>
            <a:graphicFrameLocks noGrp="1"/>
          </p:cNvGraphicFramePr>
          <p:nvPr>
            <p:ph sz="half" idx="2"/>
            <p:extLst>
              <p:ext uri="{D42A27DB-BD31-4B8C-83A1-F6EECF244321}">
                <p14:modId xmlns:p14="http://schemas.microsoft.com/office/powerpoint/2010/main" val="1617286355"/>
              </p:ext>
            </p:extLst>
          </p:nvPr>
        </p:nvGraphicFramePr>
        <p:xfrm>
          <a:off x="4616679" y="1894653"/>
          <a:ext cx="4000500" cy="4116390"/>
        </p:xfrm>
        <a:graphic>
          <a:graphicData uri="http://schemas.openxmlformats.org/drawingml/2006/table">
            <a:tbl>
              <a:tblPr/>
              <a:tblGrid>
                <a:gridCol w="1333500">
                  <a:extLst>
                    <a:ext uri="{9D8B030D-6E8A-4147-A177-3AD203B41FA5}">
                      <a16:colId xmlns:a16="http://schemas.microsoft.com/office/drawing/2014/main" val="20000"/>
                    </a:ext>
                  </a:extLst>
                </a:gridCol>
                <a:gridCol w="1333500">
                  <a:extLst>
                    <a:ext uri="{9D8B030D-6E8A-4147-A177-3AD203B41FA5}">
                      <a16:colId xmlns:a16="http://schemas.microsoft.com/office/drawing/2014/main" val="20001"/>
                    </a:ext>
                  </a:extLst>
                </a:gridCol>
                <a:gridCol w="1333500">
                  <a:extLst>
                    <a:ext uri="{9D8B030D-6E8A-4147-A177-3AD203B41FA5}">
                      <a16:colId xmlns:a16="http://schemas.microsoft.com/office/drawing/2014/main" val="20002"/>
                    </a:ext>
                  </a:extLst>
                </a:gridCol>
              </a:tblGrid>
              <a:tr h="588963">
                <a:tc>
                  <a:txBody>
                    <a:bodyPr/>
                    <a:lstStyle/>
                    <a:p>
                      <a:pPr marL="0" marR="0" lvl="0" indent="0" algn="ctr" defTabSz="914400" rtl="0" eaLnBrk="0" fontAlgn="base" latinLnBrk="0" hangingPunct="0">
                        <a:lnSpc>
                          <a:spcPct val="85000"/>
                        </a:lnSpc>
                        <a:spcBef>
                          <a:spcPct val="40000"/>
                        </a:spcBef>
                        <a:spcAft>
                          <a:spcPct val="0"/>
                        </a:spcAft>
                        <a:buClrTx/>
                        <a:buSzTx/>
                        <a:buFontTx/>
                        <a:buNone/>
                        <a:tabLst/>
                      </a:pPr>
                      <a:endParaRPr kumimoji="0" lang="en-US" sz="2000" b="0" i="1" u="none" strike="noStrike" cap="none" normalizeH="0" baseline="0" dirty="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85000"/>
                        </a:lnSpc>
                        <a:spcBef>
                          <a:spcPct val="40000"/>
                        </a:spcBef>
                        <a:spcAft>
                          <a:spcPct val="0"/>
                        </a:spcAft>
                        <a:buClrTx/>
                        <a:buSzTx/>
                        <a:buFontTx/>
                        <a:buNone/>
                        <a:tabLst/>
                      </a:pPr>
                      <a:r>
                        <a:rPr kumimoji="0" lang="en-US" sz="2000" b="1" i="1" u="none" strike="noStrike" cap="none" normalizeH="0" baseline="0" dirty="0">
                          <a:ln>
                            <a:noFill/>
                          </a:ln>
                          <a:solidFill>
                            <a:schemeClr val="tx1"/>
                          </a:solidFill>
                          <a:effectLst/>
                          <a:latin typeface="Arial" charset="0"/>
                        </a:rPr>
                        <a:t>Failures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85000"/>
                        </a:lnSpc>
                        <a:spcBef>
                          <a:spcPct val="40000"/>
                        </a:spcBef>
                        <a:spcAft>
                          <a:spcPct val="0"/>
                        </a:spcAft>
                        <a:buClrTx/>
                        <a:buSzTx/>
                        <a:buFontTx/>
                        <a:buNone/>
                        <a:tabLst/>
                      </a:pPr>
                      <a:r>
                        <a:rPr kumimoji="0" lang="en-US" sz="2000" b="1" i="1" u="none" strike="noStrike" cap="none" normalizeH="0" baseline="0" dirty="0">
                          <a:ln>
                            <a:noFill/>
                          </a:ln>
                          <a:solidFill>
                            <a:schemeClr val="tx1"/>
                          </a:solidFill>
                          <a:effectLst/>
                          <a:latin typeface="Arial" charset="0"/>
                        </a:rPr>
                        <a:t>Demands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54013">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400" b="0" i="1" u="none" strike="noStrike" cap="none" normalizeH="0" baseline="0" dirty="0">
                          <a:ln>
                            <a:noFill/>
                          </a:ln>
                          <a:solidFill>
                            <a:schemeClr val="tx1"/>
                          </a:solidFill>
                          <a:effectLst/>
                          <a:latin typeface="Arial" charset="0"/>
                        </a:rPr>
                        <a:t>Plant 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2000" b="0" i="1" u="none" strike="noStrike" cap="none" normalizeH="0" baseline="0" dirty="0">
                          <a:ln>
                            <a:noFill/>
                          </a:ln>
                          <a:solidFill>
                            <a:schemeClr val="tx1"/>
                          </a:solidFill>
                          <a:effectLst/>
                          <a:latin typeface="Arial"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2000" b="0" i="1" u="none" strike="noStrike" cap="none" normalizeH="0" baseline="0" dirty="0">
                          <a:ln>
                            <a:noFill/>
                          </a:ln>
                          <a:solidFill>
                            <a:schemeClr val="tx1"/>
                          </a:solidFill>
                          <a:effectLst/>
                          <a:latin typeface="Arial" charset="0"/>
                        </a:rPr>
                        <a:t>140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50838">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400" b="0" i="1" u="none" strike="noStrike" cap="none" normalizeH="0" baseline="0" dirty="0">
                          <a:ln>
                            <a:noFill/>
                          </a:ln>
                          <a:solidFill>
                            <a:schemeClr val="tx1"/>
                          </a:solidFill>
                          <a:effectLst/>
                          <a:latin typeface="Arial" charset="0"/>
                        </a:rPr>
                        <a:t>Plant 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2000" b="0" i="1" u="none" strike="noStrike" cap="none" normalizeH="0" baseline="0" dirty="0">
                          <a:ln>
                            <a:noFill/>
                          </a:ln>
                          <a:solidFill>
                            <a:schemeClr val="tx1"/>
                          </a:solidFill>
                          <a:effectLst/>
                          <a:latin typeface="Arial"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2000" b="0" i="1" u="none" strike="noStrike" cap="none" normalizeH="0" baseline="0" dirty="0">
                          <a:ln>
                            <a:noFill/>
                          </a:ln>
                          <a:solidFill>
                            <a:schemeClr val="tx1"/>
                          </a:solidFill>
                          <a:effectLst/>
                          <a:latin typeface="Arial" charset="0"/>
                        </a:rPr>
                        <a:t>130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54013">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400" b="0" i="1" u="none" strike="noStrike" cap="none" normalizeH="0" baseline="0" dirty="0">
                          <a:ln>
                            <a:noFill/>
                          </a:ln>
                          <a:solidFill>
                            <a:schemeClr val="tx1"/>
                          </a:solidFill>
                          <a:effectLst/>
                          <a:latin typeface="Arial" charset="0"/>
                        </a:rPr>
                        <a:t>Plant 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2000" b="0" i="1" u="none" strike="noStrike" cap="none" normalizeH="0" baseline="0" dirty="0">
                          <a:ln>
                            <a:noFill/>
                          </a:ln>
                          <a:solidFill>
                            <a:schemeClr val="tx1"/>
                          </a:solidFill>
                          <a:effectLst/>
                          <a:latin typeface="Arial"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2000" b="0" i="1" u="none" strike="noStrike" cap="none" normalizeH="0" baseline="0" dirty="0">
                          <a:ln>
                            <a:noFill/>
                          </a:ln>
                          <a:solidFill>
                            <a:schemeClr val="tx1"/>
                          </a:solidFill>
                          <a:effectLst/>
                          <a:latin typeface="Arial" charset="0"/>
                        </a:rPr>
                        <a:t>130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52425">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400" b="0" i="1" u="none" strike="noStrike" cap="none" normalizeH="0" baseline="0" dirty="0">
                          <a:ln>
                            <a:noFill/>
                          </a:ln>
                          <a:solidFill>
                            <a:schemeClr val="tx1"/>
                          </a:solidFill>
                          <a:effectLst/>
                          <a:latin typeface="Arial" charset="0"/>
                        </a:rPr>
                        <a:t>Plant 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2000" b="0" i="1" u="none" strike="noStrike" cap="none" normalizeH="0" baseline="0" dirty="0">
                          <a:ln>
                            <a:noFill/>
                          </a:ln>
                          <a:solidFill>
                            <a:schemeClr val="tx1"/>
                          </a:solidFill>
                          <a:effectLst/>
                          <a:latin typeface="Arial"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2000" b="0" i="1" u="none" strike="noStrike" cap="none" normalizeH="0" baseline="0" dirty="0">
                          <a:ln>
                            <a:noFill/>
                          </a:ln>
                          <a:solidFill>
                            <a:schemeClr val="tx1"/>
                          </a:solidFill>
                          <a:effectLst/>
                          <a:latin typeface="Arial" charset="0"/>
                        </a:rPr>
                        <a:t>130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52425">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400" b="0" i="1" u="none" strike="noStrike" cap="none" normalizeH="0" baseline="0" dirty="0">
                          <a:ln>
                            <a:noFill/>
                          </a:ln>
                          <a:solidFill>
                            <a:schemeClr val="tx1"/>
                          </a:solidFill>
                          <a:effectLst/>
                          <a:latin typeface="Arial" charset="0"/>
                        </a:rPr>
                        <a:t>Plant 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2000" b="0" i="1" u="none" strike="noStrike" cap="none" normalizeH="0" baseline="0" dirty="0">
                          <a:ln>
                            <a:noFill/>
                          </a:ln>
                          <a:solidFill>
                            <a:schemeClr val="tx1"/>
                          </a:solidFill>
                          <a:effectLst/>
                          <a:latin typeface="Arial"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2000" b="0" i="1" u="none" strike="noStrike" cap="none" normalizeH="0" baseline="0" dirty="0">
                          <a:ln>
                            <a:noFill/>
                          </a:ln>
                          <a:solidFill>
                            <a:schemeClr val="tx1"/>
                          </a:solidFill>
                          <a:effectLst/>
                          <a:latin typeface="Arial" charset="0"/>
                        </a:rPr>
                        <a:t>100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52425">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400" b="0" i="1" u="none" strike="noStrike" cap="none" normalizeH="0" baseline="0" dirty="0">
                          <a:ln>
                            <a:noFill/>
                          </a:ln>
                          <a:solidFill>
                            <a:schemeClr val="tx1"/>
                          </a:solidFill>
                          <a:effectLst/>
                          <a:latin typeface="Arial" charset="0"/>
                        </a:rPr>
                        <a:t>Plant 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2000" b="0" i="1" u="none" strike="noStrike" cap="none" normalizeH="0" baseline="0" dirty="0">
                          <a:ln>
                            <a:noFill/>
                          </a:ln>
                          <a:solidFill>
                            <a:schemeClr val="tx1"/>
                          </a:solidFill>
                          <a:effectLst/>
                          <a:latin typeface="Arial"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2000" b="0" i="1" u="none" strike="noStrike" cap="none" normalizeH="0" baseline="0" dirty="0">
                          <a:ln>
                            <a:noFill/>
                          </a:ln>
                          <a:solidFill>
                            <a:schemeClr val="tx1"/>
                          </a:solidFill>
                          <a:effectLst/>
                          <a:latin typeface="Arial" charset="0"/>
                        </a:rPr>
                        <a:t>185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54013">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400" b="0" i="1" u="none" strike="noStrike" cap="none" normalizeH="0" baseline="0" dirty="0">
                          <a:ln>
                            <a:noFill/>
                          </a:ln>
                          <a:solidFill>
                            <a:schemeClr val="tx1"/>
                          </a:solidFill>
                          <a:effectLst/>
                          <a:latin typeface="Arial" charset="0"/>
                        </a:rPr>
                        <a:t>Plant 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2000" b="0" i="1" u="none" strike="noStrike" cap="none" normalizeH="0" baseline="0" dirty="0">
                          <a:ln>
                            <a:noFill/>
                          </a:ln>
                          <a:solidFill>
                            <a:schemeClr val="tx1"/>
                          </a:solidFill>
                          <a:effectLst/>
                          <a:latin typeface="Arial"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2000" b="0" i="1" u="none" strike="noStrike" cap="none" normalizeH="0" baseline="0" dirty="0">
                          <a:ln>
                            <a:noFill/>
                          </a:ln>
                          <a:solidFill>
                            <a:schemeClr val="tx1"/>
                          </a:solidFill>
                          <a:effectLst/>
                          <a:latin typeface="Arial" charset="0"/>
                        </a:rPr>
                        <a:t>175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52425">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400" b="0" i="1" u="none" strike="noStrike" cap="none" normalizeH="0" baseline="0" dirty="0">
                          <a:ln>
                            <a:noFill/>
                          </a:ln>
                          <a:solidFill>
                            <a:schemeClr val="tx1"/>
                          </a:solidFill>
                          <a:effectLst/>
                          <a:latin typeface="Arial" charset="0"/>
                        </a:rPr>
                        <a:t>Plant 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2000" b="0" i="1" u="none" strike="noStrike" cap="none" normalizeH="0" baseline="0" dirty="0">
                          <a:ln>
                            <a:noFill/>
                          </a:ln>
                          <a:solidFill>
                            <a:schemeClr val="tx1"/>
                          </a:solidFill>
                          <a:effectLst/>
                          <a:latin typeface="Arial"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2000" b="0" i="1" u="none" strike="noStrike" cap="none" normalizeH="0" baseline="0" dirty="0">
                          <a:ln>
                            <a:noFill/>
                          </a:ln>
                          <a:solidFill>
                            <a:schemeClr val="tx1"/>
                          </a:solidFill>
                          <a:effectLst/>
                          <a:latin typeface="Arial" charset="0"/>
                        </a:rPr>
                        <a:t>167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52425">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400" b="0" i="1" u="none" strike="noStrike" cap="none" normalizeH="0" baseline="0" dirty="0">
                          <a:ln>
                            <a:noFill/>
                          </a:ln>
                          <a:solidFill>
                            <a:schemeClr val="tx1"/>
                          </a:solidFill>
                          <a:effectLst/>
                          <a:latin typeface="Arial" charset="0"/>
                        </a:rPr>
                        <a:t>Plant 9</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2000" b="0" i="1" u="none" strike="noStrike" cap="none" normalizeH="0" baseline="0" dirty="0">
                          <a:ln>
                            <a:noFill/>
                          </a:ln>
                          <a:solidFill>
                            <a:schemeClr val="tx1"/>
                          </a:solidFill>
                          <a:effectLst/>
                          <a:latin typeface="Arial"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2000" b="0" i="1" u="none" strike="noStrike" cap="none" normalizeH="0" baseline="0" dirty="0">
                          <a:ln>
                            <a:noFill/>
                          </a:ln>
                          <a:solidFill>
                            <a:schemeClr val="tx1"/>
                          </a:solidFill>
                          <a:effectLst/>
                          <a:latin typeface="Arial" charset="0"/>
                        </a:rPr>
                        <a:t>151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352425">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400" b="0" i="1" u="none" strike="noStrike" cap="none" normalizeH="0" baseline="0" dirty="0">
                          <a:ln>
                            <a:noFill/>
                          </a:ln>
                          <a:solidFill>
                            <a:schemeClr val="tx1"/>
                          </a:solidFill>
                          <a:effectLst/>
                          <a:latin typeface="Arial" charset="0"/>
                        </a:rPr>
                        <a:t>Plant 10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2000" b="0" i="1" u="none" strike="noStrike" cap="none" normalizeH="0" baseline="0" dirty="0">
                          <a:ln>
                            <a:noFill/>
                          </a:ln>
                          <a:solidFill>
                            <a:schemeClr val="tx1"/>
                          </a:solidFill>
                          <a:effectLst/>
                          <a:latin typeface="Arial" charset="0"/>
                        </a:rPr>
                        <a:t>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2000" b="0" i="1" u="none" strike="noStrike" cap="none" normalizeH="0" baseline="0" dirty="0">
                          <a:ln>
                            <a:noFill/>
                          </a:ln>
                          <a:solidFill>
                            <a:schemeClr val="tx1"/>
                          </a:solidFill>
                          <a:effectLst/>
                          <a:latin typeface="Arial" charset="0"/>
                        </a:rPr>
                        <a:t>150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bl>
          </a:graphicData>
        </a:graphic>
      </p:graphicFrame>
      <p:sp>
        <p:nvSpPr>
          <p:cNvPr id="2" name="Slide Number Placeholder 1"/>
          <p:cNvSpPr>
            <a:spLocks noGrp="1"/>
          </p:cNvSpPr>
          <p:nvPr>
            <p:ph type="sldNum" sz="quarter" idx="11"/>
          </p:nvPr>
        </p:nvSpPr>
        <p:spPr/>
        <p:txBody>
          <a:bodyPr/>
          <a:lstStyle/>
          <a:p>
            <a:r>
              <a:rPr lang="en-US"/>
              <a:t>9-</a:t>
            </a:r>
            <a:fld id="{5F868368-EC15-444D-9EFB-42436E21986C}" type="slidenum">
              <a:rPr lang="en-US" smtClean="0"/>
              <a:pPr/>
              <a:t>35</a:t>
            </a:fld>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ChangeArrowheads="1"/>
          </p:cNvSpPr>
          <p:nvPr>
            <p:ph type="title"/>
          </p:nvPr>
        </p:nvSpPr>
        <p:spPr/>
        <p:txBody>
          <a:bodyPr>
            <a:normAutofit/>
          </a:bodyPr>
          <a:lstStyle/>
          <a:p>
            <a:r>
              <a:rPr lang="en-US" dirty="0"/>
              <a:t>Testing for Population Variability in p</a:t>
            </a:r>
          </a:p>
        </p:txBody>
      </p:sp>
      <p:sp>
        <p:nvSpPr>
          <p:cNvPr id="152579" name="Rectangle 3"/>
          <p:cNvSpPr>
            <a:spLocks noGrp="1" noChangeArrowheads="1"/>
          </p:cNvSpPr>
          <p:nvPr>
            <p:ph type="body" idx="1"/>
          </p:nvPr>
        </p:nvSpPr>
        <p:spPr>
          <a:xfrm>
            <a:off x="457200" y="1524000"/>
            <a:ext cx="8145463" cy="4343400"/>
          </a:xfrm>
        </p:spPr>
        <p:txBody>
          <a:bodyPr/>
          <a:lstStyle/>
          <a:p>
            <a:pPr marL="457200" indent="-457200"/>
            <a:r>
              <a:rPr lang="en-US" sz="2000" dirty="0"/>
              <a:t>Will use Bayesian analog of chi-square statistic, along with posterior predictive distribution for X, via </a:t>
            </a:r>
            <a:r>
              <a:rPr lang="en-US" sz="2000" dirty="0" err="1"/>
              <a:t>OpenBUGS</a:t>
            </a:r>
            <a:endParaRPr lang="en-US" sz="2000" dirty="0"/>
          </a:p>
          <a:p>
            <a:pPr marL="457200" indent="-457200"/>
            <a:endParaRPr lang="en-US" sz="2000" dirty="0"/>
          </a:p>
          <a:p>
            <a:pPr marL="914400" lvl="1" indent="-457200">
              <a:buFontTx/>
              <a:buAutoNum type="arabicPeriod"/>
            </a:pPr>
            <a:endParaRPr lang="en-US" sz="2000" dirty="0"/>
          </a:p>
          <a:p>
            <a:pPr marL="914400" lvl="1" indent="-457200">
              <a:buFontTx/>
              <a:buAutoNum type="arabicPeriod"/>
            </a:pPr>
            <a:r>
              <a:rPr lang="en-US" sz="2000" dirty="0"/>
              <a:t>Specify binomial model for X</a:t>
            </a:r>
          </a:p>
          <a:p>
            <a:pPr marL="914400" lvl="1" indent="-457200">
              <a:buFontTx/>
              <a:buAutoNum type="arabicPeriod"/>
            </a:pPr>
            <a:r>
              <a:rPr lang="en-US" sz="2000" dirty="0"/>
              <a:t>Diffuse prior for p to eliminate prior sensitivity</a:t>
            </a:r>
          </a:p>
          <a:p>
            <a:pPr marL="914400" lvl="1" indent="-457200">
              <a:buFontTx/>
              <a:buAutoNum type="arabicPeriod"/>
            </a:pPr>
            <a:r>
              <a:rPr lang="en-US" sz="2000" dirty="0"/>
              <a:t>Generate replicate values from posterior predictive distribution for X, with estimate of p based on pooled data</a:t>
            </a:r>
          </a:p>
          <a:p>
            <a:pPr marL="1371600" lvl="2" indent="-457200"/>
            <a:r>
              <a:rPr lang="en-US" sz="2000" dirty="0"/>
              <a:t>What we would expect to see if all p’s are equal</a:t>
            </a:r>
          </a:p>
          <a:p>
            <a:pPr marL="914400" lvl="1" indent="-457200">
              <a:buFontTx/>
              <a:buAutoNum type="arabicPeriod"/>
            </a:pPr>
            <a:r>
              <a:rPr lang="en-US" sz="2000" dirty="0"/>
              <a:t>Calculate observed and replicate chi-square statistics</a:t>
            </a:r>
          </a:p>
          <a:p>
            <a:pPr marL="1371600" lvl="2" indent="-457200"/>
            <a:r>
              <a:rPr lang="en-US" sz="2000" dirty="0"/>
              <a:t>Compares what we see to what we would see, on average, if all p’s are equal</a:t>
            </a:r>
          </a:p>
          <a:p>
            <a:pPr marL="914400" lvl="1" indent="-457200">
              <a:buFontTx/>
              <a:buAutoNum type="arabicPeriod"/>
            </a:pPr>
            <a:r>
              <a:rPr lang="en-US" sz="2000" dirty="0"/>
              <a:t>Is difference significantly different from 0?</a:t>
            </a:r>
          </a:p>
          <a:p>
            <a:pPr marL="1371600" lvl="2" indent="-457200"/>
            <a:r>
              <a:rPr lang="en-US" sz="2000" dirty="0"/>
              <a:t>Yes </a:t>
            </a:r>
            <a:r>
              <a:rPr lang="en-US" sz="2000" dirty="0">
                <a:sym typeface="Symbol" pitchFamily="18" charset="2"/>
              </a:rPr>
              <a:t> variability</a:t>
            </a:r>
          </a:p>
        </p:txBody>
      </p:sp>
      <p:pic>
        <p:nvPicPr>
          <p:cNvPr id="2959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1006" y="2182291"/>
            <a:ext cx="3200399" cy="4917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lide Number Placeholder 1"/>
          <p:cNvSpPr>
            <a:spLocks noGrp="1"/>
          </p:cNvSpPr>
          <p:nvPr>
            <p:ph type="sldNum" sz="quarter" idx="11"/>
          </p:nvPr>
        </p:nvSpPr>
        <p:spPr/>
        <p:txBody>
          <a:bodyPr/>
          <a:lstStyle/>
          <a:p>
            <a:r>
              <a:rPr lang="en-US"/>
              <a:t>9-</a:t>
            </a:r>
            <a:fld id="{5F868368-EC15-444D-9EFB-42436E21986C}" type="slidenum">
              <a:rPr lang="en-US" smtClean="0"/>
              <a:pPr/>
              <a:t>36</a:t>
            </a:fld>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Grp="1" noChangeArrowheads="1"/>
          </p:cNvSpPr>
          <p:nvPr>
            <p:ph type="title"/>
          </p:nvPr>
        </p:nvSpPr>
        <p:spPr/>
        <p:txBody>
          <a:bodyPr>
            <a:normAutofit/>
          </a:bodyPr>
          <a:lstStyle/>
          <a:p>
            <a:r>
              <a:rPr lang="en-US" dirty="0"/>
              <a:t>Testing for Population Variability in p</a:t>
            </a:r>
          </a:p>
        </p:txBody>
      </p:sp>
      <p:pic>
        <p:nvPicPr>
          <p:cNvPr id="153606" name="Picture 6" descr="newlogo"/>
          <p:cNvPicPr>
            <a:picLocks noChangeAspect="1" noChangeArrowheads="1"/>
          </p:cNvPicPr>
          <p:nvPr/>
        </p:nvPicPr>
        <p:blipFill>
          <a:blip r:embed="rId3" cstate="print"/>
          <a:srcRect/>
          <a:stretch>
            <a:fillRect/>
          </a:stretch>
        </p:blipFill>
        <p:spPr bwMode="auto">
          <a:xfrm>
            <a:off x="3574821" y="5920581"/>
            <a:ext cx="512763" cy="685800"/>
          </a:xfrm>
          <a:prstGeom prst="rect">
            <a:avLst/>
          </a:prstGeom>
          <a:noFill/>
        </p:spPr>
      </p:pic>
      <p:sp>
        <p:nvSpPr>
          <p:cNvPr id="153607" name="Text Box 7"/>
          <p:cNvSpPr txBox="1">
            <a:spLocks noChangeArrowheads="1"/>
          </p:cNvSpPr>
          <p:nvPr/>
        </p:nvSpPr>
        <p:spPr bwMode="auto">
          <a:xfrm>
            <a:off x="4147692" y="6126162"/>
            <a:ext cx="3886200" cy="274638"/>
          </a:xfrm>
          <a:prstGeom prst="rect">
            <a:avLst/>
          </a:prstGeom>
          <a:noFill/>
          <a:ln w="9525">
            <a:noFill/>
            <a:miter lim="800000"/>
            <a:headEnd/>
            <a:tailEnd/>
          </a:ln>
          <a:effectLst/>
        </p:spPr>
        <p:txBody>
          <a:bodyPr>
            <a:spAutoFit/>
          </a:bodyPr>
          <a:lstStyle/>
          <a:p>
            <a:pPr>
              <a:spcBef>
                <a:spcPct val="50000"/>
              </a:spcBef>
            </a:pPr>
            <a:r>
              <a:rPr lang="en-US" sz="1200" b="1" dirty="0">
                <a:latin typeface="Arial" charset="0"/>
              </a:rPr>
              <a:t>Bayesian chi-square test for EDG FTS.odc</a:t>
            </a:r>
          </a:p>
        </p:txBody>
      </p:sp>
      <p:sp>
        <p:nvSpPr>
          <p:cNvPr id="6" name="Rectangle 5"/>
          <p:cNvSpPr/>
          <p:nvPr/>
        </p:nvSpPr>
        <p:spPr>
          <a:xfrm>
            <a:off x="304006" y="1514900"/>
            <a:ext cx="8534400" cy="4524315"/>
          </a:xfrm>
          <a:prstGeom prst="rect">
            <a:avLst/>
          </a:prstGeom>
        </p:spPr>
        <p:txBody>
          <a:bodyPr wrap="square">
            <a:spAutoFit/>
          </a:bodyPr>
          <a:lstStyle/>
          <a:p>
            <a:r>
              <a:rPr lang="en-US" sz="1800" b="1" dirty="0"/>
              <a:t>model	{</a:t>
            </a:r>
          </a:p>
          <a:p>
            <a:r>
              <a:rPr lang="nn-NO" sz="1800" b="1" dirty="0"/>
              <a:t>   for (i in 1 : N) {</a:t>
            </a:r>
          </a:p>
          <a:p>
            <a:r>
              <a:rPr lang="en-US" sz="1800" b="1" dirty="0"/>
              <a:t>     </a:t>
            </a:r>
            <a:r>
              <a:rPr lang="en-US" sz="1800" b="1" dirty="0">
                <a:solidFill>
                  <a:schemeClr val="tx2">
                    <a:lumMod val="60000"/>
                    <a:lumOff val="40000"/>
                  </a:schemeClr>
                </a:solidFill>
              </a:rPr>
              <a:t>x[</a:t>
            </a:r>
            <a:r>
              <a:rPr lang="en-US" sz="1800" b="1" dirty="0" err="1">
                <a:solidFill>
                  <a:schemeClr val="tx2">
                    <a:lumMod val="60000"/>
                    <a:lumOff val="40000"/>
                  </a:schemeClr>
                </a:solidFill>
              </a:rPr>
              <a:t>i</a:t>
            </a:r>
            <a:r>
              <a:rPr lang="en-US" sz="1800" b="1" dirty="0">
                <a:solidFill>
                  <a:schemeClr val="tx2">
                    <a:lumMod val="60000"/>
                    <a:lumOff val="40000"/>
                  </a:schemeClr>
                </a:solidFill>
              </a:rPr>
              <a:t>] ~ </a:t>
            </a:r>
            <a:r>
              <a:rPr lang="en-US" sz="1800" b="1" dirty="0" err="1">
                <a:solidFill>
                  <a:schemeClr val="tx2">
                    <a:lumMod val="60000"/>
                    <a:lumOff val="40000"/>
                  </a:schemeClr>
                </a:solidFill>
              </a:rPr>
              <a:t>dbin</a:t>
            </a:r>
            <a:r>
              <a:rPr lang="en-US" sz="1800" b="1" dirty="0">
                <a:solidFill>
                  <a:schemeClr val="tx2">
                    <a:lumMod val="60000"/>
                    <a:lumOff val="40000"/>
                  </a:schemeClr>
                </a:solidFill>
              </a:rPr>
              <a:t>(p[</a:t>
            </a:r>
            <a:r>
              <a:rPr lang="en-US" sz="1800" b="1" dirty="0" err="1">
                <a:solidFill>
                  <a:schemeClr val="tx2">
                    <a:lumMod val="60000"/>
                    <a:lumOff val="40000"/>
                  </a:schemeClr>
                </a:solidFill>
              </a:rPr>
              <a:t>i</a:t>
            </a:r>
            <a:r>
              <a:rPr lang="en-US" sz="1800" b="1" dirty="0">
                <a:solidFill>
                  <a:schemeClr val="tx2">
                    <a:lumMod val="60000"/>
                    <a:lumOff val="40000"/>
                  </a:schemeClr>
                </a:solidFill>
              </a:rPr>
              <a:t>], n[</a:t>
            </a:r>
            <a:r>
              <a:rPr lang="en-US" sz="1800" b="1" dirty="0" err="1">
                <a:solidFill>
                  <a:schemeClr val="tx2">
                    <a:lumMod val="60000"/>
                    <a:lumOff val="40000"/>
                  </a:schemeClr>
                </a:solidFill>
              </a:rPr>
              <a:t>i</a:t>
            </a:r>
            <a:r>
              <a:rPr lang="en-US" sz="1800" b="1" dirty="0">
                <a:solidFill>
                  <a:schemeClr val="tx2">
                    <a:lumMod val="60000"/>
                    <a:lumOff val="40000"/>
                  </a:schemeClr>
                </a:solidFill>
              </a:rPr>
              <a:t>]) </a:t>
            </a:r>
            <a:r>
              <a:rPr lang="en-US" sz="1800" b="1" i="1" dirty="0"/>
              <a:t>#Binomial likelihood function for each failure count</a:t>
            </a:r>
          </a:p>
          <a:p>
            <a:r>
              <a:rPr lang="en-US" sz="1800" b="1" dirty="0">
                <a:solidFill>
                  <a:schemeClr val="tx2">
                    <a:lumMod val="60000"/>
                    <a:lumOff val="40000"/>
                  </a:schemeClr>
                </a:solidFill>
              </a:rPr>
              <a:t>     p[</a:t>
            </a:r>
            <a:r>
              <a:rPr lang="en-US" sz="1800" b="1" dirty="0" err="1">
                <a:solidFill>
                  <a:schemeClr val="tx2">
                    <a:lumMod val="60000"/>
                    <a:lumOff val="40000"/>
                  </a:schemeClr>
                </a:solidFill>
              </a:rPr>
              <a:t>i</a:t>
            </a:r>
            <a:r>
              <a:rPr lang="en-US" sz="1800" b="1" dirty="0">
                <a:solidFill>
                  <a:schemeClr val="tx2">
                    <a:lumMod val="60000"/>
                    <a:lumOff val="40000"/>
                  </a:schemeClr>
                </a:solidFill>
              </a:rPr>
              <a:t>] &lt;- </a:t>
            </a:r>
            <a:r>
              <a:rPr lang="en-US" sz="1800" b="1" dirty="0" err="1">
                <a:solidFill>
                  <a:schemeClr val="tx2">
                    <a:lumMod val="60000"/>
                    <a:lumOff val="40000"/>
                  </a:schemeClr>
                </a:solidFill>
              </a:rPr>
              <a:t>p.constant</a:t>
            </a:r>
            <a:r>
              <a:rPr lang="en-US" sz="1800" b="1" dirty="0">
                <a:solidFill>
                  <a:schemeClr val="tx2">
                    <a:lumMod val="60000"/>
                    <a:lumOff val="40000"/>
                  </a:schemeClr>
                </a:solidFill>
              </a:rPr>
              <a:t> </a:t>
            </a:r>
            <a:r>
              <a:rPr lang="en-US" sz="1800" b="1" i="1" dirty="0"/>
              <a:t>#All sources have same p</a:t>
            </a:r>
          </a:p>
          <a:p>
            <a:r>
              <a:rPr lang="en-US" sz="1800" b="1" dirty="0">
                <a:solidFill>
                  <a:schemeClr val="tx2">
                    <a:lumMod val="60000"/>
                    <a:lumOff val="40000"/>
                  </a:schemeClr>
                </a:solidFill>
              </a:rPr>
              <a:t>     x.rep[</a:t>
            </a:r>
            <a:r>
              <a:rPr lang="en-US" sz="1800" b="1" dirty="0" err="1">
                <a:solidFill>
                  <a:schemeClr val="tx2">
                    <a:lumMod val="60000"/>
                    <a:lumOff val="40000"/>
                  </a:schemeClr>
                </a:solidFill>
              </a:rPr>
              <a:t>i</a:t>
            </a:r>
            <a:r>
              <a:rPr lang="en-US" sz="1800" b="1" dirty="0">
                <a:solidFill>
                  <a:schemeClr val="tx2">
                    <a:lumMod val="60000"/>
                    <a:lumOff val="40000"/>
                  </a:schemeClr>
                </a:solidFill>
              </a:rPr>
              <a:t>] ~ </a:t>
            </a:r>
            <a:r>
              <a:rPr lang="en-US" sz="1800" b="1" dirty="0" err="1">
                <a:solidFill>
                  <a:schemeClr val="tx2">
                    <a:lumMod val="60000"/>
                    <a:lumOff val="40000"/>
                  </a:schemeClr>
                </a:solidFill>
              </a:rPr>
              <a:t>dbin</a:t>
            </a:r>
            <a:r>
              <a:rPr lang="en-US" sz="1800" b="1" dirty="0">
                <a:solidFill>
                  <a:schemeClr val="tx2">
                    <a:lumMod val="60000"/>
                    <a:lumOff val="40000"/>
                  </a:schemeClr>
                </a:solidFill>
              </a:rPr>
              <a:t>(p[</a:t>
            </a:r>
            <a:r>
              <a:rPr lang="en-US" sz="1800" b="1" dirty="0" err="1">
                <a:solidFill>
                  <a:schemeClr val="tx2">
                    <a:lumMod val="60000"/>
                    <a:lumOff val="40000"/>
                  </a:schemeClr>
                </a:solidFill>
              </a:rPr>
              <a:t>i</a:t>
            </a:r>
            <a:r>
              <a:rPr lang="en-US" sz="1800" b="1" dirty="0">
                <a:solidFill>
                  <a:schemeClr val="tx2">
                    <a:lumMod val="60000"/>
                    <a:lumOff val="40000"/>
                  </a:schemeClr>
                </a:solidFill>
              </a:rPr>
              <a:t>], n[</a:t>
            </a:r>
            <a:r>
              <a:rPr lang="en-US" sz="1800" b="1" dirty="0" err="1">
                <a:solidFill>
                  <a:schemeClr val="tx2">
                    <a:lumMod val="60000"/>
                    <a:lumOff val="40000"/>
                  </a:schemeClr>
                </a:solidFill>
              </a:rPr>
              <a:t>i</a:t>
            </a:r>
            <a:r>
              <a:rPr lang="en-US" sz="1800" b="1" dirty="0">
                <a:solidFill>
                  <a:schemeClr val="tx2">
                    <a:lumMod val="60000"/>
                    <a:lumOff val="40000"/>
                  </a:schemeClr>
                </a:solidFill>
              </a:rPr>
              <a:t>]) </a:t>
            </a:r>
            <a:r>
              <a:rPr lang="en-US" sz="1800" b="1" i="1" dirty="0"/>
              <a:t>#Replicate from posterior predictive distribution</a:t>
            </a:r>
          </a:p>
          <a:p>
            <a:r>
              <a:rPr lang="en-US" sz="1800" b="1" dirty="0">
                <a:solidFill>
                  <a:schemeClr val="tx2">
                    <a:lumMod val="60000"/>
                    <a:lumOff val="40000"/>
                  </a:schemeClr>
                </a:solidFill>
              </a:rPr>
              <a:t>     diff.obs[</a:t>
            </a:r>
            <a:r>
              <a:rPr lang="en-US" sz="1800" b="1" dirty="0" err="1">
                <a:solidFill>
                  <a:schemeClr val="tx2">
                    <a:lumMod val="60000"/>
                    <a:lumOff val="40000"/>
                  </a:schemeClr>
                </a:solidFill>
              </a:rPr>
              <a:t>i</a:t>
            </a:r>
            <a:r>
              <a:rPr lang="en-US" sz="1800" b="1" dirty="0">
                <a:solidFill>
                  <a:schemeClr val="tx2">
                    <a:lumMod val="60000"/>
                    <a:lumOff val="40000"/>
                  </a:schemeClr>
                </a:solidFill>
              </a:rPr>
              <a:t>] &lt;- </a:t>
            </a:r>
            <a:r>
              <a:rPr lang="en-US" sz="1800" b="1" dirty="0" err="1">
                <a:solidFill>
                  <a:schemeClr val="tx2">
                    <a:lumMod val="60000"/>
                    <a:lumOff val="40000"/>
                  </a:schemeClr>
                </a:solidFill>
              </a:rPr>
              <a:t>pow</a:t>
            </a:r>
            <a:r>
              <a:rPr lang="en-US" sz="1800" b="1" dirty="0">
                <a:solidFill>
                  <a:schemeClr val="tx2">
                    <a:lumMod val="60000"/>
                    <a:lumOff val="40000"/>
                  </a:schemeClr>
                </a:solidFill>
              </a:rPr>
              <a:t>(x[</a:t>
            </a:r>
            <a:r>
              <a:rPr lang="en-US" sz="1800" b="1" dirty="0" err="1">
                <a:solidFill>
                  <a:schemeClr val="tx2">
                    <a:lumMod val="60000"/>
                    <a:lumOff val="40000"/>
                  </a:schemeClr>
                </a:solidFill>
              </a:rPr>
              <a:t>i</a:t>
            </a:r>
            <a:r>
              <a:rPr lang="en-US" sz="1800" b="1" dirty="0">
                <a:solidFill>
                  <a:schemeClr val="tx2">
                    <a:lumMod val="60000"/>
                    <a:lumOff val="40000"/>
                  </a:schemeClr>
                </a:solidFill>
              </a:rPr>
              <a:t>] - p[</a:t>
            </a:r>
            <a:r>
              <a:rPr lang="en-US" sz="1800" b="1" dirty="0" err="1">
                <a:solidFill>
                  <a:schemeClr val="tx2">
                    <a:lumMod val="60000"/>
                    <a:lumOff val="40000"/>
                  </a:schemeClr>
                </a:solidFill>
              </a:rPr>
              <a:t>i</a:t>
            </a:r>
            <a:r>
              <a:rPr lang="en-US" sz="1800" b="1" dirty="0">
                <a:solidFill>
                  <a:schemeClr val="tx2">
                    <a:lumMod val="60000"/>
                    <a:lumOff val="40000"/>
                  </a:schemeClr>
                </a:solidFill>
              </a:rPr>
              <a:t>]*n[</a:t>
            </a:r>
            <a:r>
              <a:rPr lang="en-US" sz="1800" b="1" dirty="0" err="1">
                <a:solidFill>
                  <a:schemeClr val="tx2">
                    <a:lumMod val="60000"/>
                    <a:lumOff val="40000"/>
                  </a:schemeClr>
                </a:solidFill>
              </a:rPr>
              <a:t>i</a:t>
            </a:r>
            <a:r>
              <a:rPr lang="en-US" sz="1800" b="1" dirty="0">
                <a:solidFill>
                  <a:schemeClr val="tx2">
                    <a:lumMod val="60000"/>
                    <a:lumOff val="40000"/>
                  </a:schemeClr>
                </a:solidFill>
              </a:rPr>
              <a:t>], 2)/(n[</a:t>
            </a:r>
            <a:r>
              <a:rPr lang="en-US" sz="1800" b="1" dirty="0" err="1">
                <a:solidFill>
                  <a:schemeClr val="tx2">
                    <a:lumMod val="60000"/>
                    <a:lumOff val="40000"/>
                  </a:schemeClr>
                </a:solidFill>
              </a:rPr>
              <a:t>i</a:t>
            </a:r>
            <a:r>
              <a:rPr lang="en-US" sz="1800" b="1" dirty="0">
                <a:solidFill>
                  <a:schemeClr val="tx2">
                    <a:lumMod val="60000"/>
                    <a:lumOff val="40000"/>
                  </a:schemeClr>
                </a:solidFill>
              </a:rPr>
              <a:t>]*p[</a:t>
            </a:r>
            <a:r>
              <a:rPr lang="en-US" sz="1800" b="1" dirty="0" err="1">
                <a:solidFill>
                  <a:schemeClr val="tx2">
                    <a:lumMod val="60000"/>
                    <a:lumOff val="40000"/>
                  </a:schemeClr>
                </a:solidFill>
              </a:rPr>
              <a:t>i</a:t>
            </a:r>
            <a:r>
              <a:rPr lang="en-US" sz="1800" b="1" dirty="0">
                <a:solidFill>
                  <a:schemeClr val="tx2">
                    <a:lumMod val="60000"/>
                    <a:lumOff val="40000"/>
                  </a:schemeClr>
                </a:solidFill>
              </a:rPr>
              <a:t>]*(1-p[</a:t>
            </a:r>
            <a:r>
              <a:rPr lang="en-US" sz="1800" b="1" dirty="0" err="1">
                <a:solidFill>
                  <a:schemeClr val="tx2">
                    <a:lumMod val="60000"/>
                    <a:lumOff val="40000"/>
                  </a:schemeClr>
                </a:solidFill>
              </a:rPr>
              <a:t>i</a:t>
            </a:r>
            <a:r>
              <a:rPr lang="en-US" sz="1800" b="1" dirty="0">
                <a:solidFill>
                  <a:schemeClr val="tx2">
                    <a:lumMod val="60000"/>
                    <a:lumOff val="40000"/>
                  </a:schemeClr>
                </a:solidFill>
              </a:rPr>
              <a:t>]))</a:t>
            </a:r>
            <a:r>
              <a:rPr lang="en-US" sz="1800" b="1" i="1" dirty="0">
                <a:solidFill>
                  <a:schemeClr val="tx2">
                    <a:lumMod val="60000"/>
                    <a:lumOff val="40000"/>
                  </a:schemeClr>
                </a:solidFill>
              </a:rPr>
              <a:t> </a:t>
            </a:r>
            <a:r>
              <a:rPr lang="en-US" sz="1800" b="1" i="1" dirty="0"/>
              <a:t>#Difference between observed and expected x</a:t>
            </a:r>
          </a:p>
          <a:p>
            <a:r>
              <a:rPr lang="en-US" sz="1800" b="1" dirty="0">
                <a:solidFill>
                  <a:schemeClr val="tx2">
                    <a:lumMod val="60000"/>
                    <a:lumOff val="40000"/>
                  </a:schemeClr>
                </a:solidFill>
              </a:rPr>
              <a:t>     diff.rep[</a:t>
            </a:r>
            <a:r>
              <a:rPr lang="en-US" sz="1800" b="1" dirty="0" err="1">
                <a:solidFill>
                  <a:schemeClr val="tx2">
                    <a:lumMod val="60000"/>
                    <a:lumOff val="40000"/>
                  </a:schemeClr>
                </a:solidFill>
              </a:rPr>
              <a:t>i</a:t>
            </a:r>
            <a:r>
              <a:rPr lang="en-US" sz="1800" b="1" dirty="0">
                <a:solidFill>
                  <a:schemeClr val="tx2">
                    <a:lumMod val="60000"/>
                    <a:lumOff val="40000"/>
                  </a:schemeClr>
                </a:solidFill>
              </a:rPr>
              <a:t>] &lt;- pow(x.rep[</a:t>
            </a:r>
            <a:r>
              <a:rPr lang="en-US" sz="1800" b="1" dirty="0" err="1">
                <a:solidFill>
                  <a:schemeClr val="tx2">
                    <a:lumMod val="60000"/>
                    <a:lumOff val="40000"/>
                  </a:schemeClr>
                </a:solidFill>
              </a:rPr>
              <a:t>i</a:t>
            </a:r>
            <a:r>
              <a:rPr lang="en-US" sz="1800" b="1" dirty="0">
                <a:solidFill>
                  <a:schemeClr val="tx2">
                    <a:lumMod val="60000"/>
                    <a:lumOff val="40000"/>
                  </a:schemeClr>
                </a:solidFill>
              </a:rPr>
              <a:t>] - p[</a:t>
            </a:r>
            <a:r>
              <a:rPr lang="en-US" sz="1800" b="1" dirty="0" err="1">
                <a:solidFill>
                  <a:schemeClr val="tx2">
                    <a:lumMod val="60000"/>
                    <a:lumOff val="40000"/>
                  </a:schemeClr>
                </a:solidFill>
              </a:rPr>
              <a:t>i</a:t>
            </a:r>
            <a:r>
              <a:rPr lang="en-US" sz="1800" b="1" dirty="0">
                <a:solidFill>
                  <a:schemeClr val="tx2">
                    <a:lumMod val="60000"/>
                    <a:lumOff val="40000"/>
                  </a:schemeClr>
                </a:solidFill>
              </a:rPr>
              <a:t>]*n[</a:t>
            </a:r>
            <a:r>
              <a:rPr lang="en-US" sz="1800" b="1" dirty="0" err="1">
                <a:solidFill>
                  <a:schemeClr val="tx2">
                    <a:lumMod val="60000"/>
                    <a:lumOff val="40000"/>
                  </a:schemeClr>
                </a:solidFill>
              </a:rPr>
              <a:t>i</a:t>
            </a:r>
            <a:r>
              <a:rPr lang="en-US" sz="1800" b="1" dirty="0">
                <a:solidFill>
                  <a:schemeClr val="tx2">
                    <a:lumMod val="60000"/>
                    <a:lumOff val="40000"/>
                  </a:schemeClr>
                </a:solidFill>
              </a:rPr>
              <a:t>], 2)/(n[</a:t>
            </a:r>
            <a:r>
              <a:rPr lang="en-US" sz="1800" b="1" dirty="0" err="1">
                <a:solidFill>
                  <a:schemeClr val="tx2">
                    <a:lumMod val="60000"/>
                    <a:lumOff val="40000"/>
                  </a:schemeClr>
                </a:solidFill>
              </a:rPr>
              <a:t>i</a:t>
            </a:r>
            <a:r>
              <a:rPr lang="en-US" sz="1800" b="1" dirty="0">
                <a:solidFill>
                  <a:schemeClr val="tx2">
                    <a:lumMod val="60000"/>
                    <a:lumOff val="40000"/>
                  </a:schemeClr>
                </a:solidFill>
              </a:rPr>
              <a:t>]*p[</a:t>
            </a:r>
            <a:r>
              <a:rPr lang="en-US" sz="1800" b="1" dirty="0" err="1">
                <a:solidFill>
                  <a:schemeClr val="tx2">
                    <a:lumMod val="60000"/>
                    <a:lumOff val="40000"/>
                  </a:schemeClr>
                </a:solidFill>
              </a:rPr>
              <a:t>i</a:t>
            </a:r>
            <a:r>
              <a:rPr lang="en-US" sz="1800" b="1" dirty="0">
                <a:solidFill>
                  <a:schemeClr val="tx2">
                    <a:lumMod val="60000"/>
                    <a:lumOff val="40000"/>
                  </a:schemeClr>
                </a:solidFill>
              </a:rPr>
              <a:t>]*(1-p[</a:t>
            </a:r>
            <a:r>
              <a:rPr lang="en-US" sz="1800" b="1" dirty="0" err="1">
                <a:solidFill>
                  <a:schemeClr val="tx2">
                    <a:lumMod val="60000"/>
                    <a:lumOff val="40000"/>
                  </a:schemeClr>
                </a:solidFill>
              </a:rPr>
              <a:t>i</a:t>
            </a:r>
            <a:r>
              <a:rPr lang="en-US" sz="1800" b="1" dirty="0">
                <a:solidFill>
                  <a:schemeClr val="tx2">
                    <a:lumMod val="60000"/>
                    <a:lumOff val="40000"/>
                  </a:schemeClr>
                </a:solidFill>
              </a:rPr>
              <a:t>])) </a:t>
            </a:r>
            <a:r>
              <a:rPr lang="en-US" sz="1800" b="1" i="1" dirty="0"/>
              <a:t>#Difference between replicated and expected x</a:t>
            </a:r>
          </a:p>
          <a:p>
            <a:r>
              <a:rPr lang="en-US" sz="1800" b="1" dirty="0"/>
              <a:t>		 }</a:t>
            </a:r>
          </a:p>
          <a:p>
            <a:r>
              <a:rPr lang="en-US" sz="1800" b="1" dirty="0">
                <a:solidFill>
                  <a:srgbClr val="FF0000"/>
                </a:solidFill>
              </a:rPr>
              <a:t>     chisq.obs &lt;- sum(diff.obs[])</a:t>
            </a:r>
          </a:p>
          <a:p>
            <a:r>
              <a:rPr lang="en-US" sz="1800" b="1" dirty="0">
                <a:solidFill>
                  <a:srgbClr val="FF0000"/>
                </a:solidFill>
              </a:rPr>
              <a:t>     chisq.rep &lt;- sum(diff.rep[])</a:t>
            </a:r>
          </a:p>
          <a:p>
            <a:r>
              <a:rPr lang="en-US" sz="1800" b="1" dirty="0">
                <a:solidFill>
                  <a:srgbClr val="FF0000"/>
                </a:solidFill>
              </a:rPr>
              <a:t>     </a:t>
            </a:r>
            <a:r>
              <a:rPr lang="en-US" sz="1800" b="1" dirty="0" err="1">
                <a:solidFill>
                  <a:srgbClr val="FF0000"/>
                </a:solidFill>
              </a:rPr>
              <a:t>p.value</a:t>
            </a:r>
            <a:r>
              <a:rPr lang="en-US" sz="1800" b="1" dirty="0">
                <a:solidFill>
                  <a:srgbClr val="FF0000"/>
                </a:solidFill>
              </a:rPr>
              <a:t> &lt;- step(chisq.rep - chisq.obs)</a:t>
            </a:r>
            <a:r>
              <a:rPr lang="en-US" sz="1800" b="1" dirty="0"/>
              <a:t> </a:t>
            </a:r>
            <a:r>
              <a:rPr lang="en-US" sz="1800" b="1" i="1" dirty="0"/>
              <a:t>#Mean value should be near 0.5 for homogeneous</a:t>
            </a:r>
          </a:p>
          <a:p>
            <a:r>
              <a:rPr lang="en-US" sz="1800" b="1" dirty="0">
                <a:solidFill>
                  <a:srgbClr val="FF0000"/>
                </a:solidFill>
              </a:rPr>
              <a:t>     </a:t>
            </a:r>
            <a:r>
              <a:rPr lang="en-US" sz="1800" b="1" dirty="0" err="1">
                <a:solidFill>
                  <a:srgbClr val="FF0000"/>
                </a:solidFill>
              </a:rPr>
              <a:t>p.constant</a:t>
            </a:r>
            <a:r>
              <a:rPr lang="en-US" sz="1800" b="1" dirty="0">
                <a:solidFill>
                  <a:srgbClr val="FF0000"/>
                </a:solidFill>
              </a:rPr>
              <a:t> ~ </a:t>
            </a:r>
            <a:r>
              <a:rPr lang="en-US" sz="1800" b="1" dirty="0" err="1">
                <a:solidFill>
                  <a:srgbClr val="FF0000"/>
                </a:solidFill>
              </a:rPr>
              <a:t>dbeta</a:t>
            </a:r>
            <a:r>
              <a:rPr lang="en-US" sz="1800" b="1" dirty="0">
                <a:solidFill>
                  <a:srgbClr val="FF0000"/>
                </a:solidFill>
              </a:rPr>
              <a:t>(0.5, 0.5) </a:t>
            </a:r>
            <a:r>
              <a:rPr lang="en-US" sz="1800" b="1" i="1" dirty="0"/>
              <a:t>#</a:t>
            </a:r>
            <a:r>
              <a:rPr lang="en-US" sz="1800" b="1" i="1" dirty="0" err="1"/>
              <a:t>Jeffreys</a:t>
            </a:r>
            <a:r>
              <a:rPr lang="en-US" sz="1800" b="1" i="1" dirty="0"/>
              <a:t> prior for p</a:t>
            </a:r>
          </a:p>
          <a:p>
            <a:r>
              <a:rPr lang="en-US" sz="1800" b="1" dirty="0"/>
              <a:t>	}</a:t>
            </a:r>
          </a:p>
        </p:txBody>
      </p:sp>
      <p:sp>
        <p:nvSpPr>
          <p:cNvPr id="2" name="Slide Number Placeholder 1"/>
          <p:cNvSpPr>
            <a:spLocks noGrp="1"/>
          </p:cNvSpPr>
          <p:nvPr>
            <p:ph type="sldNum" sz="quarter" idx="11"/>
          </p:nvPr>
        </p:nvSpPr>
        <p:spPr/>
        <p:txBody>
          <a:bodyPr/>
          <a:lstStyle/>
          <a:p>
            <a:r>
              <a:rPr lang="en-US"/>
              <a:t>9-</a:t>
            </a:r>
            <a:fld id="{5F868368-EC15-444D-9EFB-42436E21986C}" type="slidenum">
              <a:rPr lang="en-US" smtClean="0"/>
              <a:pPr/>
              <a:t>37</a:t>
            </a:fld>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Grp="1" noChangeArrowheads="1"/>
          </p:cNvSpPr>
          <p:nvPr>
            <p:ph type="title"/>
          </p:nvPr>
        </p:nvSpPr>
        <p:spPr/>
        <p:txBody>
          <a:bodyPr/>
          <a:lstStyle/>
          <a:p>
            <a:r>
              <a:rPr lang="en-US"/>
              <a:t>Testing for Population Variability in p</a:t>
            </a:r>
            <a:endParaRPr lang="en-US" dirty="0"/>
          </a:p>
        </p:txBody>
      </p:sp>
      <p:sp>
        <p:nvSpPr>
          <p:cNvPr id="154627" name="Rectangle 3"/>
          <p:cNvSpPr>
            <a:spLocks noGrp="1" noChangeArrowheads="1"/>
          </p:cNvSpPr>
          <p:nvPr>
            <p:ph type="body" idx="1"/>
          </p:nvPr>
        </p:nvSpPr>
        <p:spPr/>
        <p:txBody>
          <a:bodyPr/>
          <a:lstStyle/>
          <a:p>
            <a:r>
              <a:rPr lang="en-US" dirty="0"/>
              <a:t>Run program with EDG FTS data</a:t>
            </a:r>
          </a:p>
          <a:p>
            <a:pPr lvl="1"/>
            <a:r>
              <a:rPr lang="en-US" dirty="0"/>
              <a:t>Let OpenBUGS generate initial values</a:t>
            </a:r>
          </a:p>
          <a:p>
            <a:r>
              <a:rPr lang="en-US" dirty="0"/>
              <a:t>Monitor mean of </a:t>
            </a:r>
            <a:r>
              <a:rPr lang="en-US" dirty="0" err="1"/>
              <a:t>p.value</a:t>
            </a:r>
            <a:r>
              <a:rPr lang="en-US" dirty="0"/>
              <a:t> node</a:t>
            </a:r>
          </a:p>
          <a:p>
            <a:endParaRPr lang="en-US" dirty="0"/>
          </a:p>
          <a:p>
            <a:endParaRPr lang="en-US" dirty="0"/>
          </a:p>
          <a:p>
            <a:endParaRPr lang="en-US" dirty="0"/>
          </a:p>
          <a:p>
            <a:endParaRPr lang="en-US" dirty="0"/>
          </a:p>
          <a:p>
            <a:pPr lvl="1"/>
            <a:endParaRPr lang="en-US" dirty="0"/>
          </a:p>
          <a:p>
            <a:pPr lvl="1"/>
            <a:endParaRPr lang="en-US" dirty="0"/>
          </a:p>
          <a:p>
            <a:pPr lvl="1"/>
            <a:r>
              <a:rPr lang="en-US" dirty="0"/>
              <a:t>Small value indicates data nonhomogeneous population</a:t>
            </a:r>
          </a:p>
        </p:txBody>
      </p:sp>
      <p:sp>
        <p:nvSpPr>
          <p:cNvPr id="2" name="Slide Number Placeholder 1"/>
          <p:cNvSpPr>
            <a:spLocks noGrp="1"/>
          </p:cNvSpPr>
          <p:nvPr>
            <p:ph type="sldNum" sz="quarter" idx="11"/>
          </p:nvPr>
        </p:nvSpPr>
        <p:spPr/>
        <p:txBody>
          <a:bodyPr/>
          <a:lstStyle/>
          <a:p>
            <a:r>
              <a:rPr lang="en-US"/>
              <a:t>9-</a:t>
            </a:r>
            <a:fld id="{5F868368-EC15-444D-9EFB-42436E21986C}" type="slidenum">
              <a:rPr lang="en-US" smtClean="0"/>
              <a:pPr/>
              <a:t>38</a:t>
            </a:fld>
            <a:endParaRPr lang="en-US" dirty="0"/>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9337" y="2821119"/>
            <a:ext cx="7043738" cy="485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66306" y="3306894"/>
            <a:ext cx="2209800" cy="13095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Grp="1" noChangeArrowheads="1"/>
          </p:cNvSpPr>
          <p:nvPr>
            <p:ph type="title"/>
          </p:nvPr>
        </p:nvSpPr>
        <p:spPr/>
        <p:txBody>
          <a:bodyPr/>
          <a:lstStyle/>
          <a:p>
            <a:r>
              <a:rPr lang="en-US"/>
              <a:t>Testing for Population Variability in p</a:t>
            </a:r>
            <a:endParaRPr lang="en-US" dirty="0"/>
          </a:p>
        </p:txBody>
      </p:sp>
      <p:sp>
        <p:nvSpPr>
          <p:cNvPr id="155651" name="Rectangle 3"/>
          <p:cNvSpPr>
            <a:spLocks noGrp="1" noChangeArrowheads="1"/>
          </p:cNvSpPr>
          <p:nvPr>
            <p:ph type="body" idx="1"/>
          </p:nvPr>
        </p:nvSpPr>
        <p:spPr/>
        <p:txBody>
          <a:bodyPr/>
          <a:lstStyle/>
          <a:p>
            <a:r>
              <a:rPr lang="en-US"/>
              <a:t>p.value is small</a:t>
            </a:r>
          </a:p>
          <a:p>
            <a:pPr lvl="1"/>
            <a:r>
              <a:rPr lang="en-US"/>
              <a:t>Analogous with frequentist p-value</a:t>
            </a:r>
          </a:p>
          <a:p>
            <a:r>
              <a:rPr lang="en-US"/>
              <a:t>Strong evidence of variability in p</a:t>
            </a:r>
          </a:p>
          <a:p>
            <a:pPr lvl="1"/>
            <a:r>
              <a:rPr lang="en-US"/>
              <a:t>Simple binomial model inadequate</a:t>
            </a:r>
          </a:p>
          <a:p>
            <a:pPr lvl="2"/>
            <a:r>
              <a:rPr lang="en-US"/>
              <a:t>p not the same for all EDGs</a:t>
            </a:r>
          </a:p>
          <a:p>
            <a:pPr lvl="1"/>
            <a:r>
              <a:rPr lang="en-US"/>
              <a:t>Need more complex model describing variation in p</a:t>
            </a:r>
          </a:p>
          <a:p>
            <a:pPr lvl="2"/>
            <a:r>
              <a:rPr lang="en-US"/>
              <a:t>More complex model covered in Section 5</a:t>
            </a:r>
            <a:endParaRPr lang="en-US" dirty="0"/>
          </a:p>
        </p:txBody>
      </p:sp>
      <p:sp>
        <p:nvSpPr>
          <p:cNvPr id="2" name="Slide Number Placeholder 1"/>
          <p:cNvSpPr>
            <a:spLocks noGrp="1"/>
          </p:cNvSpPr>
          <p:nvPr>
            <p:ph type="sldNum" sz="quarter" idx="11"/>
          </p:nvPr>
        </p:nvSpPr>
        <p:spPr/>
        <p:txBody>
          <a:bodyPr/>
          <a:lstStyle/>
          <a:p>
            <a:r>
              <a:rPr lang="en-US"/>
              <a:t>9-</a:t>
            </a:r>
            <a:fld id="{5F868368-EC15-444D-9EFB-42436E21986C}" type="slidenum">
              <a:rPr lang="en-US" smtClean="0"/>
              <a:pPr/>
              <a:t>39</a:t>
            </a:fld>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p:txBody>
          <a:bodyPr/>
          <a:lstStyle/>
          <a:p>
            <a:r>
              <a:rPr lang="en-US" dirty="0"/>
              <a:t>Example:  LOSP frequency data</a:t>
            </a:r>
          </a:p>
        </p:txBody>
      </p:sp>
      <p:graphicFrame>
        <p:nvGraphicFramePr>
          <p:cNvPr id="7" name="Group 464"/>
          <p:cNvGraphicFramePr>
            <a:graphicFrameLocks noGrp="1"/>
          </p:cNvGraphicFramePr>
          <p:nvPr>
            <p:ph sz="quarter" idx="2"/>
          </p:nvPr>
        </p:nvGraphicFramePr>
        <p:xfrm>
          <a:off x="2209800" y="1752600"/>
          <a:ext cx="5029200" cy="3962405"/>
        </p:xfrm>
        <a:graphic>
          <a:graphicData uri="http://schemas.openxmlformats.org/drawingml/2006/table">
            <a:tbl>
              <a:tblPr/>
              <a:tblGrid>
                <a:gridCol w="1675313">
                  <a:extLst>
                    <a:ext uri="{9D8B030D-6E8A-4147-A177-3AD203B41FA5}">
                      <a16:colId xmlns:a16="http://schemas.microsoft.com/office/drawing/2014/main" val="20000"/>
                    </a:ext>
                  </a:extLst>
                </a:gridCol>
                <a:gridCol w="1678574">
                  <a:extLst>
                    <a:ext uri="{9D8B030D-6E8A-4147-A177-3AD203B41FA5}">
                      <a16:colId xmlns:a16="http://schemas.microsoft.com/office/drawing/2014/main" val="20001"/>
                    </a:ext>
                  </a:extLst>
                </a:gridCol>
                <a:gridCol w="1675313">
                  <a:extLst>
                    <a:ext uri="{9D8B030D-6E8A-4147-A177-3AD203B41FA5}">
                      <a16:colId xmlns:a16="http://schemas.microsoft.com/office/drawing/2014/main" val="20002"/>
                    </a:ext>
                  </a:extLst>
                </a:gridCol>
              </a:tblGrid>
              <a:tr h="483974">
                <a:tc>
                  <a:txBody>
                    <a:bodyPr/>
                    <a:lstStyle/>
                    <a:p>
                      <a:pPr marL="0" marR="0" lvl="0" indent="0" algn="ctr" defTabSz="914400" rtl="0" eaLnBrk="0" fontAlgn="base" latinLnBrk="0" hangingPunct="0">
                        <a:lnSpc>
                          <a:spcPct val="85000"/>
                        </a:lnSpc>
                        <a:spcBef>
                          <a:spcPct val="40000"/>
                        </a:spcBef>
                        <a:spcAft>
                          <a:spcPct val="0"/>
                        </a:spcAft>
                        <a:buClrTx/>
                        <a:buSzTx/>
                        <a:buFontTx/>
                        <a:buNone/>
                        <a:tabLst/>
                      </a:pPr>
                      <a:r>
                        <a:rPr kumimoji="0" lang="en-US" sz="1600" b="1" i="1" u="none" strike="noStrike" cap="none" normalizeH="0" baseline="0" dirty="0">
                          <a:ln>
                            <a:noFill/>
                          </a:ln>
                          <a:solidFill>
                            <a:schemeClr val="tx1"/>
                          </a:solidFill>
                          <a:effectLst/>
                          <a:latin typeface="Arial" charset="0"/>
                        </a:rPr>
                        <a:t>Plant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85000"/>
                        </a:lnSpc>
                        <a:spcBef>
                          <a:spcPct val="40000"/>
                        </a:spcBef>
                        <a:spcAft>
                          <a:spcPct val="0"/>
                        </a:spcAft>
                        <a:buClrTx/>
                        <a:buSzTx/>
                        <a:buFontTx/>
                        <a:buNone/>
                        <a:tabLst/>
                      </a:pPr>
                      <a:r>
                        <a:rPr kumimoji="0" lang="en-US" sz="1600" b="1" i="1" u="none" strike="noStrike" cap="none" normalizeH="0" baseline="0" dirty="0">
                          <a:ln>
                            <a:noFill/>
                          </a:ln>
                          <a:solidFill>
                            <a:schemeClr val="tx1"/>
                          </a:solidFill>
                          <a:effectLst/>
                          <a:latin typeface="Arial" charset="0"/>
                        </a:rPr>
                        <a:t>Failures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85000"/>
                        </a:lnSpc>
                        <a:spcBef>
                          <a:spcPct val="40000"/>
                        </a:spcBef>
                        <a:spcAft>
                          <a:spcPct val="0"/>
                        </a:spcAft>
                        <a:buClrTx/>
                        <a:buSzTx/>
                        <a:buFontTx/>
                        <a:buNone/>
                        <a:tabLst/>
                      </a:pPr>
                      <a:r>
                        <a:rPr kumimoji="0" lang="en-US" sz="1600" b="1" i="1" u="none" strike="noStrike" cap="none" normalizeH="0" baseline="0" dirty="0">
                          <a:ln>
                            <a:noFill/>
                          </a:ln>
                          <a:solidFill>
                            <a:schemeClr val="tx1"/>
                          </a:solidFill>
                          <a:effectLst/>
                          <a:latin typeface="Arial" charset="0"/>
                        </a:rPr>
                        <a:t>Time (yrs)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16221">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400" b="0" i="1" u="none" strike="noStrike" cap="none" normalizeH="0" baseline="0" dirty="0">
                          <a:ln>
                            <a:noFill/>
                          </a:ln>
                          <a:solidFill>
                            <a:schemeClr val="tx1"/>
                          </a:solidFill>
                          <a:effectLst/>
                          <a:latin typeface="Arial" charset="0"/>
                        </a:rPr>
                        <a:t>Plant 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400" b="0" i="1" u="none" strike="noStrike" kern="1200" cap="none" normalizeH="0" baseline="0" dirty="0">
                          <a:ln>
                            <a:noFill/>
                          </a:ln>
                          <a:solidFill>
                            <a:schemeClr val="tx1"/>
                          </a:solidFill>
                          <a:effectLst/>
                          <a:latin typeface="Arial" charset="0"/>
                          <a:ea typeface="+mn-ea"/>
                          <a:cs typeface="+mn-cs"/>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l" fontAlgn="b"/>
                      <a:r>
                        <a:rPr kumimoji="0" lang="en-US" sz="1400" b="0" i="1" u="none" strike="noStrike" kern="1200" cap="none" normalizeH="0" baseline="0" dirty="0">
                          <a:ln>
                            <a:noFill/>
                          </a:ln>
                          <a:solidFill>
                            <a:schemeClr val="tx1"/>
                          </a:solidFill>
                          <a:effectLst/>
                          <a:latin typeface="Arial" charset="0"/>
                          <a:ea typeface="+mn-ea"/>
                          <a:cs typeface="+mn-cs"/>
                        </a:rPr>
                        <a:t>15.986</a:t>
                      </a:r>
                    </a:p>
                  </a:txBody>
                  <a:tcPr marL="0" marR="0" marT="0" marB="0" anchor="b">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16221">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400" b="0" i="1" u="none" strike="noStrike" cap="none" normalizeH="0" baseline="0" dirty="0">
                          <a:ln>
                            <a:noFill/>
                          </a:ln>
                          <a:solidFill>
                            <a:schemeClr val="tx1"/>
                          </a:solidFill>
                          <a:effectLst/>
                          <a:latin typeface="Arial" charset="0"/>
                        </a:rPr>
                        <a:t>Plant 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400" b="0" i="1" u="none" strike="noStrike" kern="1200" cap="none" normalizeH="0" baseline="0" dirty="0">
                          <a:ln>
                            <a:noFill/>
                          </a:ln>
                          <a:solidFill>
                            <a:schemeClr val="tx1"/>
                          </a:solidFill>
                          <a:effectLst/>
                          <a:latin typeface="Arial" charset="0"/>
                          <a:ea typeface="+mn-ea"/>
                          <a:cs typeface="+mn-cs"/>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l" fontAlgn="b"/>
                      <a:r>
                        <a:rPr kumimoji="0" lang="en-US" sz="1400" b="0" i="1" u="none" strike="noStrike" kern="1200" cap="none" normalizeH="0" baseline="0" dirty="0">
                          <a:ln>
                            <a:noFill/>
                          </a:ln>
                          <a:solidFill>
                            <a:schemeClr val="tx1"/>
                          </a:solidFill>
                          <a:effectLst/>
                          <a:latin typeface="Arial" charset="0"/>
                          <a:ea typeface="+mn-ea"/>
                          <a:cs typeface="+mn-cs"/>
                        </a:rPr>
                        <a:t>16.878</a:t>
                      </a:r>
                    </a:p>
                  </a:txBody>
                  <a:tcPr marL="0" marR="0" marT="0" marB="0" anchor="b">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16221">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400" b="0" i="1" u="none" strike="noStrike" cap="none" normalizeH="0" baseline="0" dirty="0">
                          <a:ln>
                            <a:noFill/>
                          </a:ln>
                          <a:solidFill>
                            <a:schemeClr val="tx1"/>
                          </a:solidFill>
                          <a:effectLst/>
                          <a:latin typeface="Arial" charset="0"/>
                        </a:rPr>
                        <a:t>Plant 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400" b="0" i="1" u="none" strike="noStrike" kern="1200" cap="none" normalizeH="0" baseline="0" dirty="0">
                          <a:ln>
                            <a:noFill/>
                          </a:ln>
                          <a:solidFill>
                            <a:schemeClr val="tx1"/>
                          </a:solidFill>
                          <a:effectLst/>
                          <a:latin typeface="Arial" charset="0"/>
                          <a:ea typeface="+mn-ea"/>
                          <a:cs typeface="+mn-cs"/>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l" fontAlgn="b"/>
                      <a:r>
                        <a:rPr kumimoji="0" lang="en-US" sz="1400" b="0" i="1" u="none" strike="noStrike" kern="1200" cap="none" normalizeH="0" baseline="0" dirty="0">
                          <a:ln>
                            <a:noFill/>
                          </a:ln>
                          <a:solidFill>
                            <a:schemeClr val="tx1"/>
                          </a:solidFill>
                          <a:effectLst/>
                          <a:latin typeface="Arial" charset="0"/>
                          <a:ea typeface="+mn-ea"/>
                          <a:cs typeface="+mn-cs"/>
                        </a:rPr>
                        <a:t>18.146</a:t>
                      </a:r>
                    </a:p>
                  </a:txBody>
                  <a:tcPr marL="0" marR="0" marT="0" marB="0" anchor="b">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16221">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400" b="0" i="1" u="none" strike="noStrike" cap="none" normalizeH="0" baseline="0" dirty="0">
                          <a:ln>
                            <a:noFill/>
                          </a:ln>
                          <a:solidFill>
                            <a:schemeClr val="tx1"/>
                          </a:solidFill>
                          <a:effectLst/>
                          <a:latin typeface="Arial" charset="0"/>
                        </a:rPr>
                        <a:t>Plant 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400" b="0" i="1" u="none" strike="noStrike" kern="1200" cap="none" normalizeH="0" baseline="0" dirty="0">
                          <a:ln>
                            <a:noFill/>
                          </a:ln>
                          <a:solidFill>
                            <a:schemeClr val="tx1"/>
                          </a:solidFill>
                          <a:effectLst/>
                          <a:latin typeface="Arial" charset="0"/>
                          <a:ea typeface="+mn-ea"/>
                          <a:cs typeface="+mn-cs"/>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l" fontAlgn="b"/>
                      <a:r>
                        <a:rPr kumimoji="0" lang="en-US" sz="1400" b="0" i="1" u="none" strike="noStrike" kern="1200" cap="none" normalizeH="0" baseline="0" dirty="0">
                          <a:ln>
                            <a:noFill/>
                          </a:ln>
                          <a:solidFill>
                            <a:schemeClr val="tx1"/>
                          </a:solidFill>
                          <a:effectLst/>
                          <a:latin typeface="Arial" charset="0"/>
                          <a:ea typeface="+mn-ea"/>
                          <a:cs typeface="+mn-cs"/>
                        </a:rPr>
                        <a:t>18.636</a:t>
                      </a:r>
                    </a:p>
                  </a:txBody>
                  <a:tcPr marL="0" marR="0" marT="0" marB="0" anchor="b">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16221">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400" b="0" i="1" u="none" strike="noStrike" cap="none" normalizeH="0" baseline="0" dirty="0">
                          <a:ln>
                            <a:noFill/>
                          </a:ln>
                          <a:solidFill>
                            <a:schemeClr val="tx1"/>
                          </a:solidFill>
                          <a:effectLst/>
                          <a:latin typeface="Arial" charset="0"/>
                        </a:rPr>
                        <a:t>Plant 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400" b="0" i="1" u="none" strike="noStrike" kern="1200" cap="none" normalizeH="0" baseline="0" dirty="0">
                          <a:ln>
                            <a:noFill/>
                          </a:ln>
                          <a:solidFill>
                            <a:schemeClr val="tx1"/>
                          </a:solidFill>
                          <a:effectLst/>
                          <a:latin typeface="Arial" charset="0"/>
                          <a:ea typeface="+mn-ea"/>
                          <a:cs typeface="+mn-cs"/>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l" fontAlgn="b"/>
                      <a:r>
                        <a:rPr kumimoji="0" lang="en-US" sz="1400" b="0" i="1" u="none" strike="noStrike" kern="1200" cap="none" normalizeH="0" baseline="0" dirty="0">
                          <a:ln>
                            <a:noFill/>
                          </a:ln>
                          <a:solidFill>
                            <a:schemeClr val="tx1"/>
                          </a:solidFill>
                          <a:effectLst/>
                          <a:latin typeface="Arial" charset="0"/>
                          <a:ea typeface="+mn-ea"/>
                          <a:cs typeface="+mn-cs"/>
                        </a:rPr>
                        <a:t>18.792</a:t>
                      </a:r>
                    </a:p>
                  </a:txBody>
                  <a:tcPr marL="0" marR="0" marT="0" marB="0" anchor="b">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16221">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400" b="0" i="1" u="none" strike="noStrike" cap="none" normalizeH="0" baseline="0" dirty="0">
                          <a:ln>
                            <a:noFill/>
                          </a:ln>
                          <a:solidFill>
                            <a:schemeClr val="tx1"/>
                          </a:solidFill>
                          <a:effectLst/>
                          <a:latin typeface="Arial" charset="0"/>
                        </a:rPr>
                        <a:t>Plant 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400" b="0" i="1" u="none" strike="noStrike" kern="1200" cap="none" normalizeH="0" baseline="0" dirty="0">
                          <a:ln>
                            <a:noFill/>
                          </a:ln>
                          <a:solidFill>
                            <a:schemeClr val="tx1"/>
                          </a:solidFill>
                          <a:effectLst/>
                          <a:latin typeface="Arial" charset="0"/>
                          <a:ea typeface="+mn-ea"/>
                          <a:cs typeface="+mn-cs"/>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l" fontAlgn="b"/>
                      <a:r>
                        <a:rPr kumimoji="0" lang="en-US" sz="1400" b="0" i="1" u="none" strike="noStrike" kern="1200" cap="none" normalizeH="0" baseline="0" dirty="0">
                          <a:ln>
                            <a:noFill/>
                          </a:ln>
                          <a:solidFill>
                            <a:schemeClr val="tx1"/>
                          </a:solidFill>
                          <a:effectLst/>
                          <a:latin typeface="Arial" charset="0"/>
                          <a:ea typeface="+mn-ea"/>
                          <a:cs typeface="+mn-cs"/>
                        </a:rPr>
                        <a:t>18.976</a:t>
                      </a:r>
                    </a:p>
                  </a:txBody>
                  <a:tcPr marL="0" marR="0" marT="0" marB="0" anchor="b">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16221">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400" b="0" i="1" u="none" strike="noStrike" cap="none" normalizeH="0" baseline="0" dirty="0">
                          <a:ln>
                            <a:noFill/>
                          </a:ln>
                          <a:solidFill>
                            <a:schemeClr val="tx1"/>
                          </a:solidFill>
                          <a:effectLst/>
                          <a:latin typeface="Arial" charset="0"/>
                        </a:rPr>
                        <a:t>Plant 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400" b="0" i="1" u="none" strike="noStrike" kern="1200" cap="none" normalizeH="0" baseline="0" dirty="0">
                          <a:ln>
                            <a:noFill/>
                          </a:ln>
                          <a:solidFill>
                            <a:schemeClr val="tx1"/>
                          </a:solidFill>
                          <a:effectLst/>
                          <a:latin typeface="Arial" charset="0"/>
                          <a:ea typeface="+mn-ea"/>
                          <a:cs typeface="+mn-cs"/>
                        </a:rPr>
                        <a:t>12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l" fontAlgn="b"/>
                      <a:r>
                        <a:rPr kumimoji="0" lang="en-US" sz="1400" b="0" i="1" u="none" strike="noStrike" kern="1200" cap="none" normalizeH="0" baseline="0" dirty="0">
                          <a:ln>
                            <a:noFill/>
                          </a:ln>
                          <a:solidFill>
                            <a:schemeClr val="tx1"/>
                          </a:solidFill>
                          <a:effectLst/>
                          <a:latin typeface="Arial" charset="0"/>
                          <a:ea typeface="+mn-ea"/>
                          <a:cs typeface="+mn-cs"/>
                        </a:rPr>
                        <a:t>18.522</a:t>
                      </a:r>
                    </a:p>
                  </a:txBody>
                  <a:tcPr marL="0" marR="0" marT="0" marB="0" anchor="b">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16221">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400" b="0" i="1" u="none" strike="noStrike" cap="none" normalizeH="0" baseline="0" dirty="0">
                          <a:ln>
                            <a:noFill/>
                          </a:ln>
                          <a:solidFill>
                            <a:schemeClr val="tx1"/>
                          </a:solidFill>
                          <a:effectLst/>
                          <a:latin typeface="Arial" charset="0"/>
                        </a:rPr>
                        <a:t>Plant 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400" b="0" i="1" u="none" strike="noStrike" kern="1200" cap="none" normalizeH="0" baseline="0" dirty="0">
                          <a:ln>
                            <a:noFill/>
                          </a:ln>
                          <a:solidFill>
                            <a:schemeClr val="tx1"/>
                          </a:solidFill>
                          <a:effectLst/>
                          <a:latin typeface="Arial" charset="0"/>
                          <a:ea typeface="+mn-ea"/>
                          <a:cs typeface="+mn-cs"/>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l" fontAlgn="b"/>
                      <a:r>
                        <a:rPr kumimoji="0" lang="en-US" sz="1400" b="0" i="1" u="none" strike="noStrike" kern="1200" cap="none" normalizeH="0" baseline="0" dirty="0">
                          <a:ln>
                            <a:noFill/>
                          </a:ln>
                          <a:solidFill>
                            <a:schemeClr val="tx1"/>
                          </a:solidFill>
                          <a:effectLst/>
                          <a:latin typeface="Arial" charset="0"/>
                          <a:ea typeface="+mn-ea"/>
                          <a:cs typeface="+mn-cs"/>
                        </a:rPr>
                        <a:t>19.04</a:t>
                      </a:r>
                    </a:p>
                  </a:txBody>
                  <a:tcPr marL="0" marR="0" marT="0" marB="0" anchor="b">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16221">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400" b="0" i="1" u="none" strike="noStrike" cap="none" normalizeH="0" baseline="0" dirty="0">
                          <a:ln>
                            <a:noFill/>
                          </a:ln>
                          <a:solidFill>
                            <a:schemeClr val="tx1"/>
                          </a:solidFill>
                          <a:effectLst/>
                          <a:latin typeface="Arial" charset="0"/>
                        </a:rPr>
                        <a:t>Plant 9</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400" b="0" i="1" u="none" strike="noStrike" kern="1200" cap="none" normalizeH="0" baseline="0" dirty="0">
                          <a:ln>
                            <a:noFill/>
                          </a:ln>
                          <a:solidFill>
                            <a:schemeClr val="tx1"/>
                          </a:solidFill>
                          <a:effectLst/>
                          <a:latin typeface="Arial" charset="0"/>
                          <a:ea typeface="+mn-ea"/>
                          <a:cs typeface="+mn-cs"/>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l" fontAlgn="b"/>
                      <a:r>
                        <a:rPr kumimoji="0" lang="en-US" sz="1400" b="0" i="1" u="none" strike="noStrike" kern="1200" cap="none" normalizeH="0" baseline="0" dirty="0">
                          <a:ln>
                            <a:noFill/>
                          </a:ln>
                          <a:solidFill>
                            <a:schemeClr val="tx1"/>
                          </a:solidFill>
                          <a:effectLst/>
                          <a:latin typeface="Arial" charset="0"/>
                          <a:ea typeface="+mn-ea"/>
                          <a:cs typeface="+mn-cs"/>
                        </a:rPr>
                        <a:t>18.784</a:t>
                      </a:r>
                    </a:p>
                  </a:txBody>
                  <a:tcPr marL="0" marR="0" marT="0" marB="0" anchor="b">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316221">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400" b="0" i="1" u="none" strike="noStrike" cap="none" normalizeH="0" baseline="0" dirty="0">
                          <a:ln>
                            <a:noFill/>
                          </a:ln>
                          <a:solidFill>
                            <a:schemeClr val="tx1"/>
                          </a:solidFill>
                          <a:effectLst/>
                          <a:latin typeface="Arial" charset="0"/>
                        </a:rPr>
                        <a:t>Plant 10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400" b="0" i="1" u="none" strike="noStrike" kern="1200" cap="none" normalizeH="0" baseline="0" dirty="0">
                          <a:ln>
                            <a:noFill/>
                          </a:ln>
                          <a:solidFill>
                            <a:schemeClr val="tx1"/>
                          </a:solidFill>
                          <a:effectLst/>
                          <a:latin typeface="Arial" charset="0"/>
                          <a:ea typeface="+mn-ea"/>
                          <a:cs typeface="+mn-cs"/>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l" fontAlgn="b"/>
                      <a:r>
                        <a:rPr kumimoji="0" lang="en-US" sz="1400" b="0" i="1" u="none" strike="noStrike" kern="1200" cap="none" normalizeH="0" baseline="0" dirty="0">
                          <a:ln>
                            <a:noFill/>
                          </a:ln>
                          <a:solidFill>
                            <a:schemeClr val="tx1"/>
                          </a:solidFill>
                          <a:effectLst/>
                          <a:latin typeface="Arial" charset="0"/>
                          <a:ea typeface="+mn-ea"/>
                          <a:cs typeface="+mn-cs"/>
                        </a:rPr>
                        <a:t>18.868</a:t>
                      </a:r>
                    </a:p>
                  </a:txBody>
                  <a:tcPr marL="0" marR="0" marT="0" marB="0" anchor="b">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316221">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400" b="0" i="1" u="none" strike="noStrike" cap="none" normalizeH="0" baseline="0" dirty="0">
                          <a:ln>
                            <a:noFill/>
                          </a:ln>
                          <a:solidFill>
                            <a:schemeClr val="tx1"/>
                          </a:solidFill>
                          <a:effectLst/>
                          <a:latin typeface="Arial" charset="0"/>
                        </a:rPr>
                        <a:t>Plant 11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400" b="0" i="1" u="none" strike="noStrike" kern="1200" cap="none" normalizeH="0" baseline="0" dirty="0">
                          <a:ln>
                            <a:noFill/>
                          </a:ln>
                          <a:solidFill>
                            <a:schemeClr val="tx1"/>
                          </a:solidFill>
                          <a:effectLst/>
                          <a:latin typeface="Arial" charset="0"/>
                          <a:ea typeface="+mn-ea"/>
                          <a:cs typeface="+mn-cs"/>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algn="l" fontAlgn="b"/>
                      <a:r>
                        <a:rPr kumimoji="0" lang="en-US" sz="1400" b="0" i="1" u="none" strike="noStrike" kern="1200" cap="none" normalizeH="0" baseline="0" dirty="0">
                          <a:ln>
                            <a:noFill/>
                          </a:ln>
                          <a:solidFill>
                            <a:schemeClr val="tx1"/>
                          </a:solidFill>
                          <a:effectLst/>
                          <a:latin typeface="Arial" charset="0"/>
                          <a:ea typeface="+mn-ea"/>
                          <a:cs typeface="+mn-cs"/>
                        </a:rPr>
                        <a:t>19.232</a:t>
                      </a:r>
                    </a:p>
                  </a:txBody>
                  <a:tcPr marL="0" marR="0" marT="0" marB="0" anchor="b">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bl>
          </a:graphicData>
        </a:graphic>
      </p:graphicFrame>
      <p:sp>
        <p:nvSpPr>
          <p:cNvPr id="2" name="Slide Number Placeholder 1"/>
          <p:cNvSpPr>
            <a:spLocks noGrp="1"/>
          </p:cNvSpPr>
          <p:nvPr>
            <p:ph type="sldNum" sz="quarter" idx="11"/>
          </p:nvPr>
        </p:nvSpPr>
        <p:spPr/>
        <p:txBody>
          <a:bodyPr/>
          <a:lstStyle/>
          <a:p>
            <a:r>
              <a:rPr lang="en-US"/>
              <a:t>9-</a:t>
            </a:r>
            <a:fld id="{5F868368-EC15-444D-9EFB-42436E21986C}" type="slidenum">
              <a:rPr lang="en-US" smtClean="0"/>
              <a:pPr/>
              <a:t>4</a:t>
            </a:fld>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ChangeArrowheads="1"/>
          </p:cNvSpPr>
          <p:nvPr>
            <p:ph type="title"/>
          </p:nvPr>
        </p:nvSpPr>
        <p:spPr/>
        <p:txBody>
          <a:bodyPr>
            <a:normAutofit/>
          </a:bodyPr>
          <a:lstStyle/>
          <a:p>
            <a:r>
              <a:rPr lang="en-US" dirty="0"/>
              <a:t>Testing for Population Variability in </a:t>
            </a:r>
            <a:r>
              <a:rPr lang="en-US" dirty="0">
                <a:sym typeface="Symbol" pitchFamily="18" charset="2"/>
              </a:rPr>
              <a:t></a:t>
            </a:r>
          </a:p>
        </p:txBody>
      </p:sp>
      <p:sp>
        <p:nvSpPr>
          <p:cNvPr id="157699" name="Rectangle 3"/>
          <p:cNvSpPr>
            <a:spLocks noGrp="1" noChangeArrowheads="1"/>
          </p:cNvSpPr>
          <p:nvPr>
            <p:ph type="body" idx="1"/>
          </p:nvPr>
        </p:nvSpPr>
        <p:spPr/>
        <p:txBody>
          <a:bodyPr/>
          <a:lstStyle/>
          <a:p>
            <a:r>
              <a:rPr lang="en-US" dirty="0"/>
              <a:t>Another example:  LOSP frequency</a:t>
            </a:r>
          </a:p>
          <a:p>
            <a:endParaRPr lang="en-US" dirty="0"/>
          </a:p>
        </p:txBody>
      </p:sp>
      <p:graphicFrame>
        <p:nvGraphicFramePr>
          <p:cNvPr id="6" name="Group 464"/>
          <p:cNvGraphicFramePr>
            <a:graphicFrameLocks/>
          </p:cNvGraphicFramePr>
          <p:nvPr/>
        </p:nvGraphicFramePr>
        <p:xfrm>
          <a:off x="2895600" y="2057400"/>
          <a:ext cx="4019549" cy="4180332"/>
        </p:xfrm>
        <a:graphic>
          <a:graphicData uri="http://schemas.openxmlformats.org/drawingml/2006/table">
            <a:tbl>
              <a:tblPr/>
              <a:tblGrid>
                <a:gridCol w="1338981">
                  <a:extLst>
                    <a:ext uri="{9D8B030D-6E8A-4147-A177-3AD203B41FA5}">
                      <a16:colId xmlns:a16="http://schemas.microsoft.com/office/drawing/2014/main" val="20000"/>
                    </a:ext>
                  </a:extLst>
                </a:gridCol>
                <a:gridCol w="1341587">
                  <a:extLst>
                    <a:ext uri="{9D8B030D-6E8A-4147-A177-3AD203B41FA5}">
                      <a16:colId xmlns:a16="http://schemas.microsoft.com/office/drawing/2014/main" val="20001"/>
                    </a:ext>
                  </a:extLst>
                </a:gridCol>
                <a:gridCol w="1338981">
                  <a:extLst>
                    <a:ext uri="{9D8B030D-6E8A-4147-A177-3AD203B41FA5}">
                      <a16:colId xmlns:a16="http://schemas.microsoft.com/office/drawing/2014/main" val="20002"/>
                    </a:ext>
                  </a:extLst>
                </a:gridCol>
              </a:tblGrid>
              <a:tr h="417513">
                <a:tc>
                  <a:txBody>
                    <a:bodyPr/>
                    <a:lstStyle/>
                    <a:p>
                      <a:pPr marL="0" marR="0" lvl="0" indent="0" algn="ctr" defTabSz="914400" rtl="0" eaLnBrk="0" fontAlgn="base" latinLnBrk="0" hangingPunct="0">
                        <a:lnSpc>
                          <a:spcPct val="85000"/>
                        </a:lnSpc>
                        <a:spcBef>
                          <a:spcPct val="40000"/>
                        </a:spcBef>
                        <a:spcAft>
                          <a:spcPct val="0"/>
                        </a:spcAft>
                        <a:buClrTx/>
                        <a:buSzTx/>
                        <a:buFontTx/>
                        <a:buNone/>
                        <a:tabLst/>
                      </a:pPr>
                      <a:r>
                        <a:rPr kumimoji="0" lang="en-US" sz="2000" b="1" i="1" u="none" strike="noStrike" cap="none" normalizeH="0" baseline="0" dirty="0">
                          <a:ln>
                            <a:noFill/>
                          </a:ln>
                          <a:solidFill>
                            <a:schemeClr val="tx1"/>
                          </a:solidFill>
                          <a:effectLst/>
                          <a:latin typeface="Arial" charset="0"/>
                        </a:rPr>
                        <a:t>Plant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85000"/>
                        </a:lnSpc>
                        <a:spcBef>
                          <a:spcPct val="40000"/>
                        </a:spcBef>
                        <a:spcAft>
                          <a:spcPct val="0"/>
                        </a:spcAft>
                        <a:buClrTx/>
                        <a:buSzTx/>
                        <a:buFontTx/>
                        <a:buNone/>
                        <a:tabLst/>
                      </a:pPr>
                      <a:r>
                        <a:rPr kumimoji="0" lang="en-US" sz="2000" b="1" i="1" u="none" strike="noStrike" cap="none" normalizeH="0" baseline="0" dirty="0">
                          <a:ln>
                            <a:noFill/>
                          </a:ln>
                          <a:solidFill>
                            <a:schemeClr val="tx1"/>
                          </a:solidFill>
                          <a:effectLst/>
                          <a:latin typeface="Arial" charset="0"/>
                        </a:rPr>
                        <a:t>Failures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85000"/>
                        </a:lnSpc>
                        <a:spcBef>
                          <a:spcPct val="40000"/>
                        </a:spcBef>
                        <a:spcAft>
                          <a:spcPct val="0"/>
                        </a:spcAft>
                        <a:buClrTx/>
                        <a:buSzTx/>
                        <a:buFontTx/>
                        <a:buNone/>
                        <a:tabLst/>
                      </a:pPr>
                      <a:r>
                        <a:rPr kumimoji="0" lang="en-US" sz="2000" b="1" i="1" u="none" strike="noStrike" cap="none" normalizeH="0" baseline="0" dirty="0">
                          <a:ln>
                            <a:noFill/>
                          </a:ln>
                          <a:solidFill>
                            <a:schemeClr val="tx1"/>
                          </a:solidFill>
                          <a:effectLst/>
                          <a:latin typeface="Arial" charset="0"/>
                        </a:rPr>
                        <a:t>Time (yrs)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49238">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800" b="0" i="1" u="none" strike="noStrike" cap="none" normalizeH="0" baseline="0" dirty="0">
                          <a:ln>
                            <a:noFill/>
                          </a:ln>
                          <a:solidFill>
                            <a:schemeClr val="tx1"/>
                          </a:solidFill>
                          <a:effectLst/>
                          <a:latin typeface="Arial" charset="0"/>
                        </a:rPr>
                        <a:t>Plant 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800" b="0" i="1" u="none" strike="noStrike" kern="1200" cap="none" normalizeH="0" baseline="0" dirty="0">
                          <a:ln>
                            <a:noFill/>
                          </a:ln>
                          <a:solidFill>
                            <a:schemeClr val="tx1"/>
                          </a:solidFill>
                          <a:effectLst/>
                          <a:latin typeface="Arial" charset="0"/>
                          <a:ea typeface="+mn-ea"/>
                          <a:cs typeface="+mn-cs"/>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l" fontAlgn="b"/>
                      <a:r>
                        <a:rPr kumimoji="0" lang="en-US" sz="1800" b="0" i="1" u="none" strike="noStrike" kern="1200" cap="none" normalizeH="0" baseline="0" dirty="0">
                          <a:ln>
                            <a:noFill/>
                          </a:ln>
                          <a:solidFill>
                            <a:schemeClr val="tx1"/>
                          </a:solidFill>
                          <a:effectLst/>
                          <a:latin typeface="Arial" charset="0"/>
                          <a:ea typeface="+mn-ea"/>
                          <a:cs typeface="+mn-cs"/>
                        </a:rPr>
                        <a:t>15.986</a:t>
                      </a:r>
                    </a:p>
                  </a:txBody>
                  <a:tcPr marL="0" marR="0" marT="0" marB="0" anchor="b">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50825">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800" b="0" i="1" u="none" strike="noStrike" cap="none" normalizeH="0" baseline="0" dirty="0">
                          <a:ln>
                            <a:noFill/>
                          </a:ln>
                          <a:solidFill>
                            <a:schemeClr val="tx1"/>
                          </a:solidFill>
                          <a:effectLst/>
                          <a:latin typeface="Arial" charset="0"/>
                        </a:rPr>
                        <a:t>Plant 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800" b="0" i="1" u="none" strike="noStrike" kern="1200" cap="none" normalizeH="0" baseline="0" dirty="0">
                          <a:ln>
                            <a:noFill/>
                          </a:ln>
                          <a:solidFill>
                            <a:schemeClr val="tx1"/>
                          </a:solidFill>
                          <a:effectLst/>
                          <a:latin typeface="Arial" charset="0"/>
                          <a:ea typeface="+mn-ea"/>
                          <a:cs typeface="+mn-cs"/>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l" fontAlgn="b"/>
                      <a:r>
                        <a:rPr kumimoji="0" lang="en-US" sz="1800" b="0" i="1" u="none" strike="noStrike" kern="1200" cap="none" normalizeH="0" baseline="0" dirty="0">
                          <a:ln>
                            <a:noFill/>
                          </a:ln>
                          <a:solidFill>
                            <a:schemeClr val="tx1"/>
                          </a:solidFill>
                          <a:effectLst/>
                          <a:latin typeface="Arial" charset="0"/>
                          <a:ea typeface="+mn-ea"/>
                          <a:cs typeface="+mn-cs"/>
                        </a:rPr>
                        <a:t>16.878</a:t>
                      </a:r>
                    </a:p>
                  </a:txBody>
                  <a:tcPr marL="0" marR="0" marT="0" marB="0" anchor="b">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49238">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800" b="0" i="1" u="none" strike="noStrike" cap="none" normalizeH="0" baseline="0" dirty="0">
                          <a:ln>
                            <a:noFill/>
                          </a:ln>
                          <a:solidFill>
                            <a:schemeClr val="tx1"/>
                          </a:solidFill>
                          <a:effectLst/>
                          <a:latin typeface="Arial" charset="0"/>
                        </a:rPr>
                        <a:t>Plant 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800" b="0" i="1" u="none" strike="noStrike" kern="1200" cap="none" normalizeH="0" baseline="0" dirty="0">
                          <a:ln>
                            <a:noFill/>
                          </a:ln>
                          <a:solidFill>
                            <a:schemeClr val="tx1"/>
                          </a:solidFill>
                          <a:effectLst/>
                          <a:latin typeface="Arial" charset="0"/>
                          <a:ea typeface="+mn-ea"/>
                          <a:cs typeface="+mn-cs"/>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l" fontAlgn="b"/>
                      <a:r>
                        <a:rPr kumimoji="0" lang="en-US" sz="1800" b="0" i="1" u="none" strike="noStrike" kern="1200" cap="none" normalizeH="0" baseline="0" dirty="0">
                          <a:ln>
                            <a:noFill/>
                          </a:ln>
                          <a:solidFill>
                            <a:schemeClr val="tx1"/>
                          </a:solidFill>
                          <a:effectLst/>
                          <a:latin typeface="Arial" charset="0"/>
                          <a:ea typeface="+mn-ea"/>
                          <a:cs typeface="+mn-cs"/>
                        </a:rPr>
                        <a:t>18.146</a:t>
                      </a:r>
                    </a:p>
                  </a:txBody>
                  <a:tcPr marL="0" marR="0" marT="0" marB="0" anchor="b">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50825">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800" b="0" i="1" u="none" strike="noStrike" cap="none" normalizeH="0" baseline="0" dirty="0">
                          <a:ln>
                            <a:noFill/>
                          </a:ln>
                          <a:solidFill>
                            <a:schemeClr val="tx1"/>
                          </a:solidFill>
                          <a:effectLst/>
                          <a:latin typeface="Arial" charset="0"/>
                        </a:rPr>
                        <a:t>Plant 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800" b="0" i="1" u="none" strike="noStrike" kern="1200" cap="none" normalizeH="0" baseline="0" dirty="0">
                          <a:ln>
                            <a:noFill/>
                          </a:ln>
                          <a:solidFill>
                            <a:schemeClr val="tx1"/>
                          </a:solidFill>
                          <a:effectLst/>
                          <a:latin typeface="Arial" charset="0"/>
                          <a:ea typeface="+mn-ea"/>
                          <a:cs typeface="+mn-cs"/>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l" fontAlgn="b"/>
                      <a:r>
                        <a:rPr kumimoji="0" lang="en-US" sz="1800" b="0" i="1" u="none" strike="noStrike" kern="1200" cap="none" normalizeH="0" baseline="0" dirty="0">
                          <a:ln>
                            <a:noFill/>
                          </a:ln>
                          <a:solidFill>
                            <a:schemeClr val="tx1"/>
                          </a:solidFill>
                          <a:effectLst/>
                          <a:latin typeface="Arial" charset="0"/>
                          <a:ea typeface="+mn-ea"/>
                          <a:cs typeface="+mn-cs"/>
                        </a:rPr>
                        <a:t>18.636</a:t>
                      </a:r>
                    </a:p>
                  </a:txBody>
                  <a:tcPr marL="0" marR="0" marT="0" marB="0" anchor="b">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49238">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800" b="0" i="1" u="none" strike="noStrike" cap="none" normalizeH="0" baseline="0" dirty="0">
                          <a:ln>
                            <a:noFill/>
                          </a:ln>
                          <a:solidFill>
                            <a:schemeClr val="tx1"/>
                          </a:solidFill>
                          <a:effectLst/>
                          <a:latin typeface="Arial" charset="0"/>
                        </a:rPr>
                        <a:t>Plant 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800" b="0" i="1" u="none" strike="noStrike" kern="1200" cap="none" normalizeH="0" baseline="0" dirty="0">
                          <a:ln>
                            <a:noFill/>
                          </a:ln>
                          <a:solidFill>
                            <a:schemeClr val="tx1"/>
                          </a:solidFill>
                          <a:effectLst/>
                          <a:latin typeface="Arial" charset="0"/>
                          <a:ea typeface="+mn-ea"/>
                          <a:cs typeface="+mn-cs"/>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l" fontAlgn="b"/>
                      <a:r>
                        <a:rPr kumimoji="0" lang="en-US" sz="1800" b="0" i="1" u="none" strike="noStrike" kern="1200" cap="none" normalizeH="0" baseline="0" dirty="0">
                          <a:ln>
                            <a:noFill/>
                          </a:ln>
                          <a:solidFill>
                            <a:schemeClr val="tx1"/>
                          </a:solidFill>
                          <a:effectLst/>
                          <a:latin typeface="Arial" charset="0"/>
                          <a:ea typeface="+mn-ea"/>
                          <a:cs typeface="+mn-cs"/>
                        </a:rPr>
                        <a:t>18.792</a:t>
                      </a:r>
                    </a:p>
                  </a:txBody>
                  <a:tcPr marL="0" marR="0" marT="0" marB="0" anchor="b">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250825">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800" b="0" i="1" u="none" strike="noStrike" cap="none" normalizeH="0" baseline="0" dirty="0">
                          <a:ln>
                            <a:noFill/>
                          </a:ln>
                          <a:solidFill>
                            <a:schemeClr val="tx1"/>
                          </a:solidFill>
                          <a:effectLst/>
                          <a:latin typeface="Arial" charset="0"/>
                        </a:rPr>
                        <a:t>Plant 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800" b="0" i="1" u="none" strike="noStrike" kern="1200" cap="none" normalizeH="0" baseline="0" dirty="0">
                          <a:ln>
                            <a:noFill/>
                          </a:ln>
                          <a:solidFill>
                            <a:schemeClr val="tx1"/>
                          </a:solidFill>
                          <a:effectLst/>
                          <a:latin typeface="Arial" charset="0"/>
                          <a:ea typeface="+mn-ea"/>
                          <a:cs typeface="+mn-cs"/>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l" fontAlgn="b"/>
                      <a:r>
                        <a:rPr kumimoji="0" lang="en-US" sz="1800" b="0" i="1" u="none" strike="noStrike" kern="1200" cap="none" normalizeH="0" baseline="0" dirty="0">
                          <a:ln>
                            <a:noFill/>
                          </a:ln>
                          <a:solidFill>
                            <a:schemeClr val="tx1"/>
                          </a:solidFill>
                          <a:effectLst/>
                          <a:latin typeface="Arial" charset="0"/>
                          <a:ea typeface="+mn-ea"/>
                          <a:cs typeface="+mn-cs"/>
                        </a:rPr>
                        <a:t>18.976</a:t>
                      </a:r>
                    </a:p>
                  </a:txBody>
                  <a:tcPr marL="0" marR="0" marT="0" marB="0" anchor="b">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249238">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800" b="0" i="1" u="none" strike="noStrike" cap="none" normalizeH="0" baseline="0" dirty="0">
                          <a:ln>
                            <a:noFill/>
                          </a:ln>
                          <a:solidFill>
                            <a:schemeClr val="tx1"/>
                          </a:solidFill>
                          <a:effectLst/>
                          <a:latin typeface="Arial" charset="0"/>
                        </a:rPr>
                        <a:t>Plant 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800" b="0" i="1" u="none" strike="noStrike" kern="1200" cap="none" normalizeH="0" baseline="0" dirty="0">
                          <a:ln>
                            <a:noFill/>
                          </a:ln>
                          <a:solidFill>
                            <a:schemeClr val="tx1"/>
                          </a:solidFill>
                          <a:effectLst/>
                          <a:latin typeface="Arial" charset="0"/>
                          <a:ea typeface="+mn-ea"/>
                          <a:cs typeface="+mn-cs"/>
                        </a:rPr>
                        <a:t>12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l" fontAlgn="b"/>
                      <a:r>
                        <a:rPr kumimoji="0" lang="en-US" sz="1800" b="0" i="1" u="none" strike="noStrike" kern="1200" cap="none" normalizeH="0" baseline="0" dirty="0">
                          <a:ln>
                            <a:noFill/>
                          </a:ln>
                          <a:solidFill>
                            <a:schemeClr val="tx1"/>
                          </a:solidFill>
                          <a:effectLst/>
                          <a:latin typeface="Arial" charset="0"/>
                          <a:ea typeface="+mn-ea"/>
                          <a:cs typeface="+mn-cs"/>
                        </a:rPr>
                        <a:t>18.522</a:t>
                      </a:r>
                    </a:p>
                  </a:txBody>
                  <a:tcPr marL="0" marR="0" marT="0" marB="0" anchor="b">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250825">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800" b="0" i="1" u="none" strike="noStrike" cap="none" normalizeH="0" baseline="0" dirty="0">
                          <a:ln>
                            <a:noFill/>
                          </a:ln>
                          <a:solidFill>
                            <a:schemeClr val="tx1"/>
                          </a:solidFill>
                          <a:effectLst/>
                          <a:latin typeface="Arial" charset="0"/>
                        </a:rPr>
                        <a:t>Plant 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800" b="0" i="1" u="none" strike="noStrike" kern="1200" cap="none" normalizeH="0" baseline="0" dirty="0">
                          <a:ln>
                            <a:noFill/>
                          </a:ln>
                          <a:solidFill>
                            <a:schemeClr val="tx1"/>
                          </a:solidFill>
                          <a:effectLst/>
                          <a:latin typeface="Arial" charset="0"/>
                          <a:ea typeface="+mn-ea"/>
                          <a:cs typeface="+mn-cs"/>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l" fontAlgn="b"/>
                      <a:r>
                        <a:rPr kumimoji="0" lang="en-US" sz="1800" b="0" i="1" u="none" strike="noStrike" kern="1200" cap="none" normalizeH="0" baseline="0" dirty="0">
                          <a:ln>
                            <a:noFill/>
                          </a:ln>
                          <a:solidFill>
                            <a:schemeClr val="tx1"/>
                          </a:solidFill>
                          <a:effectLst/>
                          <a:latin typeface="Arial" charset="0"/>
                          <a:ea typeface="+mn-ea"/>
                          <a:cs typeface="+mn-cs"/>
                        </a:rPr>
                        <a:t>19.04</a:t>
                      </a:r>
                    </a:p>
                  </a:txBody>
                  <a:tcPr marL="0" marR="0" marT="0" marB="0" anchor="b">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249238">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800" b="0" i="1" u="none" strike="noStrike" cap="none" normalizeH="0" baseline="0" dirty="0">
                          <a:ln>
                            <a:noFill/>
                          </a:ln>
                          <a:solidFill>
                            <a:schemeClr val="tx1"/>
                          </a:solidFill>
                          <a:effectLst/>
                          <a:latin typeface="Arial" charset="0"/>
                        </a:rPr>
                        <a:t>Plant 9</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800" b="0" i="1" u="none" strike="noStrike" kern="1200" cap="none" normalizeH="0" baseline="0" dirty="0">
                          <a:ln>
                            <a:noFill/>
                          </a:ln>
                          <a:solidFill>
                            <a:schemeClr val="tx1"/>
                          </a:solidFill>
                          <a:effectLst/>
                          <a:latin typeface="Arial" charset="0"/>
                          <a:ea typeface="+mn-ea"/>
                          <a:cs typeface="+mn-cs"/>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l" fontAlgn="b"/>
                      <a:r>
                        <a:rPr kumimoji="0" lang="en-US" sz="1800" b="0" i="1" u="none" strike="noStrike" kern="1200" cap="none" normalizeH="0" baseline="0" dirty="0">
                          <a:ln>
                            <a:noFill/>
                          </a:ln>
                          <a:solidFill>
                            <a:schemeClr val="tx1"/>
                          </a:solidFill>
                          <a:effectLst/>
                          <a:latin typeface="Arial" charset="0"/>
                          <a:ea typeface="+mn-ea"/>
                          <a:cs typeface="+mn-cs"/>
                        </a:rPr>
                        <a:t>18.784</a:t>
                      </a:r>
                    </a:p>
                  </a:txBody>
                  <a:tcPr marL="0" marR="0" marT="0" marB="0" anchor="b">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250825">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800" b="0" i="1" u="none" strike="noStrike" cap="none" normalizeH="0" baseline="0" dirty="0">
                          <a:ln>
                            <a:noFill/>
                          </a:ln>
                          <a:solidFill>
                            <a:schemeClr val="tx1"/>
                          </a:solidFill>
                          <a:effectLst/>
                          <a:latin typeface="Arial" charset="0"/>
                        </a:rPr>
                        <a:t>Plant 10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800" b="0" i="1" u="none" strike="noStrike" kern="1200" cap="none" normalizeH="0" baseline="0" dirty="0">
                          <a:ln>
                            <a:noFill/>
                          </a:ln>
                          <a:solidFill>
                            <a:schemeClr val="tx1"/>
                          </a:solidFill>
                          <a:effectLst/>
                          <a:latin typeface="Arial" charset="0"/>
                          <a:ea typeface="+mn-ea"/>
                          <a:cs typeface="+mn-cs"/>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l" fontAlgn="b"/>
                      <a:r>
                        <a:rPr kumimoji="0" lang="en-US" sz="1800" b="0" i="1" u="none" strike="noStrike" kern="1200" cap="none" normalizeH="0" baseline="0" dirty="0">
                          <a:ln>
                            <a:noFill/>
                          </a:ln>
                          <a:solidFill>
                            <a:schemeClr val="tx1"/>
                          </a:solidFill>
                          <a:effectLst/>
                          <a:latin typeface="Arial" charset="0"/>
                          <a:ea typeface="+mn-ea"/>
                          <a:cs typeface="+mn-cs"/>
                        </a:rPr>
                        <a:t>18.868</a:t>
                      </a:r>
                    </a:p>
                  </a:txBody>
                  <a:tcPr marL="0" marR="0" marT="0" marB="0" anchor="b">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249238">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800" b="0" i="1" u="none" strike="noStrike" cap="none" normalizeH="0" baseline="0" dirty="0">
                          <a:ln>
                            <a:noFill/>
                          </a:ln>
                          <a:solidFill>
                            <a:schemeClr val="tx1"/>
                          </a:solidFill>
                          <a:effectLst/>
                          <a:latin typeface="Arial" charset="0"/>
                        </a:rPr>
                        <a:t>Plant 11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pPr>
                      <a:r>
                        <a:rPr kumimoji="0" lang="en-US" sz="1800" b="0" i="1" u="none" strike="noStrike" kern="1200" cap="none" normalizeH="0" baseline="0" dirty="0">
                          <a:ln>
                            <a:noFill/>
                          </a:ln>
                          <a:solidFill>
                            <a:schemeClr val="tx1"/>
                          </a:solidFill>
                          <a:effectLst/>
                          <a:latin typeface="Arial" charset="0"/>
                          <a:ea typeface="+mn-ea"/>
                          <a:cs typeface="+mn-cs"/>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algn="l" fontAlgn="b"/>
                      <a:r>
                        <a:rPr kumimoji="0" lang="en-US" sz="1800" b="0" i="1" u="none" strike="noStrike" kern="1200" cap="none" normalizeH="0" baseline="0" dirty="0">
                          <a:ln>
                            <a:noFill/>
                          </a:ln>
                          <a:solidFill>
                            <a:schemeClr val="tx1"/>
                          </a:solidFill>
                          <a:effectLst/>
                          <a:latin typeface="Arial" charset="0"/>
                          <a:ea typeface="+mn-ea"/>
                          <a:cs typeface="+mn-cs"/>
                        </a:rPr>
                        <a:t>19.232</a:t>
                      </a:r>
                    </a:p>
                  </a:txBody>
                  <a:tcPr marL="0" marR="0" marT="0" marB="0" anchor="b">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bl>
          </a:graphicData>
        </a:graphic>
      </p:graphicFrame>
      <p:sp>
        <p:nvSpPr>
          <p:cNvPr id="2" name="Slide Number Placeholder 1"/>
          <p:cNvSpPr>
            <a:spLocks noGrp="1"/>
          </p:cNvSpPr>
          <p:nvPr>
            <p:ph type="sldNum" sz="quarter" idx="11"/>
          </p:nvPr>
        </p:nvSpPr>
        <p:spPr/>
        <p:txBody>
          <a:bodyPr/>
          <a:lstStyle/>
          <a:p>
            <a:r>
              <a:rPr lang="en-US"/>
              <a:t>9-</a:t>
            </a:r>
            <a:fld id="{5F868368-EC15-444D-9EFB-42436E21986C}" type="slidenum">
              <a:rPr lang="en-US" smtClean="0"/>
              <a:pPr/>
              <a:t>40</a:t>
            </a:fld>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p:nvPr>
        </p:nvSpPr>
        <p:spPr/>
        <p:txBody>
          <a:bodyPr/>
          <a:lstStyle/>
          <a:p>
            <a:r>
              <a:rPr lang="en-US"/>
              <a:t>Testing for Population Variability in </a:t>
            </a:r>
            <a:r>
              <a:rPr lang="en-US">
                <a:sym typeface="Symbol" pitchFamily="18" charset="2"/>
              </a:rPr>
              <a:t></a:t>
            </a:r>
            <a:endParaRPr lang="en-US" dirty="0">
              <a:sym typeface="Symbol" pitchFamily="18" charset="2"/>
            </a:endParaRPr>
          </a:p>
        </p:txBody>
      </p:sp>
      <p:sp>
        <p:nvSpPr>
          <p:cNvPr id="158723" name="Rectangle 3"/>
          <p:cNvSpPr>
            <a:spLocks noGrp="1" noChangeArrowheads="1"/>
          </p:cNvSpPr>
          <p:nvPr>
            <p:ph type="body" idx="1"/>
          </p:nvPr>
        </p:nvSpPr>
        <p:spPr/>
        <p:txBody>
          <a:bodyPr/>
          <a:lstStyle/>
          <a:p>
            <a:r>
              <a:rPr lang="en-US"/>
              <a:t>Earlier plot of credible intervals suggested variability</a:t>
            </a:r>
          </a:p>
          <a:p>
            <a:r>
              <a:rPr lang="en-US"/>
              <a:t>Can also use Model Fit</a:t>
            </a:r>
          </a:p>
          <a:p>
            <a:pPr lvl="1"/>
            <a:r>
              <a:rPr lang="en-US"/>
              <a:t>Do this and see what it suggests about model with constant </a:t>
            </a:r>
            <a:r>
              <a:rPr lang="el-GR"/>
              <a:t>λ</a:t>
            </a:r>
            <a:endParaRPr lang="en-US"/>
          </a:p>
          <a:p>
            <a:r>
              <a:rPr lang="en-US"/>
              <a:t>Again, use Bayesian version of chi-square statistic based on replicates from posterior predictive distribution</a:t>
            </a:r>
            <a:endParaRPr lang="en-US" dirty="0"/>
          </a:p>
        </p:txBody>
      </p:sp>
      <p:sp>
        <p:nvSpPr>
          <p:cNvPr id="2" name="Slide Number Placeholder 1"/>
          <p:cNvSpPr>
            <a:spLocks noGrp="1"/>
          </p:cNvSpPr>
          <p:nvPr>
            <p:ph type="sldNum" sz="quarter" idx="11"/>
          </p:nvPr>
        </p:nvSpPr>
        <p:spPr/>
        <p:txBody>
          <a:bodyPr/>
          <a:lstStyle/>
          <a:p>
            <a:r>
              <a:rPr lang="en-US"/>
              <a:t>9-</a:t>
            </a:r>
            <a:fld id="{5F868368-EC15-444D-9EFB-42436E21986C}" type="slidenum">
              <a:rPr lang="en-US" smtClean="0"/>
              <a:pPr/>
              <a:t>41</a:t>
            </a:fld>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p:txBody>
          <a:bodyPr>
            <a:normAutofit/>
          </a:bodyPr>
          <a:lstStyle/>
          <a:p>
            <a:r>
              <a:rPr lang="en-US" dirty="0"/>
              <a:t>Testing for Population Variability in </a:t>
            </a:r>
            <a:r>
              <a:rPr lang="en-US" dirty="0">
                <a:sym typeface="Symbol" pitchFamily="18" charset="2"/>
              </a:rPr>
              <a:t></a:t>
            </a:r>
          </a:p>
        </p:txBody>
      </p:sp>
      <p:pic>
        <p:nvPicPr>
          <p:cNvPr id="159749" name="Picture 5" descr="newlogo"/>
          <p:cNvPicPr>
            <a:picLocks noChangeAspect="1" noChangeArrowheads="1"/>
          </p:cNvPicPr>
          <p:nvPr/>
        </p:nvPicPr>
        <p:blipFill>
          <a:blip r:embed="rId3" cstate="print"/>
          <a:srcRect/>
          <a:stretch>
            <a:fillRect/>
          </a:stretch>
        </p:blipFill>
        <p:spPr bwMode="auto">
          <a:xfrm>
            <a:off x="3581400" y="5867400"/>
            <a:ext cx="341313" cy="457200"/>
          </a:xfrm>
          <a:prstGeom prst="rect">
            <a:avLst/>
          </a:prstGeom>
          <a:noFill/>
        </p:spPr>
      </p:pic>
      <p:sp>
        <p:nvSpPr>
          <p:cNvPr id="159750" name="Text Box 6"/>
          <p:cNvSpPr txBox="1">
            <a:spLocks noChangeArrowheads="1"/>
          </p:cNvSpPr>
          <p:nvPr/>
        </p:nvSpPr>
        <p:spPr bwMode="auto">
          <a:xfrm>
            <a:off x="4038600" y="5943600"/>
            <a:ext cx="3962400" cy="274638"/>
          </a:xfrm>
          <a:prstGeom prst="rect">
            <a:avLst/>
          </a:prstGeom>
          <a:noFill/>
          <a:ln w="9525">
            <a:noFill/>
            <a:miter lim="800000"/>
            <a:headEnd/>
            <a:tailEnd/>
          </a:ln>
          <a:effectLst/>
        </p:spPr>
        <p:txBody>
          <a:bodyPr>
            <a:spAutoFit/>
          </a:bodyPr>
          <a:lstStyle/>
          <a:p>
            <a:pPr>
              <a:spcBef>
                <a:spcPct val="50000"/>
              </a:spcBef>
            </a:pPr>
            <a:r>
              <a:rPr lang="en-US" sz="1200" b="1" dirty="0">
                <a:latin typeface="Arial" charset="0"/>
              </a:rPr>
              <a:t>Bayesian chi-square test for losp frequency.odc</a:t>
            </a:r>
          </a:p>
        </p:txBody>
      </p:sp>
      <p:sp>
        <p:nvSpPr>
          <p:cNvPr id="6" name="Rectangle 5"/>
          <p:cNvSpPr/>
          <p:nvPr/>
        </p:nvSpPr>
        <p:spPr>
          <a:xfrm>
            <a:off x="304800" y="1371600"/>
            <a:ext cx="8458200" cy="4114800"/>
          </a:xfrm>
          <a:prstGeom prst="rect">
            <a:avLst/>
          </a:prstGeom>
        </p:spPr>
        <p:txBody>
          <a:bodyPr wrap="square">
            <a:spAutoFit/>
          </a:bodyPr>
          <a:lstStyle/>
          <a:p>
            <a:r>
              <a:rPr lang="en-US" sz="1800" b="1" dirty="0"/>
              <a:t>model	{</a:t>
            </a:r>
          </a:p>
          <a:p>
            <a:r>
              <a:rPr lang="nn-NO" sz="1800" b="1" dirty="0"/>
              <a:t>   </a:t>
            </a:r>
            <a:r>
              <a:rPr lang="nn-NO" sz="1800" b="1" dirty="0">
                <a:solidFill>
                  <a:srgbClr val="006600"/>
                </a:solidFill>
              </a:rPr>
              <a:t>for (i in 1 : N) </a:t>
            </a:r>
            <a:r>
              <a:rPr lang="nn-NO" sz="1800" b="1" dirty="0"/>
              <a:t>{</a:t>
            </a:r>
          </a:p>
          <a:p>
            <a:r>
              <a:rPr lang="en-US" sz="1800" b="1" dirty="0"/>
              <a:t>     </a:t>
            </a:r>
            <a:r>
              <a:rPr lang="en-US" sz="1800" b="1" dirty="0">
                <a:solidFill>
                  <a:schemeClr val="accent2"/>
                </a:solidFill>
              </a:rPr>
              <a:t>mu[</a:t>
            </a:r>
            <a:r>
              <a:rPr lang="en-US" sz="1800" b="1" dirty="0" err="1">
                <a:solidFill>
                  <a:schemeClr val="accent2"/>
                </a:solidFill>
              </a:rPr>
              <a:t>i</a:t>
            </a:r>
            <a:r>
              <a:rPr lang="en-US" sz="1800" b="1" dirty="0">
                <a:solidFill>
                  <a:schemeClr val="accent2"/>
                </a:solidFill>
              </a:rPr>
              <a:t>] &lt;- </a:t>
            </a:r>
            <a:r>
              <a:rPr lang="en-US" sz="1800" b="1" dirty="0" err="1">
                <a:solidFill>
                  <a:schemeClr val="accent2"/>
                </a:solidFill>
              </a:rPr>
              <a:t>lambda.losp</a:t>
            </a:r>
            <a:r>
              <a:rPr lang="en-US" sz="1800" b="1" dirty="0">
                <a:solidFill>
                  <a:schemeClr val="accent2"/>
                </a:solidFill>
              </a:rPr>
              <a:t>[</a:t>
            </a:r>
            <a:r>
              <a:rPr lang="en-US" sz="1800" b="1" dirty="0" err="1">
                <a:solidFill>
                  <a:schemeClr val="accent2"/>
                </a:solidFill>
              </a:rPr>
              <a:t>i</a:t>
            </a:r>
            <a:r>
              <a:rPr lang="en-US" sz="1800" b="1" dirty="0">
                <a:solidFill>
                  <a:schemeClr val="accent2"/>
                </a:solidFill>
              </a:rPr>
              <a:t>] * time[</a:t>
            </a:r>
            <a:r>
              <a:rPr lang="en-US" sz="1800" b="1" dirty="0" err="1">
                <a:solidFill>
                  <a:schemeClr val="accent2"/>
                </a:solidFill>
              </a:rPr>
              <a:t>i</a:t>
            </a:r>
            <a:r>
              <a:rPr lang="en-US" sz="1800" b="1" dirty="0">
                <a:solidFill>
                  <a:schemeClr val="accent2"/>
                </a:solidFill>
              </a:rPr>
              <a:t>] </a:t>
            </a:r>
            <a:r>
              <a:rPr lang="en-US" sz="1800" b="1" i="1" dirty="0"/>
              <a:t>#Poisson parameter for each plant</a:t>
            </a:r>
          </a:p>
          <a:p>
            <a:r>
              <a:rPr lang="en-US" sz="1800" b="1" dirty="0"/>
              <a:t>     </a:t>
            </a:r>
            <a:r>
              <a:rPr lang="en-US" sz="1800" b="1" dirty="0">
                <a:solidFill>
                  <a:schemeClr val="accent2"/>
                </a:solidFill>
              </a:rPr>
              <a:t>x[</a:t>
            </a:r>
            <a:r>
              <a:rPr lang="en-US" sz="1800" b="1" dirty="0" err="1">
                <a:solidFill>
                  <a:schemeClr val="accent2"/>
                </a:solidFill>
              </a:rPr>
              <a:t>i</a:t>
            </a:r>
            <a:r>
              <a:rPr lang="en-US" sz="1800" b="1" dirty="0">
                <a:solidFill>
                  <a:schemeClr val="accent2"/>
                </a:solidFill>
              </a:rPr>
              <a:t>] ~ </a:t>
            </a:r>
            <a:r>
              <a:rPr lang="en-US" sz="1800" b="1" dirty="0" err="1">
                <a:solidFill>
                  <a:schemeClr val="accent2"/>
                </a:solidFill>
              </a:rPr>
              <a:t>dpois</a:t>
            </a:r>
            <a:r>
              <a:rPr lang="en-US" sz="1800" b="1" dirty="0">
                <a:solidFill>
                  <a:schemeClr val="accent2"/>
                </a:solidFill>
              </a:rPr>
              <a:t>(mu[</a:t>
            </a:r>
            <a:r>
              <a:rPr lang="en-US" sz="1800" b="1" dirty="0" err="1">
                <a:solidFill>
                  <a:schemeClr val="accent2"/>
                </a:solidFill>
              </a:rPr>
              <a:t>i</a:t>
            </a:r>
            <a:r>
              <a:rPr lang="en-US" sz="1800" b="1" dirty="0">
                <a:solidFill>
                  <a:schemeClr val="accent2"/>
                </a:solidFill>
              </a:rPr>
              <a:t>])</a:t>
            </a:r>
            <a:r>
              <a:rPr lang="en-US" sz="1800" b="1" dirty="0"/>
              <a:t> </a:t>
            </a:r>
            <a:r>
              <a:rPr lang="en-US" sz="1800" b="1" i="1" dirty="0"/>
              <a:t>#Poisson likelihood for events at each plant</a:t>
            </a:r>
          </a:p>
          <a:p>
            <a:r>
              <a:rPr lang="en-US" sz="1800" b="1" dirty="0">
                <a:solidFill>
                  <a:schemeClr val="accent2"/>
                </a:solidFill>
              </a:rPr>
              <a:t>     </a:t>
            </a:r>
            <a:r>
              <a:rPr lang="en-US" sz="1800" b="1" dirty="0" err="1">
                <a:solidFill>
                  <a:schemeClr val="accent2"/>
                </a:solidFill>
              </a:rPr>
              <a:t>lambda.losp</a:t>
            </a:r>
            <a:r>
              <a:rPr lang="en-US" sz="1800" b="1" dirty="0">
                <a:solidFill>
                  <a:schemeClr val="accent2"/>
                </a:solidFill>
              </a:rPr>
              <a:t>[</a:t>
            </a:r>
            <a:r>
              <a:rPr lang="en-US" sz="1800" b="1" dirty="0" err="1">
                <a:solidFill>
                  <a:schemeClr val="accent2"/>
                </a:solidFill>
              </a:rPr>
              <a:t>i</a:t>
            </a:r>
            <a:r>
              <a:rPr lang="en-US" sz="1800" b="1" dirty="0">
                <a:solidFill>
                  <a:schemeClr val="accent2"/>
                </a:solidFill>
              </a:rPr>
              <a:t>] &lt;- </a:t>
            </a:r>
            <a:r>
              <a:rPr lang="en-US" sz="1800" b="1" dirty="0" err="1">
                <a:solidFill>
                  <a:schemeClr val="accent2"/>
                </a:solidFill>
              </a:rPr>
              <a:t>lambda.const</a:t>
            </a:r>
            <a:r>
              <a:rPr lang="en-US" sz="1800" b="1" dirty="0">
                <a:solidFill>
                  <a:schemeClr val="accent2"/>
                </a:solidFill>
              </a:rPr>
              <a:t> </a:t>
            </a:r>
            <a:r>
              <a:rPr lang="en-US" sz="1800" b="1" i="1" dirty="0"/>
              <a:t>#Constant value for lambda</a:t>
            </a:r>
          </a:p>
          <a:p>
            <a:r>
              <a:rPr lang="en-US" sz="1800" b="1" dirty="0"/>
              <a:t>     </a:t>
            </a:r>
            <a:r>
              <a:rPr lang="en-US" sz="1800" b="1" dirty="0">
                <a:solidFill>
                  <a:schemeClr val="accent2"/>
                </a:solidFill>
              </a:rPr>
              <a:t>x.rep[</a:t>
            </a:r>
            <a:r>
              <a:rPr lang="en-US" sz="1800" b="1" dirty="0" err="1">
                <a:solidFill>
                  <a:schemeClr val="accent2"/>
                </a:solidFill>
              </a:rPr>
              <a:t>i</a:t>
            </a:r>
            <a:r>
              <a:rPr lang="en-US" sz="1800" b="1" dirty="0">
                <a:solidFill>
                  <a:schemeClr val="accent2"/>
                </a:solidFill>
              </a:rPr>
              <a:t>] ~ </a:t>
            </a:r>
            <a:r>
              <a:rPr lang="en-US" sz="1800" b="1" dirty="0" err="1">
                <a:solidFill>
                  <a:schemeClr val="accent2"/>
                </a:solidFill>
              </a:rPr>
              <a:t>dpois</a:t>
            </a:r>
            <a:r>
              <a:rPr lang="en-US" sz="1800" b="1" dirty="0">
                <a:solidFill>
                  <a:schemeClr val="accent2"/>
                </a:solidFill>
              </a:rPr>
              <a:t>(mu[</a:t>
            </a:r>
            <a:r>
              <a:rPr lang="en-US" sz="1800" b="1" dirty="0" err="1">
                <a:solidFill>
                  <a:schemeClr val="accent2"/>
                </a:solidFill>
              </a:rPr>
              <a:t>i</a:t>
            </a:r>
            <a:r>
              <a:rPr lang="en-US" sz="1800" b="1" dirty="0">
                <a:solidFill>
                  <a:schemeClr val="accent2"/>
                </a:solidFill>
              </a:rPr>
              <a:t>])</a:t>
            </a:r>
          </a:p>
          <a:p>
            <a:r>
              <a:rPr lang="en-US" sz="1800" b="1" dirty="0">
                <a:solidFill>
                  <a:schemeClr val="accent2"/>
                </a:solidFill>
              </a:rPr>
              <a:t>     </a:t>
            </a:r>
            <a:r>
              <a:rPr lang="pl-PL" sz="1800" b="1" dirty="0">
                <a:solidFill>
                  <a:schemeClr val="accent2"/>
                </a:solidFill>
              </a:rPr>
              <a:t>diff.obs[i] &lt;- pow(x[i] - mu[i], 2)/mu[i]</a:t>
            </a:r>
          </a:p>
          <a:p>
            <a:r>
              <a:rPr lang="en-US" sz="1800" b="1" dirty="0">
                <a:solidFill>
                  <a:schemeClr val="accent2"/>
                </a:solidFill>
              </a:rPr>
              <a:t>     </a:t>
            </a:r>
            <a:r>
              <a:rPr lang="pl-PL" sz="1800" b="1" dirty="0">
                <a:solidFill>
                  <a:schemeClr val="accent2"/>
                </a:solidFill>
              </a:rPr>
              <a:t>diff.rep[i] &lt;- pow(x.rep[i] - mu[i], 2)/mu[i]</a:t>
            </a:r>
          </a:p>
          <a:p>
            <a:r>
              <a:rPr lang="en-US" sz="1800" b="1" dirty="0"/>
              <a:t>		}</a:t>
            </a:r>
          </a:p>
          <a:p>
            <a:r>
              <a:rPr lang="en-US" sz="1800" b="1" dirty="0"/>
              <a:t>     </a:t>
            </a:r>
            <a:r>
              <a:rPr lang="en-US" sz="1800" b="1" dirty="0">
                <a:solidFill>
                  <a:srgbClr val="FF0000"/>
                </a:solidFill>
              </a:rPr>
              <a:t>chisq.obs &lt;- sum(diff.obs[])</a:t>
            </a:r>
          </a:p>
          <a:p>
            <a:r>
              <a:rPr lang="en-US" sz="1800" b="1" dirty="0">
                <a:solidFill>
                  <a:srgbClr val="FF0000"/>
                </a:solidFill>
              </a:rPr>
              <a:t>     chisq.rep &lt;- sum(diff.rep[])</a:t>
            </a:r>
          </a:p>
          <a:p>
            <a:r>
              <a:rPr lang="en-US" sz="1800" b="1" dirty="0">
                <a:solidFill>
                  <a:srgbClr val="FF0000"/>
                </a:solidFill>
              </a:rPr>
              <a:t>     </a:t>
            </a:r>
            <a:r>
              <a:rPr lang="en-US" sz="1800" b="1" dirty="0" err="1">
                <a:solidFill>
                  <a:srgbClr val="FF0000"/>
                </a:solidFill>
              </a:rPr>
              <a:t>p.value</a:t>
            </a:r>
            <a:r>
              <a:rPr lang="en-US" sz="1800" b="1" dirty="0">
                <a:solidFill>
                  <a:srgbClr val="FF0000"/>
                </a:solidFill>
              </a:rPr>
              <a:t> &lt;- step(chisq.rep - chisq.obs) </a:t>
            </a:r>
            <a:r>
              <a:rPr lang="en-US" sz="1800" b="1" i="1" dirty="0"/>
              <a:t># 0.5 for homogeneous data</a:t>
            </a:r>
          </a:p>
          <a:p>
            <a:r>
              <a:rPr lang="en-US" sz="1800" b="1" dirty="0">
                <a:solidFill>
                  <a:srgbClr val="FF0000"/>
                </a:solidFill>
              </a:rPr>
              <a:t>     </a:t>
            </a:r>
            <a:r>
              <a:rPr lang="en-US" sz="1800" b="1" dirty="0" err="1">
                <a:solidFill>
                  <a:srgbClr val="FF0000"/>
                </a:solidFill>
              </a:rPr>
              <a:t>lambda.const</a:t>
            </a:r>
            <a:r>
              <a:rPr lang="en-US" sz="1800" b="1" dirty="0">
                <a:solidFill>
                  <a:srgbClr val="FF0000"/>
                </a:solidFill>
              </a:rPr>
              <a:t> ~ </a:t>
            </a:r>
            <a:r>
              <a:rPr lang="en-US" sz="1800" b="1" dirty="0" err="1">
                <a:solidFill>
                  <a:srgbClr val="FF0000"/>
                </a:solidFill>
              </a:rPr>
              <a:t>dgamma</a:t>
            </a:r>
            <a:r>
              <a:rPr lang="en-US" sz="1800" b="1" dirty="0">
                <a:solidFill>
                  <a:srgbClr val="FF0000"/>
                </a:solidFill>
              </a:rPr>
              <a:t>(0.5, 0.0001) </a:t>
            </a:r>
            <a:r>
              <a:rPr lang="en-US" sz="1800" b="1" i="1" dirty="0"/>
              <a:t>#Jeffrey’s prior</a:t>
            </a:r>
          </a:p>
          <a:p>
            <a:r>
              <a:rPr lang="en-US" sz="1800" b="1" dirty="0"/>
              <a:t>	}</a:t>
            </a:r>
          </a:p>
        </p:txBody>
      </p:sp>
      <p:sp>
        <p:nvSpPr>
          <p:cNvPr id="2" name="Slide Number Placeholder 1"/>
          <p:cNvSpPr>
            <a:spLocks noGrp="1"/>
          </p:cNvSpPr>
          <p:nvPr>
            <p:ph type="sldNum" sz="quarter" idx="11"/>
          </p:nvPr>
        </p:nvSpPr>
        <p:spPr/>
        <p:txBody>
          <a:bodyPr/>
          <a:lstStyle/>
          <a:p>
            <a:r>
              <a:rPr lang="en-US"/>
              <a:t>9-</a:t>
            </a:r>
            <a:fld id="{5F868368-EC15-444D-9EFB-42436E21986C}" type="slidenum">
              <a:rPr lang="en-US" smtClean="0"/>
              <a:pPr/>
              <a:t>42</a:t>
            </a:fld>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ChangeArrowheads="1"/>
          </p:cNvSpPr>
          <p:nvPr>
            <p:ph type="title"/>
          </p:nvPr>
        </p:nvSpPr>
        <p:spPr/>
        <p:txBody>
          <a:bodyPr>
            <a:normAutofit/>
          </a:bodyPr>
          <a:lstStyle/>
          <a:p>
            <a:r>
              <a:rPr lang="en-US" dirty="0"/>
              <a:t>Testing for Population Variability in </a:t>
            </a:r>
            <a:r>
              <a:rPr lang="en-US" dirty="0">
                <a:sym typeface="Symbol" pitchFamily="18" charset="2"/>
              </a:rPr>
              <a:t></a:t>
            </a:r>
          </a:p>
        </p:txBody>
      </p:sp>
      <p:sp>
        <p:nvSpPr>
          <p:cNvPr id="160771" name="Rectangle 3"/>
          <p:cNvSpPr>
            <a:spLocks noGrp="1" noChangeArrowheads="1"/>
          </p:cNvSpPr>
          <p:nvPr>
            <p:ph type="body" idx="1"/>
          </p:nvPr>
        </p:nvSpPr>
        <p:spPr>
          <a:xfrm>
            <a:off x="465138" y="1552575"/>
            <a:ext cx="8145462" cy="4314825"/>
          </a:xfrm>
        </p:spPr>
        <p:txBody>
          <a:bodyPr/>
          <a:lstStyle/>
          <a:p>
            <a:r>
              <a:rPr lang="en-US" dirty="0"/>
              <a:t>Results</a:t>
            </a:r>
          </a:p>
          <a:p>
            <a:endParaRPr lang="en-US" dirty="0"/>
          </a:p>
          <a:p>
            <a:endParaRPr lang="en-US" dirty="0"/>
          </a:p>
          <a:p>
            <a:endParaRPr lang="en-US" dirty="0"/>
          </a:p>
          <a:p>
            <a:endParaRPr lang="en-US" dirty="0"/>
          </a:p>
          <a:p>
            <a:r>
              <a:rPr lang="en-US" dirty="0"/>
              <a:t>Strong evidence of plant-to-plant variability</a:t>
            </a:r>
          </a:p>
        </p:txBody>
      </p:sp>
      <p:sp>
        <p:nvSpPr>
          <p:cNvPr id="2" name="Slide Number Placeholder 1"/>
          <p:cNvSpPr>
            <a:spLocks noGrp="1"/>
          </p:cNvSpPr>
          <p:nvPr>
            <p:ph type="sldNum" sz="quarter" idx="11"/>
          </p:nvPr>
        </p:nvSpPr>
        <p:spPr/>
        <p:txBody>
          <a:bodyPr/>
          <a:lstStyle/>
          <a:p>
            <a:r>
              <a:rPr lang="en-US"/>
              <a:t>9-</a:t>
            </a:r>
            <a:fld id="{5F868368-EC15-444D-9EFB-42436E21986C}" type="slidenum">
              <a:rPr lang="en-US" smtClean="0"/>
              <a:pPr/>
              <a:t>43</a:t>
            </a:fld>
            <a:endParaRPr lang="en-US" dirty="0"/>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4569" y="2284282"/>
            <a:ext cx="7086600" cy="533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Model Selection via DIC</a:t>
            </a:r>
            <a:endParaRPr lang="en-US" dirty="0"/>
          </a:p>
        </p:txBody>
      </p:sp>
      <p:sp>
        <p:nvSpPr>
          <p:cNvPr id="3" name="Content Placeholder 2"/>
          <p:cNvSpPr>
            <a:spLocks noGrp="1"/>
          </p:cNvSpPr>
          <p:nvPr>
            <p:ph idx="1"/>
          </p:nvPr>
        </p:nvSpPr>
        <p:spPr/>
        <p:txBody>
          <a:bodyPr/>
          <a:lstStyle/>
          <a:p>
            <a:r>
              <a:rPr lang="en-US" dirty="0"/>
              <a:t>Previous portions of this section examined goodness-of-fit in absolute sense, using posterior predictive distribution, and summary statistics derived from it</a:t>
            </a:r>
          </a:p>
          <a:p>
            <a:r>
              <a:rPr lang="en-US" dirty="0"/>
              <a:t>Can also examine relative fit of candidate models</a:t>
            </a:r>
          </a:p>
          <a:p>
            <a:r>
              <a:rPr lang="en-US" dirty="0"/>
              <a:t>Various information criteria have been proposed to help with this task</a:t>
            </a:r>
          </a:p>
          <a:p>
            <a:pPr lvl="1"/>
            <a:r>
              <a:rPr lang="en-US" dirty="0"/>
              <a:t>Bayesian Information Criterion (BIC)</a:t>
            </a:r>
          </a:p>
          <a:p>
            <a:pPr lvl="1"/>
            <a:r>
              <a:rPr lang="en-US" dirty="0"/>
              <a:t>Deviance Information Criterion (DIC)</a:t>
            </a:r>
          </a:p>
          <a:p>
            <a:r>
              <a:rPr lang="en-US" dirty="0"/>
              <a:t>Both of these are based on </a:t>
            </a:r>
            <a:r>
              <a:rPr lang="en-US" dirty="0" err="1"/>
              <a:t>Akaike</a:t>
            </a:r>
            <a:r>
              <a:rPr lang="en-US" dirty="0"/>
              <a:t> Information Criterion (AIC)</a:t>
            </a:r>
          </a:p>
        </p:txBody>
      </p:sp>
      <p:sp>
        <p:nvSpPr>
          <p:cNvPr id="4" name="Slide Number Placeholder 3"/>
          <p:cNvSpPr>
            <a:spLocks noGrp="1"/>
          </p:cNvSpPr>
          <p:nvPr>
            <p:ph type="sldNum" sz="quarter" idx="11"/>
          </p:nvPr>
        </p:nvSpPr>
        <p:spPr/>
        <p:txBody>
          <a:bodyPr/>
          <a:lstStyle/>
          <a:p>
            <a:r>
              <a:rPr lang="en-US"/>
              <a:t>9-</a:t>
            </a:r>
            <a:fld id="{5F868368-EC15-444D-9EFB-42436E21986C}" type="slidenum">
              <a:rPr lang="en-US" smtClean="0"/>
              <a:pPr/>
              <a:t>44</a:t>
            </a:fld>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Basic Form of Information Criteria</a:t>
            </a:r>
          </a:p>
        </p:txBody>
      </p:sp>
      <p:sp>
        <p:nvSpPr>
          <p:cNvPr id="3" name="Content Placeholder 2"/>
          <p:cNvSpPr>
            <a:spLocks noGrp="1"/>
          </p:cNvSpPr>
          <p:nvPr>
            <p:ph idx="1"/>
          </p:nvPr>
        </p:nvSpPr>
        <p:spPr>
          <a:xfrm>
            <a:off x="465138" y="1552575"/>
            <a:ext cx="8145462" cy="3857625"/>
          </a:xfrm>
        </p:spPr>
        <p:txBody>
          <a:bodyPr/>
          <a:lstStyle/>
          <a:p>
            <a:r>
              <a:rPr lang="en-US" dirty="0"/>
              <a:t>BIC, DIC, and AIC all have same general form:</a:t>
            </a:r>
          </a:p>
          <a:p>
            <a:endParaRPr lang="en-US" dirty="0"/>
          </a:p>
          <a:p>
            <a:endParaRPr lang="en-US" dirty="0"/>
          </a:p>
          <a:p>
            <a:endParaRPr lang="en-US" dirty="0"/>
          </a:p>
          <a:p>
            <a:endParaRPr lang="en-US" dirty="0"/>
          </a:p>
          <a:p>
            <a:endParaRPr lang="en-US" dirty="0"/>
          </a:p>
          <a:p>
            <a:r>
              <a:rPr lang="en-US" dirty="0"/>
              <a:t>Choose model with smallest</a:t>
            </a:r>
          </a:p>
          <a:p>
            <a:r>
              <a:rPr lang="en-US" dirty="0"/>
              <a:t>Related to information entropy, represents a tradeoff between model accuracy and complexity</a:t>
            </a:r>
          </a:p>
        </p:txBody>
      </p:sp>
      <p:graphicFrame>
        <p:nvGraphicFramePr>
          <p:cNvPr id="4" name="Object 3"/>
          <p:cNvGraphicFramePr>
            <a:graphicFrameLocks noChangeAspect="1"/>
          </p:cNvGraphicFramePr>
          <p:nvPr>
            <p:extLst>
              <p:ext uri="{D42A27DB-BD31-4B8C-83A1-F6EECF244321}">
                <p14:modId xmlns:p14="http://schemas.microsoft.com/office/powerpoint/2010/main" val="1355392702"/>
              </p:ext>
            </p:extLst>
          </p:nvPr>
        </p:nvGraphicFramePr>
        <p:xfrm>
          <a:off x="1926095" y="2001608"/>
          <a:ext cx="3840162" cy="557122"/>
        </p:xfrm>
        <a:graphic>
          <a:graphicData uri="http://schemas.openxmlformats.org/presentationml/2006/ole">
            <mc:AlternateContent xmlns:mc="http://schemas.openxmlformats.org/markup-compatibility/2006">
              <mc:Choice xmlns:v="urn:schemas-microsoft-com:vml" Requires="v">
                <p:oleObj spid="_x0000_s13332" name="Equation" r:id="rId4" imgW="1663560" imgH="241200" progId="Equation.3">
                  <p:embed/>
                </p:oleObj>
              </mc:Choice>
              <mc:Fallback>
                <p:oleObj name="Equation" r:id="rId4" imgW="1663560" imgH="2412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26095" y="2001608"/>
                        <a:ext cx="3840162" cy="55712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Box 4"/>
          <p:cNvSpPr txBox="1"/>
          <p:nvPr/>
        </p:nvSpPr>
        <p:spPr>
          <a:xfrm>
            <a:off x="2375357" y="3358830"/>
            <a:ext cx="2057400" cy="461665"/>
          </a:xfrm>
          <a:prstGeom prst="rect">
            <a:avLst/>
          </a:prstGeom>
          <a:noFill/>
        </p:spPr>
        <p:txBody>
          <a:bodyPr wrap="square" rtlCol="0">
            <a:spAutoFit/>
          </a:bodyPr>
          <a:lstStyle/>
          <a:p>
            <a:r>
              <a:rPr lang="en-US" dirty="0"/>
              <a:t>Deviance</a:t>
            </a:r>
          </a:p>
        </p:txBody>
      </p:sp>
      <p:cxnSp>
        <p:nvCxnSpPr>
          <p:cNvPr id="7" name="Straight Arrow Connector 6"/>
          <p:cNvCxnSpPr>
            <a:stCxn id="5" idx="0"/>
          </p:cNvCxnSpPr>
          <p:nvPr/>
        </p:nvCxnSpPr>
        <p:spPr bwMode="auto">
          <a:xfrm flipV="1">
            <a:off x="3404057" y="2673030"/>
            <a:ext cx="190500" cy="685800"/>
          </a:xfrm>
          <a:prstGeom prst="straightConnector1">
            <a:avLst/>
          </a:prstGeom>
          <a:noFill/>
          <a:ln w="9525" cap="flat" cmpd="sng" algn="ctr">
            <a:solidFill>
              <a:schemeClr val="tx1"/>
            </a:solidFill>
            <a:prstDash val="solid"/>
            <a:round/>
            <a:headEnd type="none" w="med" len="med"/>
            <a:tailEnd type="arrow"/>
          </a:ln>
          <a:effectLst/>
        </p:spPr>
      </p:cxnSp>
      <p:sp>
        <p:nvSpPr>
          <p:cNvPr id="8" name="TextBox 7"/>
          <p:cNvSpPr txBox="1"/>
          <p:nvPr/>
        </p:nvSpPr>
        <p:spPr>
          <a:xfrm>
            <a:off x="4813757" y="3435030"/>
            <a:ext cx="2438400" cy="461665"/>
          </a:xfrm>
          <a:prstGeom prst="rect">
            <a:avLst/>
          </a:prstGeom>
          <a:noFill/>
        </p:spPr>
        <p:txBody>
          <a:bodyPr wrap="square" rtlCol="0">
            <a:spAutoFit/>
          </a:bodyPr>
          <a:lstStyle/>
          <a:p>
            <a:r>
              <a:rPr lang="en-US" dirty="0"/>
              <a:t>Penalty function</a:t>
            </a:r>
          </a:p>
        </p:txBody>
      </p:sp>
      <p:cxnSp>
        <p:nvCxnSpPr>
          <p:cNvPr id="10" name="Straight Arrow Connector 9"/>
          <p:cNvCxnSpPr/>
          <p:nvPr/>
        </p:nvCxnSpPr>
        <p:spPr bwMode="auto">
          <a:xfrm flipH="1" flipV="1">
            <a:off x="5499557" y="2596830"/>
            <a:ext cx="533400" cy="762000"/>
          </a:xfrm>
          <a:prstGeom prst="straightConnector1">
            <a:avLst/>
          </a:prstGeom>
          <a:noFill/>
          <a:ln w="9525" cap="flat" cmpd="sng" algn="ctr">
            <a:solidFill>
              <a:schemeClr val="tx1"/>
            </a:solidFill>
            <a:prstDash val="solid"/>
            <a:round/>
            <a:headEnd type="none" w="med" len="med"/>
            <a:tailEnd type="arrow"/>
          </a:ln>
          <a:effectLst/>
        </p:spPr>
      </p:cxnSp>
      <p:sp>
        <p:nvSpPr>
          <p:cNvPr id="6" name="Slide Number Placeholder 5"/>
          <p:cNvSpPr>
            <a:spLocks noGrp="1"/>
          </p:cNvSpPr>
          <p:nvPr>
            <p:ph type="sldNum" sz="quarter" idx="11"/>
          </p:nvPr>
        </p:nvSpPr>
        <p:spPr/>
        <p:txBody>
          <a:bodyPr/>
          <a:lstStyle/>
          <a:p>
            <a:r>
              <a:rPr lang="en-US"/>
              <a:t>9-</a:t>
            </a:r>
            <a:fld id="{5F868368-EC15-444D-9EFB-42436E21986C}" type="slidenum">
              <a:rPr lang="en-US" smtClean="0"/>
              <a:pPr/>
              <a:t>45</a:t>
            </a:fld>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Deviance Information Criterion (DIC)</a:t>
            </a:r>
          </a:p>
        </p:txBody>
      </p:sp>
      <p:sp>
        <p:nvSpPr>
          <p:cNvPr id="3" name="Content Placeholder 2"/>
          <p:cNvSpPr>
            <a:spLocks noGrp="1"/>
          </p:cNvSpPr>
          <p:nvPr>
            <p:ph idx="1"/>
          </p:nvPr>
        </p:nvSpPr>
        <p:spPr/>
        <p:txBody>
          <a:bodyPr/>
          <a:lstStyle/>
          <a:p>
            <a:r>
              <a:rPr lang="en-US" sz="2000" dirty="0">
                <a:sym typeface="Symbol" pitchFamily="18" charset="2"/>
              </a:rPr>
              <a:t>Take average deviance over posterior:</a:t>
            </a:r>
          </a:p>
          <a:p>
            <a:endParaRPr lang="en-US" sz="2000" dirty="0">
              <a:sym typeface="Symbol" pitchFamily="18" charset="2"/>
            </a:endParaRPr>
          </a:p>
          <a:p>
            <a:pPr lvl="1"/>
            <a:r>
              <a:rPr lang="en-US" sz="2000" dirty="0">
                <a:sym typeface="Symbol" pitchFamily="18" charset="2"/>
              </a:rPr>
              <a:t>Dbar is automatically monitored by OpenBUGS node called “deviance”</a:t>
            </a:r>
          </a:p>
          <a:p>
            <a:r>
              <a:rPr lang="en-US" sz="2000" dirty="0">
                <a:sym typeface="Symbol" pitchFamily="18" charset="2"/>
              </a:rPr>
              <a:t>DIC = Dbar +pD</a:t>
            </a:r>
          </a:p>
          <a:p>
            <a:pPr lvl="1"/>
            <a:r>
              <a:rPr lang="en-US" sz="2000" dirty="0">
                <a:sym typeface="Symbol" pitchFamily="18" charset="2"/>
              </a:rPr>
              <a:t>pD is effective number of parameters</a:t>
            </a:r>
          </a:p>
          <a:p>
            <a:pPr lvl="1"/>
            <a:r>
              <a:rPr lang="en-US" sz="2000" dirty="0">
                <a:sym typeface="Symbol" pitchFamily="18" charset="2"/>
              </a:rPr>
              <a:t>pD = Dbar – Dhat</a:t>
            </a:r>
          </a:p>
          <a:p>
            <a:pPr lvl="2"/>
            <a:r>
              <a:rPr lang="en-US" sz="2000" dirty="0">
                <a:sym typeface="Symbol" pitchFamily="18" charset="2"/>
              </a:rPr>
              <a:t>Dhat is deviance evaluated at posterior mean of parameter(s)</a:t>
            </a:r>
          </a:p>
          <a:p>
            <a:r>
              <a:rPr lang="en-US" sz="2000" dirty="0">
                <a:sym typeface="Symbol" pitchFamily="18" charset="2"/>
              </a:rPr>
              <a:t>Recommended by some for comparing hierarchical models</a:t>
            </a:r>
          </a:p>
          <a:p>
            <a:pPr lvl="1"/>
            <a:r>
              <a:rPr lang="en-US" sz="2000" dirty="0">
                <a:sym typeface="Symbol" pitchFamily="18" charset="2"/>
              </a:rPr>
              <a:t>In our experience, can use DIC with simple models, too</a:t>
            </a:r>
          </a:p>
        </p:txBody>
      </p:sp>
      <p:graphicFrame>
        <p:nvGraphicFramePr>
          <p:cNvPr id="198658" name="Object 2"/>
          <p:cNvGraphicFramePr>
            <a:graphicFrameLocks noChangeAspect="1"/>
          </p:cNvGraphicFramePr>
          <p:nvPr>
            <p:extLst>
              <p:ext uri="{D42A27DB-BD31-4B8C-83A1-F6EECF244321}">
                <p14:modId xmlns:p14="http://schemas.microsoft.com/office/powerpoint/2010/main" val="4198106885"/>
              </p:ext>
            </p:extLst>
          </p:nvPr>
        </p:nvGraphicFramePr>
        <p:xfrm>
          <a:off x="1490663" y="1828800"/>
          <a:ext cx="4019550" cy="504825"/>
        </p:xfrm>
        <a:graphic>
          <a:graphicData uri="http://schemas.openxmlformats.org/presentationml/2006/ole">
            <mc:AlternateContent xmlns:mc="http://schemas.openxmlformats.org/markup-compatibility/2006">
              <mc:Choice xmlns:v="urn:schemas-microsoft-com:vml" Requires="v">
                <p:oleObj spid="_x0000_s14354" name="Equation" r:id="rId4" imgW="2222280" imgH="279360" progId="Equation.3">
                  <p:embed/>
                </p:oleObj>
              </mc:Choice>
              <mc:Fallback>
                <p:oleObj name="Equation" r:id="rId4" imgW="2222280" imgH="279360" progId="Equation.3">
                  <p:embed/>
                  <p:pic>
                    <p:nvPicPr>
                      <p:cNvPr id="0" name=""/>
                      <p:cNvPicPr>
                        <a:picLocks noChangeAspect="1" noChangeArrowheads="1"/>
                      </p:cNvPicPr>
                      <p:nvPr/>
                    </p:nvPicPr>
                    <p:blipFill>
                      <a:blip r:embed="rId5"/>
                      <a:srcRect/>
                      <a:stretch>
                        <a:fillRect/>
                      </a:stretch>
                    </p:blipFill>
                    <p:spPr bwMode="auto">
                      <a:xfrm>
                        <a:off x="1490663" y="1828800"/>
                        <a:ext cx="4019550" cy="504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Slide Number Placeholder 3"/>
          <p:cNvSpPr>
            <a:spLocks noGrp="1"/>
          </p:cNvSpPr>
          <p:nvPr>
            <p:ph type="sldNum" sz="quarter" idx="11"/>
          </p:nvPr>
        </p:nvSpPr>
        <p:spPr/>
        <p:txBody>
          <a:bodyPr/>
          <a:lstStyle/>
          <a:p>
            <a:r>
              <a:rPr lang="en-US"/>
              <a:t>9-</a:t>
            </a:r>
            <a:fld id="{5F868368-EC15-444D-9EFB-42436E21986C}" type="slidenum">
              <a:rPr lang="en-US" smtClean="0"/>
              <a:pPr/>
              <a:t>46</a:t>
            </a:fld>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Deviance Information Criterion (DIC)</a:t>
            </a:r>
          </a:p>
        </p:txBody>
      </p:sp>
      <p:sp>
        <p:nvSpPr>
          <p:cNvPr id="3" name="Content Placeholder 2"/>
          <p:cNvSpPr>
            <a:spLocks noGrp="1"/>
          </p:cNvSpPr>
          <p:nvPr>
            <p:ph idx="1"/>
          </p:nvPr>
        </p:nvSpPr>
        <p:spPr/>
        <p:txBody>
          <a:bodyPr/>
          <a:lstStyle/>
          <a:p>
            <a:r>
              <a:rPr lang="en-US" dirty="0"/>
              <a:t>DIC (and even pD) can be negative in some cases</a:t>
            </a:r>
          </a:p>
          <a:p>
            <a:pPr lvl="1"/>
            <a:r>
              <a:rPr lang="en-US" dirty="0"/>
              <a:t>DIC negative when density function is &gt; 1</a:t>
            </a:r>
          </a:p>
          <a:p>
            <a:pPr lvl="2"/>
            <a:r>
              <a:rPr lang="en-US" dirty="0"/>
              <a:t>Smallest DIC still indicates best fitting model</a:t>
            </a:r>
          </a:p>
          <a:p>
            <a:pPr lvl="1"/>
            <a:r>
              <a:rPr lang="en-US" dirty="0"/>
              <a:t>Example:  three models with DICs of 10, -3, -9</a:t>
            </a:r>
          </a:p>
          <a:p>
            <a:pPr lvl="2"/>
            <a:r>
              <a:rPr lang="en-US" dirty="0"/>
              <a:t>Third model, with DIC = -9, is best fit</a:t>
            </a:r>
          </a:p>
          <a:p>
            <a:pPr lvl="1"/>
            <a:r>
              <a:rPr lang="en-US" dirty="0"/>
              <a:t>If pD is negative, cannot use DIC</a:t>
            </a:r>
          </a:p>
          <a:p>
            <a:r>
              <a:rPr lang="en-US" dirty="0"/>
              <a:t>DIC is measure of </a:t>
            </a:r>
            <a:r>
              <a:rPr lang="en-US" u="sng" dirty="0"/>
              <a:t>relative</a:t>
            </a:r>
            <a:r>
              <a:rPr lang="en-US" dirty="0"/>
              <a:t> goodness of fit</a:t>
            </a:r>
          </a:p>
          <a:p>
            <a:pPr lvl="1"/>
            <a:r>
              <a:rPr lang="en-US" dirty="0"/>
              <a:t>Model with smallest DIC </a:t>
            </a:r>
            <a:r>
              <a:rPr lang="en-US" b="1" dirty="0"/>
              <a:t>can</a:t>
            </a:r>
            <a:r>
              <a:rPr lang="en-US" dirty="0"/>
              <a:t> still be poor fit</a:t>
            </a:r>
          </a:p>
        </p:txBody>
      </p:sp>
      <p:sp>
        <p:nvSpPr>
          <p:cNvPr id="4" name="Slide Number Placeholder 3"/>
          <p:cNvSpPr>
            <a:spLocks noGrp="1"/>
          </p:cNvSpPr>
          <p:nvPr>
            <p:ph type="sldNum" sz="quarter" idx="11"/>
          </p:nvPr>
        </p:nvSpPr>
        <p:spPr/>
        <p:txBody>
          <a:bodyPr/>
          <a:lstStyle/>
          <a:p>
            <a:r>
              <a:rPr lang="en-US"/>
              <a:t>9-</a:t>
            </a:r>
            <a:fld id="{5F868368-EC15-444D-9EFB-42436E21986C}" type="slidenum">
              <a:rPr lang="en-US" smtClean="0"/>
              <a:pPr/>
              <a:t>47</a:t>
            </a:fld>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ChangeArrowheads="1"/>
          </p:cNvSpPr>
          <p:nvPr>
            <p:ph type="title"/>
          </p:nvPr>
        </p:nvSpPr>
        <p:spPr/>
        <p:txBody>
          <a:bodyPr/>
          <a:lstStyle/>
          <a:p>
            <a:r>
              <a:rPr lang="en-US" dirty="0"/>
              <a:t>Using DIC to Explore Model Fit</a:t>
            </a:r>
          </a:p>
        </p:txBody>
      </p:sp>
      <p:sp>
        <p:nvSpPr>
          <p:cNvPr id="147459" name="Rectangle 3"/>
          <p:cNvSpPr>
            <a:spLocks noGrp="1" noChangeArrowheads="1"/>
          </p:cNvSpPr>
          <p:nvPr>
            <p:ph type="body" idx="1"/>
          </p:nvPr>
        </p:nvSpPr>
        <p:spPr/>
        <p:txBody>
          <a:bodyPr/>
          <a:lstStyle/>
          <a:p>
            <a:r>
              <a:rPr lang="en-US" sz="2000" dirty="0"/>
              <a:t>Run exponential model first</a:t>
            </a:r>
          </a:p>
          <a:p>
            <a:r>
              <a:rPr lang="en-US" sz="2000" dirty="0"/>
              <a:t>Do run of 100,000 samples to estimate </a:t>
            </a:r>
            <a:r>
              <a:rPr lang="en-US" sz="2000" dirty="0">
                <a:sym typeface="Symbol" pitchFamily="18" charset="2"/>
              </a:rPr>
              <a:t> (burn in of 1,000)</a:t>
            </a:r>
          </a:p>
          <a:p>
            <a:r>
              <a:rPr lang="en-US" sz="2000" dirty="0">
                <a:sym typeface="Symbol" pitchFamily="18" charset="2"/>
              </a:rPr>
              <a:t>Results</a:t>
            </a:r>
          </a:p>
          <a:p>
            <a:endParaRPr lang="en-US" sz="2000" dirty="0">
              <a:sym typeface="Symbol" pitchFamily="18" charset="2"/>
            </a:endParaRPr>
          </a:p>
          <a:p>
            <a:endParaRPr lang="en-US" sz="2000" dirty="0">
              <a:sym typeface="Symbol" pitchFamily="18" charset="2"/>
            </a:endParaRPr>
          </a:p>
          <a:p>
            <a:endParaRPr lang="en-US" sz="2000" dirty="0">
              <a:sym typeface="Symbol" pitchFamily="18" charset="2"/>
            </a:endParaRPr>
          </a:p>
          <a:p>
            <a:r>
              <a:rPr lang="en-US" sz="2000" dirty="0">
                <a:sym typeface="Symbol" pitchFamily="18" charset="2"/>
              </a:rPr>
              <a:t>Now select “DIC” from “Inference” menu</a:t>
            </a:r>
          </a:p>
        </p:txBody>
      </p:sp>
      <p:sp>
        <p:nvSpPr>
          <p:cNvPr id="2" name="Slide Number Placeholder 1"/>
          <p:cNvSpPr>
            <a:spLocks noGrp="1"/>
          </p:cNvSpPr>
          <p:nvPr>
            <p:ph type="sldNum" sz="quarter" idx="11"/>
          </p:nvPr>
        </p:nvSpPr>
        <p:spPr/>
        <p:txBody>
          <a:bodyPr/>
          <a:lstStyle/>
          <a:p>
            <a:r>
              <a:rPr lang="en-US"/>
              <a:t>9-</a:t>
            </a:r>
            <a:fld id="{5F868368-EC15-444D-9EFB-42436E21986C}" type="slidenum">
              <a:rPr lang="en-US" smtClean="0"/>
              <a:pPr/>
              <a:t>48</a:t>
            </a:fld>
            <a:endParaRPr lang="en-US" dirty="0"/>
          </a:p>
        </p:txBody>
      </p:sp>
      <p:pic>
        <p:nvPicPr>
          <p:cNvPr id="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9408" y="2685381"/>
            <a:ext cx="6239591" cy="10331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36122" y="4196296"/>
            <a:ext cx="2819400" cy="17898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8" descr="newlogo"/>
          <p:cNvPicPr>
            <a:picLocks noChangeAspect="1" noChangeArrowheads="1"/>
          </p:cNvPicPr>
          <p:nvPr/>
        </p:nvPicPr>
        <p:blipFill>
          <a:blip r:embed="rId5" cstate="print"/>
          <a:srcRect/>
          <a:stretch>
            <a:fillRect/>
          </a:stretch>
        </p:blipFill>
        <p:spPr bwMode="auto">
          <a:xfrm>
            <a:off x="713086" y="5960427"/>
            <a:ext cx="512763" cy="685800"/>
          </a:xfrm>
          <a:prstGeom prst="rect">
            <a:avLst/>
          </a:prstGeom>
          <a:noFill/>
        </p:spPr>
      </p:pic>
      <p:sp>
        <p:nvSpPr>
          <p:cNvPr id="10" name="Text Box 9"/>
          <p:cNvSpPr txBox="1">
            <a:spLocks noChangeArrowheads="1"/>
          </p:cNvSpPr>
          <p:nvPr/>
        </p:nvSpPr>
        <p:spPr bwMode="auto">
          <a:xfrm>
            <a:off x="1483322" y="6122988"/>
            <a:ext cx="3876954" cy="307777"/>
          </a:xfrm>
          <a:prstGeom prst="rect">
            <a:avLst/>
          </a:prstGeom>
          <a:noFill/>
          <a:ln w="9525">
            <a:noFill/>
            <a:miter lim="800000"/>
            <a:headEnd/>
            <a:tailEnd/>
          </a:ln>
          <a:effectLst/>
        </p:spPr>
        <p:txBody>
          <a:bodyPr wrap="square">
            <a:spAutoFit/>
          </a:bodyPr>
          <a:lstStyle/>
          <a:p>
            <a:pPr>
              <a:spcBef>
                <a:spcPct val="50000"/>
              </a:spcBef>
            </a:pPr>
            <a:r>
              <a:rPr lang="en-US" sz="1400" b="1" dirty="0">
                <a:latin typeface="Arial" charset="0"/>
              </a:rPr>
              <a:t>suppression rate data </a:t>
            </a:r>
            <a:r>
              <a:rPr lang="en-US" sz="1400" b="1" dirty="0" err="1">
                <a:latin typeface="Arial" charset="0"/>
              </a:rPr>
              <a:t>Exp</a:t>
            </a:r>
            <a:r>
              <a:rPr lang="en-US" sz="1400" b="1" dirty="0">
                <a:latin typeface="Arial" charset="0"/>
              </a:rPr>
              <a:t> vs </a:t>
            </a:r>
            <a:r>
              <a:rPr lang="en-US" sz="1400" b="1" dirty="0" err="1">
                <a:latin typeface="Arial" charset="0"/>
              </a:rPr>
              <a:t>Weibull.odc</a:t>
            </a:r>
            <a:endParaRPr lang="en-US" sz="1400" b="1" dirty="0">
              <a:latin typeface="Arial"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p:txBody>
          <a:bodyPr/>
          <a:lstStyle/>
          <a:p>
            <a:r>
              <a:rPr lang="en-US" dirty="0"/>
              <a:t>Using DIC to Explore Model Fit</a:t>
            </a:r>
          </a:p>
        </p:txBody>
      </p:sp>
      <p:sp>
        <p:nvSpPr>
          <p:cNvPr id="149507" name="Rectangle 3"/>
          <p:cNvSpPr>
            <a:spLocks noGrp="1" noChangeArrowheads="1"/>
          </p:cNvSpPr>
          <p:nvPr>
            <p:ph type="body" idx="1"/>
          </p:nvPr>
        </p:nvSpPr>
        <p:spPr>
          <a:xfrm>
            <a:off x="457200" y="1752600"/>
            <a:ext cx="8145463" cy="4116388"/>
          </a:xfrm>
        </p:spPr>
        <p:txBody>
          <a:bodyPr/>
          <a:lstStyle/>
          <a:p>
            <a:r>
              <a:rPr lang="en-US" dirty="0"/>
              <a:t>Set DIC, then run 100,000 more updates</a:t>
            </a:r>
          </a:p>
          <a:p>
            <a:r>
              <a:rPr lang="en-US" dirty="0"/>
              <a:t>Results for exponential model:</a:t>
            </a:r>
          </a:p>
          <a:p>
            <a:endParaRPr lang="en-US" dirty="0"/>
          </a:p>
          <a:p>
            <a:endParaRPr lang="en-US" dirty="0"/>
          </a:p>
          <a:p>
            <a:endParaRPr lang="en-US" dirty="0"/>
          </a:p>
          <a:p>
            <a:endParaRPr lang="en-US" dirty="0"/>
          </a:p>
          <a:p>
            <a:r>
              <a:rPr lang="en-US" dirty="0"/>
              <a:t>Repeat for other possible models</a:t>
            </a:r>
          </a:p>
        </p:txBody>
      </p:sp>
      <p:sp>
        <p:nvSpPr>
          <p:cNvPr id="2" name="Slide Number Placeholder 1"/>
          <p:cNvSpPr>
            <a:spLocks noGrp="1"/>
          </p:cNvSpPr>
          <p:nvPr>
            <p:ph type="sldNum" sz="quarter" idx="11"/>
          </p:nvPr>
        </p:nvSpPr>
        <p:spPr/>
        <p:txBody>
          <a:bodyPr/>
          <a:lstStyle/>
          <a:p>
            <a:r>
              <a:rPr lang="en-US"/>
              <a:t>9-</a:t>
            </a:r>
            <a:fld id="{5F868368-EC15-444D-9EFB-42436E21986C}" type="slidenum">
              <a:rPr lang="en-US" smtClean="0"/>
              <a:pPr/>
              <a:t>49</a:t>
            </a:fld>
            <a:endParaRPr lang="en-US" dirty="0"/>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9631" y="2650385"/>
            <a:ext cx="4800600" cy="962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p:txBody>
          <a:bodyPr/>
          <a:lstStyle/>
          <a:p>
            <a:r>
              <a:rPr lang="en-US" dirty="0"/>
              <a:t>LOSP frequency data</a:t>
            </a:r>
          </a:p>
        </p:txBody>
      </p:sp>
      <p:sp>
        <p:nvSpPr>
          <p:cNvPr id="130052" name="Text Box 4"/>
          <p:cNvSpPr txBox="1">
            <a:spLocks noChangeArrowheads="1"/>
          </p:cNvSpPr>
          <p:nvPr/>
        </p:nvSpPr>
        <p:spPr bwMode="auto">
          <a:xfrm>
            <a:off x="1573887" y="5647674"/>
            <a:ext cx="5562600" cy="400110"/>
          </a:xfrm>
          <a:prstGeom prst="rect">
            <a:avLst/>
          </a:prstGeom>
          <a:noFill/>
          <a:ln w="9525">
            <a:noFill/>
            <a:miter lim="800000"/>
            <a:headEnd/>
            <a:tailEnd/>
          </a:ln>
          <a:effectLst/>
        </p:spPr>
        <p:txBody>
          <a:bodyPr>
            <a:spAutoFit/>
          </a:bodyPr>
          <a:lstStyle/>
          <a:p>
            <a:pPr>
              <a:spcBef>
                <a:spcPct val="50000"/>
              </a:spcBef>
            </a:pPr>
            <a:r>
              <a:rPr lang="en-US" sz="2000" i="1" dirty="0"/>
              <a:t>Illustrates significant variability</a:t>
            </a:r>
            <a:endParaRPr lang="en-US" sz="2000" i="1" dirty="0">
              <a:latin typeface="Arial" charset="0"/>
            </a:endParaRPr>
          </a:p>
        </p:txBody>
      </p:sp>
      <p:graphicFrame>
        <p:nvGraphicFramePr>
          <p:cNvPr id="186371" name="Object 3"/>
          <p:cNvGraphicFramePr>
            <a:graphicFrameLocks noChangeAspect="1"/>
          </p:cNvGraphicFramePr>
          <p:nvPr>
            <p:extLst>
              <p:ext uri="{D42A27DB-BD31-4B8C-83A1-F6EECF244321}">
                <p14:modId xmlns:p14="http://schemas.microsoft.com/office/powerpoint/2010/main" val="4025847564"/>
              </p:ext>
            </p:extLst>
          </p:nvPr>
        </p:nvGraphicFramePr>
        <p:xfrm>
          <a:off x="2205963" y="1495494"/>
          <a:ext cx="4038600" cy="4038600"/>
        </p:xfrm>
        <a:graphic>
          <a:graphicData uri="http://schemas.openxmlformats.org/presentationml/2006/ole">
            <mc:AlternateContent xmlns:mc="http://schemas.openxmlformats.org/markup-compatibility/2006">
              <mc:Choice xmlns:v="urn:schemas-microsoft-com:vml" Requires="v">
                <p:oleObj spid="_x0000_s2067" r:id="rId4" imgW="3600000" imgH="3600000" progId="">
                  <p:embed/>
                </p:oleObj>
              </mc:Choice>
              <mc:Fallback>
                <p:oleObj r:id="rId4" imgW="3600000" imgH="360000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05963" y="1495494"/>
                        <a:ext cx="4038600" cy="403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Slide Number Placeholder 1"/>
          <p:cNvSpPr>
            <a:spLocks noGrp="1"/>
          </p:cNvSpPr>
          <p:nvPr>
            <p:ph type="sldNum" sz="quarter" idx="11"/>
          </p:nvPr>
        </p:nvSpPr>
        <p:spPr/>
        <p:txBody>
          <a:bodyPr/>
          <a:lstStyle/>
          <a:p>
            <a:r>
              <a:rPr lang="en-US"/>
              <a:t>9-</a:t>
            </a:r>
            <a:fld id="{5F868368-EC15-444D-9EFB-42436E21986C}" type="slidenum">
              <a:rPr lang="en-US" smtClean="0"/>
              <a:pPr/>
              <a:t>5</a:t>
            </a:fld>
            <a:endParaRPr lang="en-US"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ChangeArrowheads="1"/>
          </p:cNvSpPr>
          <p:nvPr>
            <p:ph type="title"/>
          </p:nvPr>
        </p:nvSpPr>
        <p:spPr/>
        <p:txBody>
          <a:bodyPr/>
          <a:lstStyle/>
          <a:p>
            <a:r>
              <a:rPr lang="en-US" dirty="0"/>
              <a:t>Using DIC to Explore Model Fit</a:t>
            </a:r>
          </a:p>
        </p:txBody>
      </p:sp>
      <p:sp>
        <p:nvSpPr>
          <p:cNvPr id="150531" name="Rectangle 3"/>
          <p:cNvSpPr>
            <a:spLocks noGrp="1" noChangeArrowheads="1"/>
          </p:cNvSpPr>
          <p:nvPr>
            <p:ph type="body" idx="1"/>
          </p:nvPr>
        </p:nvSpPr>
        <p:spPr>
          <a:xfrm>
            <a:off x="465138" y="1552574"/>
            <a:ext cx="8145462" cy="4739169"/>
          </a:xfrm>
        </p:spPr>
        <p:txBody>
          <a:bodyPr/>
          <a:lstStyle/>
          <a:p>
            <a:pPr>
              <a:lnSpc>
                <a:spcPct val="75000"/>
              </a:lnSpc>
            </a:pPr>
            <a:r>
              <a:rPr lang="en-US" dirty="0"/>
              <a:t>Weibull</a:t>
            </a:r>
          </a:p>
          <a:p>
            <a:pPr>
              <a:lnSpc>
                <a:spcPct val="75000"/>
              </a:lnSpc>
            </a:pPr>
            <a:endParaRPr lang="en-US" dirty="0"/>
          </a:p>
          <a:p>
            <a:pPr>
              <a:lnSpc>
                <a:spcPct val="75000"/>
              </a:lnSpc>
            </a:pPr>
            <a:endParaRPr lang="en-US" dirty="0"/>
          </a:p>
          <a:p>
            <a:pPr>
              <a:lnSpc>
                <a:spcPct val="75000"/>
              </a:lnSpc>
            </a:pPr>
            <a:endParaRPr lang="en-US" dirty="0"/>
          </a:p>
          <a:p>
            <a:pPr>
              <a:lnSpc>
                <a:spcPct val="75000"/>
              </a:lnSpc>
            </a:pPr>
            <a:endParaRPr lang="en-US" dirty="0"/>
          </a:p>
          <a:p>
            <a:pPr lvl="1">
              <a:lnSpc>
                <a:spcPct val="75000"/>
              </a:lnSpc>
            </a:pPr>
            <a:r>
              <a:rPr lang="en-US" dirty="0">
                <a:sym typeface="Symbol"/>
              </a:rPr>
              <a:t> </a:t>
            </a:r>
            <a:r>
              <a:rPr lang="en-US" dirty="0">
                <a:sym typeface="Symbol" pitchFamily="18" charset="2"/>
              </a:rPr>
              <a:t> &lt; 1  decreasing recovery rate</a:t>
            </a:r>
          </a:p>
          <a:p>
            <a:pPr lvl="1">
              <a:lnSpc>
                <a:spcPct val="75000"/>
              </a:lnSpc>
            </a:pPr>
            <a:endParaRPr lang="en-US" dirty="0">
              <a:sym typeface="Symbol" pitchFamily="18" charset="2"/>
            </a:endParaRPr>
          </a:p>
          <a:p>
            <a:pPr lvl="1">
              <a:lnSpc>
                <a:spcPct val="75000"/>
              </a:lnSpc>
            </a:pPr>
            <a:endParaRPr lang="en-US" dirty="0">
              <a:sym typeface="Symbol" pitchFamily="18" charset="2"/>
            </a:endParaRPr>
          </a:p>
          <a:p>
            <a:pPr lvl="1">
              <a:lnSpc>
                <a:spcPct val="75000"/>
              </a:lnSpc>
            </a:pPr>
            <a:endParaRPr lang="en-US" dirty="0">
              <a:sym typeface="Symbol" pitchFamily="18" charset="2"/>
            </a:endParaRPr>
          </a:p>
          <a:p>
            <a:pPr lvl="1">
              <a:lnSpc>
                <a:spcPct val="75000"/>
              </a:lnSpc>
            </a:pPr>
            <a:endParaRPr lang="en-US" dirty="0">
              <a:sym typeface="Symbol" pitchFamily="18" charset="2"/>
            </a:endParaRPr>
          </a:p>
          <a:p>
            <a:pPr lvl="1">
              <a:lnSpc>
                <a:spcPct val="75000"/>
              </a:lnSpc>
            </a:pPr>
            <a:endParaRPr lang="en-US" dirty="0">
              <a:sym typeface="Symbol" pitchFamily="18" charset="2"/>
            </a:endParaRPr>
          </a:p>
          <a:p>
            <a:pPr>
              <a:lnSpc>
                <a:spcPct val="75000"/>
              </a:lnSpc>
            </a:pPr>
            <a:r>
              <a:rPr lang="en-US" dirty="0">
                <a:sym typeface="Symbol" pitchFamily="18" charset="2"/>
              </a:rPr>
              <a:t>DIC for Weibull model &lt; DIC for exponential model</a:t>
            </a:r>
          </a:p>
          <a:p>
            <a:pPr lvl="1">
              <a:lnSpc>
                <a:spcPct val="75000"/>
              </a:lnSpc>
            </a:pPr>
            <a:r>
              <a:rPr lang="en-US" dirty="0">
                <a:sym typeface="Symbol" pitchFamily="18" charset="2"/>
              </a:rPr>
              <a:t>Weibull is better fit</a:t>
            </a:r>
          </a:p>
          <a:p>
            <a:pPr lvl="1">
              <a:lnSpc>
                <a:spcPct val="75000"/>
              </a:lnSpc>
            </a:pPr>
            <a:r>
              <a:rPr lang="en-US" dirty="0">
                <a:sym typeface="Symbol" pitchFamily="18" charset="2"/>
              </a:rPr>
              <a:t>Consistent with results from BIC, explore </a:t>
            </a:r>
            <a:r>
              <a:rPr lang="en-US" dirty="0" err="1">
                <a:sym typeface="Symbol" pitchFamily="18" charset="2"/>
              </a:rPr>
              <a:t>BIC.odc</a:t>
            </a:r>
            <a:r>
              <a:rPr lang="en-US" dirty="0">
                <a:sym typeface="Symbol" pitchFamily="18" charset="2"/>
              </a:rPr>
              <a:t> model</a:t>
            </a:r>
          </a:p>
        </p:txBody>
      </p:sp>
      <p:sp>
        <p:nvSpPr>
          <p:cNvPr id="2" name="Slide Number Placeholder 1"/>
          <p:cNvSpPr>
            <a:spLocks noGrp="1"/>
          </p:cNvSpPr>
          <p:nvPr>
            <p:ph type="sldNum" sz="quarter" idx="11"/>
          </p:nvPr>
        </p:nvSpPr>
        <p:spPr/>
        <p:txBody>
          <a:bodyPr/>
          <a:lstStyle/>
          <a:p>
            <a:r>
              <a:rPr lang="en-US"/>
              <a:t>9-</a:t>
            </a:r>
            <a:fld id="{5F868368-EC15-444D-9EFB-42436E21986C}" type="slidenum">
              <a:rPr lang="en-US" smtClean="0"/>
              <a:pPr/>
              <a:t>50</a:t>
            </a:fld>
            <a:endParaRPr lang="en-US" dirty="0"/>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55208" y="1843124"/>
            <a:ext cx="5810250" cy="1104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60033" y="3748086"/>
            <a:ext cx="4800600" cy="962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Exercises</a:t>
            </a:r>
          </a:p>
        </p:txBody>
      </p:sp>
      <p:sp>
        <p:nvSpPr>
          <p:cNvPr id="3" name="Content Placeholder 2"/>
          <p:cNvSpPr>
            <a:spLocks noGrp="1"/>
          </p:cNvSpPr>
          <p:nvPr>
            <p:ph idx="1"/>
          </p:nvPr>
        </p:nvSpPr>
        <p:spPr/>
        <p:txBody>
          <a:bodyPr/>
          <a:lstStyle/>
          <a:p>
            <a:pPr marL="457200" indent="-457200">
              <a:buFont typeface="+mj-lt"/>
              <a:buAutoNum type="arabicPeriod"/>
            </a:pPr>
            <a:r>
              <a:rPr lang="en-US" dirty="0"/>
              <a:t>The table below shows successful launches/launch attempts for a series of launch vehicles developed after 1980.</a:t>
            </a:r>
          </a:p>
        </p:txBody>
      </p:sp>
      <p:graphicFrame>
        <p:nvGraphicFramePr>
          <p:cNvPr id="4" name="Table 3"/>
          <p:cNvGraphicFramePr>
            <a:graphicFrameLocks noGrp="1"/>
          </p:cNvGraphicFramePr>
          <p:nvPr/>
        </p:nvGraphicFramePr>
        <p:xfrm>
          <a:off x="3657600" y="2514600"/>
          <a:ext cx="3810000" cy="3810000"/>
        </p:xfrm>
        <a:graphic>
          <a:graphicData uri="http://schemas.openxmlformats.org/drawingml/2006/table">
            <a:tbl>
              <a:tblPr firstRow="1" bandRow="1">
                <a:tableStyleId>{5C22544A-7EE6-4342-B048-85BDC9FD1C3A}</a:tableStyleId>
              </a:tblPr>
              <a:tblGrid>
                <a:gridCol w="1905000">
                  <a:extLst>
                    <a:ext uri="{9D8B030D-6E8A-4147-A177-3AD203B41FA5}">
                      <a16:colId xmlns:a16="http://schemas.microsoft.com/office/drawing/2014/main" val="20000"/>
                    </a:ext>
                  </a:extLst>
                </a:gridCol>
                <a:gridCol w="1905000">
                  <a:extLst>
                    <a:ext uri="{9D8B030D-6E8A-4147-A177-3AD203B41FA5}">
                      <a16:colId xmlns:a16="http://schemas.microsoft.com/office/drawing/2014/main" val="20001"/>
                    </a:ext>
                  </a:extLst>
                </a:gridCol>
              </a:tblGrid>
              <a:tr h="317500">
                <a:tc>
                  <a:txBody>
                    <a:bodyPr/>
                    <a:lstStyle/>
                    <a:p>
                      <a:pPr algn="ctr"/>
                      <a:r>
                        <a:rPr lang="en-US" sz="1400" b="1" dirty="0">
                          <a:solidFill>
                            <a:schemeClr val="tx1"/>
                          </a:solidFill>
                        </a:rPr>
                        <a:t>Vehicle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b="1" dirty="0">
                          <a:solidFill>
                            <a:schemeClr val="tx1"/>
                          </a:solidFill>
                        </a:rPr>
                        <a:t>Outcome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317500">
                <a:tc>
                  <a:txBody>
                    <a:bodyPr/>
                    <a:lstStyle/>
                    <a:p>
                      <a:r>
                        <a:rPr lang="en-US" sz="1400" b="0" dirty="0">
                          <a:solidFill>
                            <a:schemeClr val="tx1"/>
                          </a:solidFill>
                        </a:rPr>
                        <a:t>Pegasus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dirty="0">
                          <a:solidFill>
                            <a:schemeClr val="tx1"/>
                          </a:solidFill>
                        </a:rPr>
                        <a:t>9/10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317500">
                <a:tc>
                  <a:txBody>
                    <a:bodyPr/>
                    <a:lstStyle/>
                    <a:p>
                      <a:r>
                        <a:rPr lang="en-US" sz="1400" b="0" dirty="0">
                          <a:solidFill>
                            <a:schemeClr val="tx1"/>
                          </a:solidFill>
                        </a:rPr>
                        <a:t>Percheron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dirty="0">
                          <a:solidFill>
                            <a:schemeClr val="tx1"/>
                          </a:solidFill>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317500">
                <a:tc>
                  <a:txBody>
                    <a:bodyPr/>
                    <a:lstStyle/>
                    <a:p>
                      <a:r>
                        <a:rPr lang="en-US" sz="1400" b="0" dirty="0">
                          <a:solidFill>
                            <a:schemeClr val="tx1"/>
                          </a:solidFill>
                        </a:rPr>
                        <a:t>AMROC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dirty="0">
                          <a:solidFill>
                            <a:schemeClr val="tx1"/>
                          </a:solidFill>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317500">
                <a:tc>
                  <a:txBody>
                    <a:bodyPr/>
                    <a:lstStyle/>
                    <a:p>
                      <a:r>
                        <a:rPr lang="en-US" sz="1400" b="0" dirty="0">
                          <a:solidFill>
                            <a:schemeClr val="tx1"/>
                          </a:solidFill>
                        </a:rPr>
                        <a:t>Conestoga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dirty="0">
                          <a:solidFill>
                            <a:schemeClr val="tx1"/>
                          </a:solidFill>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317500">
                <a:tc>
                  <a:txBody>
                    <a:bodyPr/>
                    <a:lstStyle/>
                    <a:p>
                      <a:r>
                        <a:rPr lang="en-US" sz="1400" b="0" dirty="0">
                          <a:solidFill>
                            <a:schemeClr val="tx1"/>
                          </a:solidFill>
                        </a:rPr>
                        <a:t>Ariane-1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dirty="0">
                          <a:solidFill>
                            <a:schemeClr val="tx1"/>
                          </a:solidFill>
                        </a:rPr>
                        <a:t>9/11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317500">
                <a:tc>
                  <a:txBody>
                    <a:bodyPr/>
                    <a:lstStyle/>
                    <a:p>
                      <a:r>
                        <a:rPr lang="en-US" sz="1400" b="0" dirty="0">
                          <a:solidFill>
                            <a:schemeClr val="tx1"/>
                          </a:solidFill>
                        </a:rPr>
                        <a:t>India SLV-3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dirty="0">
                          <a:solidFill>
                            <a:schemeClr val="tx1"/>
                          </a:solidFill>
                        </a:rPr>
                        <a:t>3/4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317500">
                <a:tc>
                  <a:txBody>
                    <a:bodyPr/>
                    <a:lstStyle/>
                    <a:p>
                      <a:r>
                        <a:rPr lang="en-US" sz="1400" b="0" dirty="0">
                          <a:solidFill>
                            <a:schemeClr val="tx1"/>
                          </a:solidFill>
                        </a:rPr>
                        <a:t>India ASLV</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dirty="0">
                          <a:solidFill>
                            <a:schemeClr val="tx1"/>
                          </a:solidFill>
                        </a:rPr>
                        <a:t>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r h="317500">
                <a:tc>
                  <a:txBody>
                    <a:bodyPr/>
                    <a:lstStyle/>
                    <a:p>
                      <a:r>
                        <a:rPr lang="en-US" sz="1400" b="0" dirty="0">
                          <a:solidFill>
                            <a:schemeClr val="tx1"/>
                          </a:solidFill>
                        </a:rPr>
                        <a:t>India PSLV</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dirty="0">
                          <a:solidFill>
                            <a:schemeClr val="tx1"/>
                          </a:solidFill>
                        </a:rPr>
                        <a:t>6/7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8"/>
                  </a:ext>
                </a:extLst>
              </a:tr>
              <a:tr h="317500">
                <a:tc>
                  <a:txBody>
                    <a:bodyPr/>
                    <a:lstStyle/>
                    <a:p>
                      <a:r>
                        <a:rPr lang="en-US" sz="1400" b="0" dirty="0">
                          <a:solidFill>
                            <a:schemeClr val="tx1"/>
                          </a:solidFill>
                        </a:rPr>
                        <a:t>Shavit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dirty="0">
                          <a:solidFill>
                            <a:schemeClr val="tx1"/>
                          </a:solidFill>
                        </a:rPr>
                        <a:t>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9"/>
                  </a:ext>
                </a:extLst>
              </a:tr>
              <a:tr h="317500">
                <a:tc>
                  <a:txBody>
                    <a:bodyPr/>
                    <a:lstStyle/>
                    <a:p>
                      <a:r>
                        <a:rPr lang="en-US" sz="1400" b="0" dirty="0">
                          <a:solidFill>
                            <a:schemeClr val="tx1"/>
                          </a:solidFill>
                        </a:rPr>
                        <a:t>Taepodong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dirty="0">
                          <a:solidFill>
                            <a:schemeClr val="tx1"/>
                          </a:solidFill>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0"/>
                  </a:ext>
                </a:extLst>
              </a:tr>
              <a:tr h="317500">
                <a:tc>
                  <a:txBody>
                    <a:bodyPr/>
                    <a:lstStyle/>
                    <a:p>
                      <a:r>
                        <a:rPr lang="en-US" sz="1400" b="0" dirty="0">
                          <a:solidFill>
                            <a:schemeClr val="tx1"/>
                          </a:solidFill>
                        </a:rPr>
                        <a:t>Brazil VLS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dirty="0">
                          <a:solidFill>
                            <a:schemeClr val="tx1"/>
                          </a:solidFill>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1"/>
                  </a:ext>
                </a:extLst>
              </a:tr>
            </a:tbl>
          </a:graphicData>
        </a:graphic>
      </p:graphicFrame>
      <p:sp>
        <p:nvSpPr>
          <p:cNvPr id="5" name="Slide Number Placeholder 4"/>
          <p:cNvSpPr>
            <a:spLocks noGrp="1"/>
          </p:cNvSpPr>
          <p:nvPr>
            <p:ph type="sldNum" sz="quarter" idx="11"/>
          </p:nvPr>
        </p:nvSpPr>
        <p:spPr/>
        <p:txBody>
          <a:bodyPr/>
          <a:lstStyle/>
          <a:p>
            <a:r>
              <a:rPr lang="en-US"/>
              <a:t>9-</a:t>
            </a:r>
            <a:fld id="{5F868368-EC15-444D-9EFB-42436E21986C}" type="slidenum">
              <a:rPr lang="en-US" smtClean="0"/>
              <a:pPr/>
              <a:t>51</a:t>
            </a:fld>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Exercises</a:t>
            </a:r>
          </a:p>
        </p:txBody>
      </p:sp>
      <p:sp>
        <p:nvSpPr>
          <p:cNvPr id="3" name="Content Placeholder 2"/>
          <p:cNvSpPr>
            <a:spLocks noGrp="1"/>
          </p:cNvSpPr>
          <p:nvPr>
            <p:ph idx="1"/>
          </p:nvPr>
        </p:nvSpPr>
        <p:spPr>
          <a:xfrm>
            <a:off x="465138" y="1552574"/>
            <a:ext cx="8145462" cy="4391025"/>
          </a:xfrm>
        </p:spPr>
        <p:txBody>
          <a:bodyPr>
            <a:normAutofit/>
          </a:bodyPr>
          <a:lstStyle/>
          <a:p>
            <a:pPr marL="457200" indent="-457200">
              <a:buFont typeface="+mj-lt"/>
              <a:buAutoNum type="arabicPeriod"/>
            </a:pPr>
            <a:r>
              <a:rPr lang="en-US" dirty="0"/>
              <a:t>Continued----</a:t>
            </a:r>
          </a:p>
          <a:p>
            <a:pPr marL="857250" lvl="1" indent="-457200">
              <a:buFont typeface="+mj-lt"/>
              <a:buAutoNum type="alphaLcParenR"/>
            </a:pPr>
            <a:r>
              <a:rPr lang="en-US" dirty="0"/>
              <a:t>Using a binomial aleatory model for the number of successes for each vehicle, is a common success probability (i.e., no vehicle-to-vehicle variability) a reasonable choice?</a:t>
            </a:r>
          </a:p>
          <a:p>
            <a:pPr marL="857250" lvl="1" indent="-457200">
              <a:buNone/>
            </a:pPr>
            <a:r>
              <a:rPr lang="en-US" dirty="0"/>
              <a:t>	Use a Bayesian p-value to answer this question.</a:t>
            </a:r>
          </a:p>
        </p:txBody>
      </p:sp>
      <p:sp>
        <p:nvSpPr>
          <p:cNvPr id="4" name="Slide Number Placeholder 3"/>
          <p:cNvSpPr>
            <a:spLocks noGrp="1"/>
          </p:cNvSpPr>
          <p:nvPr>
            <p:ph type="sldNum" sz="quarter" idx="11"/>
          </p:nvPr>
        </p:nvSpPr>
        <p:spPr/>
        <p:txBody>
          <a:bodyPr/>
          <a:lstStyle/>
          <a:p>
            <a:r>
              <a:rPr lang="en-US"/>
              <a:t>9-</a:t>
            </a:r>
            <a:fld id="{5F868368-EC15-444D-9EFB-42436E21986C}" type="slidenum">
              <a:rPr lang="en-US" smtClean="0"/>
              <a:pPr/>
              <a:t>52</a:t>
            </a:fld>
            <a:endParaRPr 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Exercises</a:t>
            </a:r>
          </a:p>
        </p:txBody>
      </p:sp>
      <p:sp>
        <p:nvSpPr>
          <p:cNvPr id="3" name="Content Placeholder 2"/>
          <p:cNvSpPr>
            <a:spLocks noGrp="1"/>
          </p:cNvSpPr>
          <p:nvPr>
            <p:ph idx="1"/>
          </p:nvPr>
        </p:nvSpPr>
        <p:spPr>
          <a:xfrm>
            <a:off x="465138" y="1552574"/>
            <a:ext cx="8145462" cy="4391025"/>
          </a:xfrm>
        </p:spPr>
        <p:txBody>
          <a:bodyPr>
            <a:normAutofit lnSpcReduction="10000"/>
          </a:bodyPr>
          <a:lstStyle/>
          <a:p>
            <a:pPr marL="457200" indent="-457200">
              <a:buFont typeface="+mj-lt"/>
              <a:buAutoNum type="arabicPeriod"/>
            </a:pPr>
            <a:r>
              <a:rPr lang="en-US" dirty="0"/>
              <a:t>Continued----</a:t>
            </a:r>
          </a:p>
          <a:p>
            <a:pPr marL="857250" lvl="1" indent="-457200">
              <a:buFont typeface="+mj-lt"/>
              <a:buAutoNum type="alphaLcParenR" startAt="2"/>
            </a:pPr>
            <a:r>
              <a:rPr lang="en-US" dirty="0"/>
              <a:t>Let the success probability vary from vehicle to vehicle according to a </a:t>
            </a:r>
            <a:r>
              <a:rPr lang="en-US" b="1" dirty="0"/>
              <a:t>beta distribution </a:t>
            </a:r>
            <a:r>
              <a:rPr lang="en-US" dirty="0"/>
              <a:t>with parameters </a:t>
            </a:r>
            <a:r>
              <a:rPr lang="el-GR" dirty="0"/>
              <a:t>α</a:t>
            </a:r>
            <a:r>
              <a:rPr lang="en-US" dirty="0"/>
              <a:t>=K</a:t>
            </a:r>
            <a:r>
              <a:rPr lang="en-US" dirty="0">
                <a:sym typeface="Symbol"/>
              </a:rPr>
              <a:t> and </a:t>
            </a:r>
            <a:r>
              <a:rPr lang="el-GR" dirty="0"/>
              <a:t>β</a:t>
            </a:r>
            <a:r>
              <a:rPr lang="en-US" dirty="0"/>
              <a:t>=</a:t>
            </a:r>
            <a:r>
              <a:rPr lang="en-US" dirty="0">
                <a:sym typeface="Symbol"/>
              </a:rPr>
              <a:t>K(1 - ),</a:t>
            </a:r>
          </a:p>
          <a:p>
            <a:pPr marL="857250" lvl="1" indent="-457200">
              <a:buNone/>
            </a:pPr>
            <a:r>
              <a:rPr lang="en-US" dirty="0">
                <a:sym typeface="Symbol"/>
              </a:rPr>
              <a:t>	where  is the expected success probability before any data are observed, and K controls the dispersion of the population variability distribution.</a:t>
            </a:r>
          </a:p>
          <a:p>
            <a:pPr marL="857250" lvl="1" indent="-457200">
              <a:buNone/>
            </a:pPr>
            <a:r>
              <a:rPr lang="en-US" dirty="0">
                <a:sym typeface="Symbol"/>
              </a:rPr>
              <a:t>	Model these using:</a:t>
            </a:r>
          </a:p>
          <a:p>
            <a:pPr marL="857250" lvl="1" indent="-457200">
              <a:buNone/>
            </a:pPr>
            <a:r>
              <a:rPr lang="en-US" dirty="0">
                <a:sym typeface="Symbol"/>
              </a:rPr>
              <a:t>	beta(0.5, 0.5) hyperprior for  </a:t>
            </a:r>
          </a:p>
          <a:p>
            <a:pPr marL="857250" lvl="1" indent="-457200">
              <a:buNone/>
            </a:pPr>
            <a:r>
              <a:rPr lang="en-US" dirty="0">
                <a:sym typeface="Symbol"/>
              </a:rPr>
              <a:t>	gamma(5, 1) hyperprior for K</a:t>
            </a:r>
          </a:p>
          <a:p>
            <a:pPr marL="857250" lvl="1" indent="-457200">
              <a:buNone/>
            </a:pPr>
            <a:endParaRPr lang="en-US" dirty="0">
              <a:sym typeface="Symbol"/>
            </a:endParaRPr>
          </a:p>
          <a:p>
            <a:pPr marL="857250" lvl="1" indent="-457200">
              <a:buNone/>
            </a:pPr>
            <a:r>
              <a:rPr lang="en-US" dirty="0">
                <a:sym typeface="Symbol"/>
              </a:rPr>
              <a:t>	Find the posterior mean and 90% credible interval for success probability of a </a:t>
            </a:r>
            <a:r>
              <a:rPr lang="en-US" u="sng" dirty="0">
                <a:sym typeface="Symbol"/>
              </a:rPr>
              <a:t>future</a:t>
            </a:r>
            <a:r>
              <a:rPr lang="en-US" dirty="0">
                <a:sym typeface="Symbol"/>
              </a:rPr>
              <a:t> launch.  How does the Bayesian p-value for this model compare with the constant model above?  Has the marginal posterior distribution for K been affected much by the observed data?  What might this suggest about sensitivity studies for the hyperprior on K?</a:t>
            </a:r>
            <a:endParaRPr lang="en-US" dirty="0"/>
          </a:p>
        </p:txBody>
      </p:sp>
      <p:sp>
        <p:nvSpPr>
          <p:cNvPr id="4" name="Slide Number Placeholder 3"/>
          <p:cNvSpPr>
            <a:spLocks noGrp="1"/>
          </p:cNvSpPr>
          <p:nvPr>
            <p:ph type="sldNum" sz="quarter" idx="11"/>
          </p:nvPr>
        </p:nvSpPr>
        <p:spPr/>
        <p:txBody>
          <a:bodyPr/>
          <a:lstStyle/>
          <a:p>
            <a:r>
              <a:rPr lang="en-US"/>
              <a:t>9-</a:t>
            </a:r>
            <a:fld id="{5F868368-EC15-444D-9EFB-42436E21986C}" type="slidenum">
              <a:rPr lang="en-US" smtClean="0"/>
              <a:pPr/>
              <a:t>53</a:t>
            </a:fld>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Exercises</a:t>
            </a:r>
          </a:p>
        </p:txBody>
      </p:sp>
      <p:sp>
        <p:nvSpPr>
          <p:cNvPr id="3" name="Content Placeholder 2"/>
          <p:cNvSpPr>
            <a:spLocks noGrp="1"/>
          </p:cNvSpPr>
          <p:nvPr>
            <p:ph idx="1"/>
          </p:nvPr>
        </p:nvSpPr>
        <p:spPr/>
        <p:txBody>
          <a:bodyPr>
            <a:normAutofit/>
          </a:bodyPr>
          <a:lstStyle/>
          <a:p>
            <a:pPr marL="457200" indent="-457200">
              <a:buFont typeface="+mj-lt"/>
              <a:buAutoNum type="arabicPeriod" startAt="2"/>
            </a:pPr>
            <a:r>
              <a:rPr lang="en-US" dirty="0"/>
              <a:t>The following projector lamp failure times (in hours) have been collected:  387, 182, 244, 600, 627, 332, 418, 300, 798, 584, 660, 39, 274, 174, 50, 34, 1895, 158, 974, 345, 1755, 1752, 473, 81, 954, 1407, 230, 464, 380, 131, 1205.</a:t>
            </a:r>
          </a:p>
          <a:p>
            <a:pPr marL="857250" lvl="1" indent="-457200">
              <a:buFont typeface="+mj-lt"/>
              <a:buAutoNum type="alphaLcParenR"/>
            </a:pPr>
            <a:r>
              <a:rPr lang="en-US" dirty="0"/>
              <a:t>The vendor has provided an estimate of the mean time to failure (MTTF) for the lamp.  This estimate is 1000 hours.  Use this value to develop a prior distribution for the lamp failure rate, assuming the time to failure is exponentially distributed.</a:t>
            </a:r>
          </a:p>
          <a:p>
            <a:pPr marL="857250" lvl="1" indent="-457200">
              <a:buFont typeface="+mj-lt"/>
              <a:buAutoNum type="alphaLcParenR"/>
            </a:pPr>
            <a:r>
              <a:rPr lang="en-US" dirty="0"/>
              <a:t>Compare the posterior distribution for the failure rate with this prior to what would have been obtained using the Jeffreys noninformative prior for the failure rate.</a:t>
            </a:r>
          </a:p>
        </p:txBody>
      </p:sp>
      <p:sp>
        <p:nvSpPr>
          <p:cNvPr id="4" name="Slide Number Placeholder 3"/>
          <p:cNvSpPr>
            <a:spLocks noGrp="1"/>
          </p:cNvSpPr>
          <p:nvPr>
            <p:ph type="sldNum" sz="quarter" idx="11"/>
          </p:nvPr>
        </p:nvSpPr>
        <p:spPr/>
        <p:txBody>
          <a:bodyPr/>
          <a:lstStyle/>
          <a:p>
            <a:r>
              <a:rPr lang="en-US"/>
              <a:t>9-</a:t>
            </a:r>
            <a:fld id="{5F868368-EC15-444D-9EFB-42436E21986C}" type="slidenum">
              <a:rPr lang="en-US" smtClean="0"/>
              <a:pPr/>
              <a:t>54</a:t>
            </a:fld>
            <a:endParaRPr 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Exercises</a:t>
            </a:r>
          </a:p>
        </p:txBody>
      </p:sp>
      <p:sp>
        <p:nvSpPr>
          <p:cNvPr id="3" name="Content Placeholder 2"/>
          <p:cNvSpPr>
            <a:spLocks noGrp="1"/>
          </p:cNvSpPr>
          <p:nvPr>
            <p:ph idx="1"/>
          </p:nvPr>
        </p:nvSpPr>
        <p:spPr/>
        <p:txBody>
          <a:bodyPr/>
          <a:lstStyle/>
          <a:p>
            <a:pPr marL="857250" lvl="1" indent="-457200">
              <a:buFont typeface="+mj-lt"/>
              <a:buAutoNum type="alphaLcParenR" startAt="3"/>
            </a:pPr>
            <a:r>
              <a:rPr lang="en-US" dirty="0"/>
              <a:t>Use a Weibull aleatory model for the failure time, with diffuse priors on the Weibull parameters.  What is the posterior probability that the Weibull shape parameter exceeds 1?  What does this suggest about the viability of the Weibull model compared with the exponential model?</a:t>
            </a:r>
          </a:p>
          <a:p>
            <a:pPr marL="857250" lvl="1" indent="-457200">
              <a:buFont typeface="+mj-lt"/>
              <a:buAutoNum type="alphaLcParenR" startAt="3"/>
            </a:pPr>
            <a:r>
              <a:rPr lang="en-US" dirty="0"/>
              <a:t>Use DIC to compare exponential and Weibull aleatory failure time models for the lamp.</a:t>
            </a:r>
          </a:p>
        </p:txBody>
      </p:sp>
      <p:sp>
        <p:nvSpPr>
          <p:cNvPr id="4" name="Slide Number Placeholder 3"/>
          <p:cNvSpPr>
            <a:spLocks noGrp="1"/>
          </p:cNvSpPr>
          <p:nvPr>
            <p:ph type="sldNum" sz="quarter" idx="11"/>
          </p:nvPr>
        </p:nvSpPr>
        <p:spPr/>
        <p:txBody>
          <a:bodyPr/>
          <a:lstStyle/>
          <a:p>
            <a:r>
              <a:rPr lang="en-US"/>
              <a:t>9-</a:t>
            </a:r>
            <a:fld id="{5F868368-EC15-444D-9EFB-42436E21986C}" type="slidenum">
              <a:rPr lang="en-US" smtClean="0"/>
              <a:pPr/>
              <a:t>55</a:t>
            </a:fld>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p:txBody>
          <a:bodyPr/>
          <a:lstStyle/>
          <a:p>
            <a:r>
              <a:rPr lang="en-US" dirty="0"/>
              <a:t>Are Observed Times Exponential?</a:t>
            </a:r>
          </a:p>
        </p:txBody>
      </p:sp>
      <p:sp>
        <p:nvSpPr>
          <p:cNvPr id="131075" name="Rectangle 3"/>
          <p:cNvSpPr>
            <a:spLocks noGrp="1" noChangeArrowheads="1"/>
          </p:cNvSpPr>
          <p:nvPr>
            <p:ph type="body" idx="1"/>
          </p:nvPr>
        </p:nvSpPr>
        <p:spPr>
          <a:xfrm>
            <a:off x="465138" y="1552575"/>
            <a:ext cx="8145462" cy="4467225"/>
          </a:xfrm>
        </p:spPr>
        <p:txBody>
          <a:bodyPr/>
          <a:lstStyle/>
          <a:p>
            <a:pPr>
              <a:lnSpc>
                <a:spcPct val="90000"/>
              </a:lnSpc>
            </a:pPr>
            <a:r>
              <a:rPr lang="en-US" sz="1800" dirty="0"/>
              <a:t>Can use cumulative hazard plot</a:t>
            </a:r>
          </a:p>
          <a:p>
            <a:pPr lvl="1">
              <a:lnSpc>
                <a:spcPct val="90000"/>
              </a:lnSpc>
            </a:pPr>
            <a:r>
              <a:rPr lang="en-US" sz="1800" dirty="0"/>
              <a:t>For exponential data, hazard function is constant, equal to </a:t>
            </a:r>
            <a:r>
              <a:rPr lang="en-US" sz="1800" dirty="0">
                <a:sym typeface="Symbol" pitchFamily="18" charset="2"/>
              </a:rPr>
              <a:t></a:t>
            </a:r>
          </a:p>
          <a:p>
            <a:pPr lvl="1">
              <a:lnSpc>
                <a:spcPct val="90000"/>
              </a:lnSpc>
            </a:pPr>
            <a:r>
              <a:rPr lang="en-US" sz="1800" dirty="0">
                <a:sym typeface="Symbol" pitchFamily="18" charset="2"/>
              </a:rPr>
              <a:t>Cumulative hazard function is integral of hazard function from 0 to t, giving</a:t>
            </a:r>
          </a:p>
          <a:p>
            <a:pPr lvl="1">
              <a:lnSpc>
                <a:spcPct val="90000"/>
              </a:lnSpc>
            </a:pPr>
            <a:endParaRPr lang="en-US" sz="1800" dirty="0">
              <a:sym typeface="Symbol" pitchFamily="18" charset="2"/>
            </a:endParaRPr>
          </a:p>
          <a:p>
            <a:pPr lvl="1">
              <a:lnSpc>
                <a:spcPct val="90000"/>
              </a:lnSpc>
            </a:pPr>
            <a:endParaRPr lang="en-US" sz="1800" dirty="0">
              <a:sym typeface="Symbol" pitchFamily="18" charset="2"/>
            </a:endParaRPr>
          </a:p>
          <a:p>
            <a:pPr lvl="1">
              <a:lnSpc>
                <a:spcPct val="90000"/>
              </a:lnSpc>
            </a:pPr>
            <a:r>
              <a:rPr lang="en-US" sz="1800" dirty="0">
                <a:sym typeface="Symbol" pitchFamily="18" charset="2"/>
              </a:rPr>
              <a:t>For exponential data, we (should) get a straight line with slope :</a:t>
            </a:r>
          </a:p>
          <a:p>
            <a:pPr lvl="1">
              <a:lnSpc>
                <a:spcPct val="90000"/>
              </a:lnSpc>
              <a:buFontTx/>
              <a:buNone/>
            </a:pPr>
            <a:r>
              <a:rPr lang="en-US" sz="1800" dirty="0">
                <a:sym typeface="Symbol" pitchFamily="18" charset="2"/>
              </a:rPr>
              <a:t>				H(t) = t</a:t>
            </a:r>
          </a:p>
          <a:p>
            <a:pPr lvl="1">
              <a:lnSpc>
                <a:spcPct val="90000"/>
              </a:lnSpc>
            </a:pPr>
            <a:r>
              <a:rPr lang="en-US" sz="1800" dirty="0">
                <a:sym typeface="Symbol" pitchFamily="18" charset="2"/>
              </a:rPr>
              <a:t>If plot of estimate of H(t) is curved, this suggests  </a:t>
            </a:r>
            <a:r>
              <a:rPr lang="en-US" sz="1800" b="1" dirty="0">
                <a:sym typeface="Symbol" pitchFamily="18" charset="2"/>
              </a:rPr>
              <a:t>not</a:t>
            </a:r>
            <a:r>
              <a:rPr lang="en-US" sz="1800" dirty="0">
                <a:sym typeface="Symbol" pitchFamily="18" charset="2"/>
              </a:rPr>
              <a:t> constant with time</a:t>
            </a:r>
          </a:p>
          <a:p>
            <a:pPr lvl="2">
              <a:lnSpc>
                <a:spcPct val="90000"/>
              </a:lnSpc>
            </a:pPr>
            <a:r>
              <a:rPr lang="en-US" sz="1800" dirty="0">
                <a:sym typeface="Symbol" pitchFamily="18" charset="2"/>
              </a:rPr>
              <a:t>Data not exponential</a:t>
            </a:r>
          </a:p>
          <a:p>
            <a:pPr lvl="2">
              <a:lnSpc>
                <a:spcPct val="90000"/>
              </a:lnSpc>
            </a:pPr>
            <a:r>
              <a:rPr lang="en-US" sz="1800" dirty="0">
                <a:sym typeface="Symbol" pitchFamily="18" charset="2"/>
              </a:rPr>
              <a:t>Decreasing slope (concave)  decreasing hazard</a:t>
            </a:r>
          </a:p>
          <a:p>
            <a:pPr lvl="2">
              <a:lnSpc>
                <a:spcPct val="90000"/>
              </a:lnSpc>
            </a:pPr>
            <a:r>
              <a:rPr lang="en-US" sz="1800" dirty="0">
                <a:sym typeface="Symbol" pitchFamily="18" charset="2"/>
              </a:rPr>
              <a:t>Increasing slope (convex)  increasing hazard</a:t>
            </a:r>
          </a:p>
        </p:txBody>
      </p:sp>
      <p:graphicFrame>
        <p:nvGraphicFramePr>
          <p:cNvPr id="131076" name="Object 4"/>
          <p:cNvGraphicFramePr>
            <a:graphicFrameLocks noChangeAspect="1"/>
          </p:cNvGraphicFramePr>
          <p:nvPr>
            <p:extLst>
              <p:ext uri="{D42A27DB-BD31-4B8C-83A1-F6EECF244321}">
                <p14:modId xmlns:p14="http://schemas.microsoft.com/office/powerpoint/2010/main" val="1465950235"/>
              </p:ext>
            </p:extLst>
          </p:nvPr>
        </p:nvGraphicFramePr>
        <p:xfrm>
          <a:off x="2599494" y="2446071"/>
          <a:ext cx="2063750" cy="846138"/>
        </p:xfrm>
        <a:graphic>
          <a:graphicData uri="http://schemas.openxmlformats.org/presentationml/2006/ole">
            <mc:AlternateContent xmlns:mc="http://schemas.openxmlformats.org/markup-compatibility/2006">
              <mc:Choice xmlns:v="urn:schemas-microsoft-com:vml" Requires="v">
                <p:oleObj spid="_x0000_s3090" name="Equation" r:id="rId4" imgW="1269720" imgH="520560" progId="Equation.3">
                  <p:embed/>
                </p:oleObj>
              </mc:Choice>
              <mc:Fallback>
                <p:oleObj name="Equation" r:id="rId4" imgW="1269720" imgH="52056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99494" y="2446071"/>
                        <a:ext cx="2063750" cy="846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Slide Number Placeholder 1"/>
          <p:cNvSpPr>
            <a:spLocks noGrp="1"/>
          </p:cNvSpPr>
          <p:nvPr>
            <p:ph type="sldNum" sz="quarter" idx="11"/>
          </p:nvPr>
        </p:nvSpPr>
        <p:spPr/>
        <p:txBody>
          <a:bodyPr/>
          <a:lstStyle/>
          <a:p>
            <a:r>
              <a:rPr lang="en-US"/>
              <a:t>9-</a:t>
            </a:r>
            <a:fld id="{5F868368-EC15-444D-9EFB-42436E21986C}" type="slidenum">
              <a:rPr lang="en-US" smtClean="0"/>
              <a:pPr/>
              <a:t>6</a:t>
            </a:fld>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p:txBody>
          <a:bodyPr/>
          <a:lstStyle/>
          <a:p>
            <a:r>
              <a:rPr lang="en-US" dirty="0"/>
              <a:t>Estimating </a:t>
            </a:r>
            <a:r>
              <a:rPr lang="en-US" dirty="0">
                <a:sym typeface="Symbol" pitchFamily="18" charset="2"/>
              </a:rPr>
              <a:t>H(t)</a:t>
            </a:r>
          </a:p>
        </p:txBody>
      </p:sp>
      <p:sp>
        <p:nvSpPr>
          <p:cNvPr id="132099" name="Rectangle 3"/>
          <p:cNvSpPr>
            <a:spLocks noGrp="1" noChangeArrowheads="1"/>
          </p:cNvSpPr>
          <p:nvPr>
            <p:ph type="body" idx="1"/>
          </p:nvPr>
        </p:nvSpPr>
        <p:spPr/>
        <p:txBody>
          <a:bodyPr/>
          <a:lstStyle/>
          <a:p>
            <a:r>
              <a:rPr lang="en-US" sz="2000" dirty="0"/>
              <a:t>Use a step function, </a:t>
            </a:r>
            <a:r>
              <a:rPr lang="en-US" sz="2000" b="1" dirty="0"/>
              <a:t>which jumps by 1/n</a:t>
            </a:r>
            <a:r>
              <a:rPr lang="en-US" sz="2000" b="1" baseline="-25000" dirty="0"/>
              <a:t>t</a:t>
            </a:r>
            <a:r>
              <a:rPr lang="en-US" sz="2000" dirty="0"/>
              <a:t>, where n</a:t>
            </a:r>
            <a:r>
              <a:rPr lang="en-US" sz="2000" baseline="-25000" dirty="0"/>
              <a:t>t</a:t>
            </a:r>
            <a:r>
              <a:rPr lang="en-US" sz="2000" dirty="0"/>
              <a:t> is the number of items that have </a:t>
            </a:r>
            <a:r>
              <a:rPr lang="en-US" sz="2000" b="1" u="sng" dirty="0"/>
              <a:t>not</a:t>
            </a:r>
            <a:r>
              <a:rPr lang="en-US" sz="2000" b="1" dirty="0"/>
              <a:t> failed by time t</a:t>
            </a:r>
          </a:p>
          <a:p>
            <a:r>
              <a:rPr lang="en-US" sz="2000" dirty="0"/>
              <a:t>Example:  observed following fire suppression times, in minutes:  1.7, 1.8, 1.9, 5.8, 10.0, 11.3, 14.3, 16.6, 19.4, 54.8, n = 10</a:t>
            </a:r>
          </a:p>
          <a:p>
            <a:pPr lvl="1"/>
            <a:r>
              <a:rPr lang="en-US" sz="2000" dirty="0"/>
              <a:t>H(t) jumps from 0 to 0.1 at 1.7 mins., 0.1 to 0.21 at 1.8 mins., etc.</a:t>
            </a:r>
          </a:p>
        </p:txBody>
      </p:sp>
      <p:graphicFrame>
        <p:nvGraphicFramePr>
          <p:cNvPr id="132100" name="Object 4"/>
          <p:cNvGraphicFramePr>
            <a:graphicFrameLocks noChangeAspect="1"/>
          </p:cNvGraphicFramePr>
          <p:nvPr/>
        </p:nvGraphicFramePr>
        <p:xfrm>
          <a:off x="2057400" y="3200400"/>
          <a:ext cx="5715000" cy="2893041"/>
        </p:xfrm>
        <a:graphic>
          <a:graphicData uri="http://schemas.openxmlformats.org/presentationml/2006/ole">
            <mc:AlternateContent xmlns:mc="http://schemas.openxmlformats.org/markup-compatibility/2006">
              <mc:Choice xmlns:v="urn:schemas-microsoft-com:vml" Requires="v">
                <p:oleObj spid="_x0000_s4114" name="Chart" r:id="rId4" imgW="4667402" imgH="2524049" progId="Excel.Sheet.8">
                  <p:embed/>
                </p:oleObj>
              </mc:Choice>
              <mc:Fallback>
                <p:oleObj name="Chart" r:id="rId4" imgW="4667402" imgH="2524049" progId="Excel.Shee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57400" y="3200400"/>
                        <a:ext cx="5715000" cy="28930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Slide Number Placeholder 1"/>
          <p:cNvSpPr>
            <a:spLocks noGrp="1"/>
          </p:cNvSpPr>
          <p:nvPr>
            <p:ph type="sldNum" sz="quarter" idx="11"/>
          </p:nvPr>
        </p:nvSpPr>
        <p:spPr/>
        <p:txBody>
          <a:bodyPr/>
          <a:lstStyle/>
          <a:p>
            <a:r>
              <a:rPr lang="en-US"/>
              <a:t>9-</a:t>
            </a:r>
            <a:fld id="{5F868368-EC15-444D-9EFB-42436E21986C}" type="slidenum">
              <a:rPr lang="en-US" smtClean="0"/>
              <a:pPr/>
              <a:t>7</a:t>
            </a:fld>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p:txBody>
          <a:bodyPr/>
          <a:lstStyle/>
          <a:p>
            <a:r>
              <a:rPr lang="en-US" dirty="0"/>
              <a:t>Estimating </a:t>
            </a:r>
            <a:r>
              <a:rPr lang="en-US" dirty="0">
                <a:sym typeface="Symbol" pitchFamily="18" charset="2"/>
              </a:rPr>
              <a:t>H(t)</a:t>
            </a:r>
          </a:p>
        </p:txBody>
      </p:sp>
      <p:sp>
        <p:nvSpPr>
          <p:cNvPr id="133123" name="Rectangle 3"/>
          <p:cNvSpPr>
            <a:spLocks noGrp="1" noChangeArrowheads="1"/>
          </p:cNvSpPr>
          <p:nvPr>
            <p:ph type="body" idx="1"/>
          </p:nvPr>
        </p:nvSpPr>
        <p:spPr>
          <a:xfrm>
            <a:off x="465138" y="1552575"/>
            <a:ext cx="8145462" cy="4391025"/>
          </a:xfrm>
        </p:spPr>
        <p:txBody>
          <a:bodyPr/>
          <a:lstStyle/>
          <a:p>
            <a:pPr>
              <a:lnSpc>
                <a:spcPct val="75000"/>
              </a:lnSpc>
            </a:pPr>
            <a:r>
              <a:rPr lang="en-US" dirty="0"/>
              <a:t>With only 10 points, plot is somewhat ragged</a:t>
            </a:r>
          </a:p>
          <a:p>
            <a:pPr>
              <a:lnSpc>
                <a:spcPct val="75000"/>
              </a:lnSpc>
            </a:pPr>
            <a:r>
              <a:rPr lang="en-US" dirty="0"/>
              <a:t>Another chart, with n = 25 points:</a:t>
            </a:r>
          </a:p>
          <a:p>
            <a:pPr>
              <a:lnSpc>
                <a:spcPct val="75000"/>
              </a:lnSpc>
            </a:pPr>
            <a:endParaRPr lang="en-US" dirty="0"/>
          </a:p>
          <a:p>
            <a:pPr>
              <a:lnSpc>
                <a:spcPct val="75000"/>
              </a:lnSpc>
            </a:pPr>
            <a:endParaRPr lang="en-US" dirty="0"/>
          </a:p>
          <a:p>
            <a:pPr>
              <a:lnSpc>
                <a:spcPct val="75000"/>
              </a:lnSpc>
            </a:pPr>
            <a:endParaRPr lang="en-US" dirty="0"/>
          </a:p>
          <a:p>
            <a:pPr>
              <a:lnSpc>
                <a:spcPct val="75000"/>
              </a:lnSpc>
            </a:pPr>
            <a:endParaRPr lang="en-US" dirty="0"/>
          </a:p>
          <a:p>
            <a:pPr>
              <a:lnSpc>
                <a:spcPct val="75000"/>
              </a:lnSpc>
            </a:pPr>
            <a:endParaRPr lang="en-US" dirty="0"/>
          </a:p>
          <a:p>
            <a:pPr>
              <a:lnSpc>
                <a:spcPct val="75000"/>
              </a:lnSpc>
            </a:pPr>
            <a:endParaRPr lang="en-US" dirty="0"/>
          </a:p>
          <a:p>
            <a:pPr>
              <a:lnSpc>
                <a:spcPct val="75000"/>
              </a:lnSpc>
            </a:pPr>
            <a:endParaRPr lang="en-US" dirty="0"/>
          </a:p>
          <a:p>
            <a:pPr lvl="1">
              <a:lnSpc>
                <a:spcPct val="75000"/>
              </a:lnSpc>
            </a:pPr>
            <a:endParaRPr lang="en-US" dirty="0"/>
          </a:p>
          <a:p>
            <a:pPr lvl="1">
              <a:lnSpc>
                <a:spcPct val="75000"/>
              </a:lnSpc>
            </a:pPr>
            <a:endParaRPr lang="en-US" dirty="0"/>
          </a:p>
          <a:p>
            <a:pPr lvl="1">
              <a:lnSpc>
                <a:spcPct val="75000"/>
              </a:lnSpc>
            </a:pPr>
            <a:endParaRPr lang="en-US" dirty="0"/>
          </a:p>
          <a:p>
            <a:pPr lvl="1">
              <a:lnSpc>
                <a:spcPct val="75000"/>
              </a:lnSpc>
            </a:pPr>
            <a:r>
              <a:rPr lang="en-US" dirty="0"/>
              <a:t>These data look exponential</a:t>
            </a:r>
          </a:p>
        </p:txBody>
      </p:sp>
      <p:graphicFrame>
        <p:nvGraphicFramePr>
          <p:cNvPr id="133124" name="Object 4"/>
          <p:cNvGraphicFramePr>
            <a:graphicFrameLocks noChangeAspect="1"/>
          </p:cNvGraphicFramePr>
          <p:nvPr>
            <p:extLst>
              <p:ext uri="{D42A27DB-BD31-4B8C-83A1-F6EECF244321}">
                <p14:modId xmlns:p14="http://schemas.microsoft.com/office/powerpoint/2010/main" val="2597334390"/>
              </p:ext>
            </p:extLst>
          </p:nvPr>
        </p:nvGraphicFramePr>
        <p:xfrm>
          <a:off x="1637506" y="2227262"/>
          <a:ext cx="5867400" cy="3041650"/>
        </p:xfrm>
        <a:graphic>
          <a:graphicData uri="http://schemas.openxmlformats.org/presentationml/2006/ole">
            <mc:AlternateContent xmlns:mc="http://schemas.openxmlformats.org/markup-compatibility/2006">
              <mc:Choice xmlns:v="urn:schemas-microsoft-com:vml" Requires="v">
                <p:oleObj spid="_x0000_s5138" name="Chart" r:id="rId4" imgW="4676851" imgH="2705100" progId="Excel.Sheet.8">
                  <p:embed/>
                </p:oleObj>
              </mc:Choice>
              <mc:Fallback>
                <p:oleObj name="Chart" r:id="rId4" imgW="4676851" imgH="2705100" progId="Excel.Shee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37506" y="2227262"/>
                        <a:ext cx="5867400" cy="3041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Slide Number Placeholder 1"/>
          <p:cNvSpPr>
            <a:spLocks noGrp="1"/>
          </p:cNvSpPr>
          <p:nvPr>
            <p:ph type="sldNum" sz="quarter" idx="11"/>
          </p:nvPr>
        </p:nvSpPr>
        <p:spPr/>
        <p:txBody>
          <a:bodyPr/>
          <a:lstStyle/>
          <a:p>
            <a:r>
              <a:rPr lang="en-US"/>
              <a:t>9-</a:t>
            </a:r>
            <a:fld id="{5F868368-EC15-444D-9EFB-42436E21986C}" type="slidenum">
              <a:rPr lang="en-US" smtClean="0"/>
              <a:pPr/>
              <a:t>8</a:t>
            </a:fld>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p:txBody>
          <a:bodyPr/>
          <a:lstStyle/>
          <a:p>
            <a:r>
              <a:rPr lang="en-US" dirty="0"/>
              <a:t>Another Example</a:t>
            </a:r>
          </a:p>
        </p:txBody>
      </p:sp>
      <p:sp>
        <p:nvSpPr>
          <p:cNvPr id="134147" name="Rectangle 3"/>
          <p:cNvSpPr>
            <a:spLocks noGrp="1" noChangeArrowheads="1"/>
          </p:cNvSpPr>
          <p:nvPr>
            <p:ph type="body" idx="1"/>
          </p:nvPr>
        </p:nvSpPr>
        <p:spPr/>
        <p:txBody>
          <a:bodyPr/>
          <a:lstStyle/>
          <a:p>
            <a:r>
              <a:rPr lang="en-US" dirty="0"/>
              <a:t>Observed the following times (in hours) at which offsite power was recovered:  1.6, 1.8, 13.8, 17.2, 19.2, 24.4, 30.2, 39.1, 49.1, 61.2</a:t>
            </a:r>
          </a:p>
        </p:txBody>
      </p:sp>
      <p:graphicFrame>
        <p:nvGraphicFramePr>
          <p:cNvPr id="134149" name="Object 5"/>
          <p:cNvGraphicFramePr>
            <a:graphicFrameLocks noChangeAspect="1"/>
          </p:cNvGraphicFramePr>
          <p:nvPr>
            <p:extLst>
              <p:ext uri="{D42A27DB-BD31-4B8C-83A1-F6EECF244321}">
                <p14:modId xmlns:p14="http://schemas.microsoft.com/office/powerpoint/2010/main" val="2340907798"/>
              </p:ext>
            </p:extLst>
          </p:nvPr>
        </p:nvGraphicFramePr>
        <p:xfrm>
          <a:off x="1751806" y="2336006"/>
          <a:ext cx="5638800" cy="3049588"/>
        </p:xfrm>
        <a:graphic>
          <a:graphicData uri="http://schemas.openxmlformats.org/presentationml/2006/ole">
            <mc:AlternateContent xmlns:mc="http://schemas.openxmlformats.org/markup-compatibility/2006">
              <mc:Choice xmlns:v="urn:schemas-microsoft-com:vml" Requires="v">
                <p:oleObj spid="_x0000_s6162" name="Chart" r:id="rId4" imgW="4667402" imgH="2524049" progId="Excel.Sheet.8">
                  <p:embed/>
                </p:oleObj>
              </mc:Choice>
              <mc:Fallback>
                <p:oleObj name="Chart" r:id="rId4" imgW="4667402" imgH="2524049" progId="Excel.Shee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51806" y="2336006"/>
                        <a:ext cx="5638800" cy="3049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Slide Number Placeholder 1"/>
          <p:cNvSpPr>
            <a:spLocks noGrp="1"/>
          </p:cNvSpPr>
          <p:nvPr>
            <p:ph type="sldNum" sz="quarter" idx="11"/>
          </p:nvPr>
        </p:nvSpPr>
        <p:spPr/>
        <p:txBody>
          <a:bodyPr/>
          <a:lstStyle/>
          <a:p>
            <a:r>
              <a:rPr lang="en-US"/>
              <a:t>9-</a:t>
            </a:r>
            <a:fld id="{5F868368-EC15-444D-9EFB-42436E21986C}" type="slidenum">
              <a:rPr lang="en-US" smtClean="0"/>
              <a:pPr/>
              <a:t>9</a:t>
            </a:fld>
            <a:endParaRPr lang="en-US" dirty="0"/>
          </a:p>
        </p:txBody>
      </p:sp>
    </p:spTree>
  </p:cSld>
  <p:clrMapOvr>
    <a:masterClrMapping/>
  </p:clrMapOvr>
</p:sld>
</file>

<file path=ppt/theme/theme1.xml><?xml version="1.0" encoding="utf-8"?>
<a:theme xmlns:a="http://schemas.openxmlformats.org/drawingml/2006/main" name="Standard_Presentation-2016">
  <a:themeElements>
    <a:clrScheme name="INL 2016">
      <a:dk1>
        <a:srgbClr val="000000"/>
      </a:dk1>
      <a:lt1>
        <a:srgbClr val="FFFFFF"/>
      </a:lt1>
      <a:dk2>
        <a:srgbClr val="005875"/>
      </a:dk2>
      <a:lt2>
        <a:srgbClr val="808080"/>
      </a:lt2>
      <a:accent1>
        <a:srgbClr val="7895A4"/>
      </a:accent1>
      <a:accent2>
        <a:srgbClr val="8B9E6C"/>
      </a:accent2>
      <a:accent3>
        <a:srgbClr val="BFB896"/>
      </a:accent3>
      <a:accent4>
        <a:srgbClr val="ECE09C"/>
      </a:accent4>
      <a:accent5>
        <a:srgbClr val="DDDDDD"/>
      </a:accent5>
      <a:accent6>
        <a:srgbClr val="FFFFFF"/>
      </a:accent6>
      <a:hlink>
        <a:srgbClr val="7895A4"/>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Standard_Presentation-2016" id="{AA70F70C-FE74-4105-B56D-A478567CF02D}" vid="{32DB2BA5-14E2-4538-A7F0-90025315B3E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6C255676BE044408856C5C66FC5842F" ma:contentTypeVersion="0" ma:contentTypeDescription="Create a new document." ma:contentTypeScope="" ma:versionID="6e87924a3c1adc4a425af901172f9f59">
  <xsd:schema xmlns:xsd="http://www.w3.org/2001/XMLSchema" xmlns:xs="http://www.w3.org/2001/XMLSchema" xmlns:p="http://schemas.microsoft.com/office/2006/metadata/properties" targetNamespace="http://schemas.microsoft.com/office/2006/metadata/properties" ma:root="true" ma:fieldsID="06e0e3112098b4d1518554ee266199a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E0BEE9E-377C-4E91-A7FC-4AE45A2EDF5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DFF6FEB2-2A2B-42C0-A0BE-DB6FCB8EBCAE}">
  <ds:schemaRefs>
    <ds:schemaRef ds:uri="http://purl.org/dc/dcmitype/"/>
    <ds:schemaRef ds:uri="http://www.w3.org/XML/1998/namespace"/>
    <ds:schemaRef ds:uri="http://purl.org/dc/elements/1.1/"/>
    <ds:schemaRef ds:uri="http://schemas.microsoft.com/office/2006/documentManagement/types"/>
    <ds:schemaRef ds:uri="http://purl.org/dc/terms/"/>
    <ds:schemaRef ds:uri="http://schemas.microsoft.com/office/infopath/2007/PartnerControls"/>
    <ds:schemaRef ds:uri="http://schemas.openxmlformats.org/package/2006/metadata/core-properties"/>
    <ds:schemaRef ds:uri="http://schemas.microsoft.com/office/2006/metadata/properties"/>
  </ds:schemaRefs>
</ds:datastoreItem>
</file>

<file path=customXml/itemProps3.xml><?xml version="1.0" encoding="utf-8"?>
<ds:datastoreItem xmlns:ds="http://schemas.openxmlformats.org/officeDocument/2006/customXml" ds:itemID="{4A4C2D5B-5EF2-4373-B421-BF98377A131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Standard_Presentation-2016</Template>
  <TotalTime>1855</TotalTime>
  <Words>3099</Words>
  <Application>Microsoft Macintosh PowerPoint</Application>
  <PresentationFormat>On-screen Show (4:3)</PresentationFormat>
  <Paragraphs>754</Paragraphs>
  <Slides>55</Slides>
  <Notes>55</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2</vt:i4>
      </vt:variant>
      <vt:variant>
        <vt:lpstr>Slide Titles</vt:lpstr>
      </vt:variant>
      <vt:variant>
        <vt:i4>55</vt:i4>
      </vt:variant>
    </vt:vector>
  </HeadingPairs>
  <TitlesOfParts>
    <vt:vector size="61" baseType="lpstr">
      <vt:lpstr>Arial</vt:lpstr>
      <vt:lpstr>Calibri</vt:lpstr>
      <vt:lpstr>Times New Roman</vt:lpstr>
      <vt:lpstr>Standard_Presentation-2016</vt:lpstr>
      <vt:lpstr>Equation</vt:lpstr>
      <vt:lpstr>Chart</vt:lpstr>
      <vt:lpstr>Section 9:  Model Validation and Selection</vt:lpstr>
      <vt:lpstr>Graphical Methods</vt:lpstr>
      <vt:lpstr>Graphical Methods</vt:lpstr>
      <vt:lpstr>Example:  LOSP frequency data</vt:lpstr>
      <vt:lpstr>LOSP frequency data</vt:lpstr>
      <vt:lpstr>Are Observed Times Exponential?</vt:lpstr>
      <vt:lpstr>Estimating H(t)</vt:lpstr>
      <vt:lpstr>Estimating H(t)</vt:lpstr>
      <vt:lpstr>Another Example</vt:lpstr>
      <vt:lpstr>Another Example</vt:lpstr>
      <vt:lpstr>Use of Posterior Distribution</vt:lpstr>
      <vt:lpstr>Use of Posterior Distribution</vt:lpstr>
      <vt:lpstr>Use of Posterior Distribution</vt:lpstr>
      <vt:lpstr>Use of Predictive Distribution</vt:lpstr>
      <vt:lpstr>Prior Predictive Distribution</vt:lpstr>
      <vt:lpstr>Binomial Likelihood – Beta Prior</vt:lpstr>
      <vt:lpstr>Poisson Likelihood – Gamma Prior</vt:lpstr>
      <vt:lpstr>Exponential Likelihood – Gamma Prior</vt:lpstr>
      <vt:lpstr>Posterior Predictive Distribution</vt:lpstr>
      <vt:lpstr>Using Posterior Predictive Distribution to Check Model</vt:lpstr>
      <vt:lpstr>Using OpenBUGS to Simulate Predictive Distributions</vt:lpstr>
      <vt:lpstr>Using OpenBUGS to Simulate Predictive Distributions</vt:lpstr>
      <vt:lpstr>Using OpenBUGS to Simulate Predictive Distributions</vt:lpstr>
      <vt:lpstr>Using OpenBUGS to Simulate Predictive Distributions</vt:lpstr>
      <vt:lpstr>Graphical Checks with Replicated Data</vt:lpstr>
      <vt:lpstr>Are Times Exponential?</vt:lpstr>
      <vt:lpstr>Use of Model Fit</vt:lpstr>
      <vt:lpstr>Use of Model Fit</vt:lpstr>
      <vt:lpstr>Exercise</vt:lpstr>
      <vt:lpstr>Use of Summary Statistics from Posterior Predictive Distribution</vt:lpstr>
      <vt:lpstr>Are Times Exponential?</vt:lpstr>
      <vt:lpstr>Are Times Exponential?</vt:lpstr>
      <vt:lpstr>Are Times Exponential?</vt:lpstr>
      <vt:lpstr>Are Times Exponential?</vt:lpstr>
      <vt:lpstr>Testing for Population Variability in p</vt:lpstr>
      <vt:lpstr>Testing for Population Variability in p</vt:lpstr>
      <vt:lpstr>Testing for Population Variability in p</vt:lpstr>
      <vt:lpstr>Testing for Population Variability in p</vt:lpstr>
      <vt:lpstr>Testing for Population Variability in p</vt:lpstr>
      <vt:lpstr>Testing for Population Variability in </vt:lpstr>
      <vt:lpstr>Testing for Population Variability in </vt:lpstr>
      <vt:lpstr>Testing for Population Variability in </vt:lpstr>
      <vt:lpstr>Testing for Population Variability in </vt:lpstr>
      <vt:lpstr>Model Selection via DIC</vt:lpstr>
      <vt:lpstr>Basic Form of Information Criteria</vt:lpstr>
      <vt:lpstr>Deviance Information Criterion (DIC)</vt:lpstr>
      <vt:lpstr>Deviance Information Criterion (DIC)</vt:lpstr>
      <vt:lpstr>Using DIC to Explore Model Fit</vt:lpstr>
      <vt:lpstr>Using DIC to Explore Model Fit</vt:lpstr>
      <vt:lpstr>Using DIC to Explore Model Fit</vt:lpstr>
      <vt:lpstr>Exercises</vt:lpstr>
      <vt:lpstr>Exercises</vt:lpstr>
      <vt:lpstr>Exercises</vt:lpstr>
      <vt:lpstr>Exercises</vt:lpstr>
      <vt:lpstr>Exercises</vt:lpstr>
    </vt:vector>
  </TitlesOfParts>
  <Company>INL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 L. Combs</dc:creator>
  <cp:lastModifiedBy>Diego Mandelli</cp:lastModifiedBy>
  <cp:revision>24</cp:revision>
  <dcterms:created xsi:type="dcterms:W3CDTF">2016-09-09T18:28:57Z</dcterms:created>
  <dcterms:modified xsi:type="dcterms:W3CDTF">2019-04-17T14:52:14Z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0x01010086C255676BE044408856C5C66FC5842F</vt:lpwstr>
  </property>
</Properties>
</file>