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87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296" r:id="rId56"/>
    <p:sldId id="298" r:id="rId57"/>
    <p:sldId id="299" r:id="rId58"/>
    <p:sldId id="300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  <p:sldId id="316" r:id="rId75"/>
    <p:sldId id="317" r:id="rId76"/>
    <p:sldId id="318" r:id="rId77"/>
    <p:sldId id="319" r:id="rId78"/>
    <p:sldId id="320" r:id="rId79"/>
    <p:sldId id="321" r:id="rId80"/>
    <p:sldId id="322" r:id="rId81"/>
    <p:sldId id="326" r:id="rId82"/>
    <p:sldId id="327" r:id="rId83"/>
    <p:sldId id="325" r:id="rId84"/>
    <p:sldId id="328" r:id="rId85"/>
    <p:sldId id="323" r:id="rId8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viewProps" Target="view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theme" Target="theme/theme1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757C2-E72A-447B-A4F5-CDB0CEFAD7CE}" type="datetimeFigureOut">
              <a:rPr lang="en-US" smtClean="0"/>
              <a:t>4/17/19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9D0E2-2590-4517-8591-2C744F80D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1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EE247-277C-4E8D-98AF-B4C66066CA4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89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35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391 samples with only</a:t>
            </a:r>
            <a:r>
              <a:rPr lang="en-US" baseline="0" dirty="0"/>
              <a:t> </a:t>
            </a:r>
            <a:r>
              <a:rPr lang="en-US" baseline="0"/>
              <a:t>1 failure </a:t>
            </a:r>
            <a:r>
              <a:rPr lang="en-US" baseline="0" dirty="0"/>
              <a:t>required to meet goal </a:t>
            </a:r>
            <a:r>
              <a:rPr lang="en-US" baseline="0"/>
              <a:t>and confidence.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427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P(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) = 1 -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exp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[-T * λ] = 1 -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exp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[-(1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) * 1/I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], return interval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MTTE = 1/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A0B8D-112C-421C-8D50-D9B3CAD90F8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275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4296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47229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5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8712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62492" y="6553200"/>
            <a:ext cx="713233" cy="184666"/>
          </a:xfrm>
          <a:prstGeom prst="rect">
            <a:avLst/>
          </a:prstGeom>
          <a:ln/>
        </p:spPr>
        <p:txBody>
          <a:bodyPr/>
          <a:lstStyle>
            <a:lvl1pPr algn="r">
              <a:defRPr sz="1200"/>
            </a:lvl1pPr>
          </a:lstStyle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10:  Misc. Bayesian Examples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Will illustrate</a:t>
            </a:r>
          </a:p>
          <a:p>
            <a:pPr lvl="1"/>
            <a:r>
              <a:rPr lang="en-US" sz="2000" dirty="0"/>
              <a:t>Checking to see if a failure rate of a component has changed</a:t>
            </a:r>
          </a:p>
          <a:p>
            <a:pPr lvl="1"/>
            <a:r>
              <a:rPr lang="en-US" sz="2000" dirty="0"/>
              <a:t>Determining the probability of meeting a reliability goal</a:t>
            </a:r>
          </a:p>
          <a:p>
            <a:pPr lvl="1"/>
            <a:r>
              <a:rPr lang="en-US" sz="2000" dirty="0"/>
              <a:t>Modeling “extreme” event frequencies</a:t>
            </a:r>
          </a:p>
          <a:p>
            <a:pPr lvl="1"/>
            <a:r>
              <a:rPr lang="en-US" sz="2000" dirty="0"/>
              <a:t>Using OpenBUGS for solving Markov Models</a:t>
            </a:r>
          </a:p>
          <a:p>
            <a:pPr lvl="1"/>
            <a:r>
              <a:rPr lang="en-US" dirty="0"/>
              <a:t>Batch script running </a:t>
            </a:r>
            <a:r>
              <a:rPr lang="en-US" dirty="0" err="1"/>
              <a:t>OpenBUGS</a:t>
            </a:r>
            <a:endParaRPr lang="en-US" sz="2000" dirty="0"/>
          </a:p>
          <a:p>
            <a:pPr lvl="1"/>
            <a:r>
              <a:rPr lang="en-US" dirty="0"/>
              <a:t>R and RStudio for statistical analysis</a:t>
            </a:r>
          </a:p>
          <a:p>
            <a:pPr lvl="1"/>
            <a:r>
              <a:rPr lang="en-US" sz="2000" dirty="0"/>
              <a:t>JAGS and STAN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Goal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/>
              <a:t>node			mean	5th	median	95th</a:t>
            </a:r>
          </a:p>
          <a:p>
            <a:r>
              <a:rPr lang="en-US" sz="2000" b="1" dirty="0"/>
              <a:t>p			0.0059	7.1E-4	0.0047	0.0154</a:t>
            </a:r>
          </a:p>
          <a:p>
            <a:r>
              <a:rPr lang="en-US" sz="2000" b="1" dirty="0"/>
              <a:t>p.0			0.356	</a:t>
            </a:r>
          </a:p>
          <a:p>
            <a:r>
              <a:rPr lang="pt-BR" sz="2000" b="1" dirty="0"/>
              <a:t>p.1			0.644	</a:t>
            </a:r>
          </a:p>
          <a:p>
            <a:r>
              <a:rPr lang="fi-FI" sz="2000" b="1" dirty="0"/>
              <a:t>p.not0		0.644	</a:t>
            </a:r>
          </a:p>
          <a:p>
            <a:r>
              <a:rPr lang="en-US" sz="2000" b="1" dirty="0"/>
              <a:t>p.not1		0.830	</a:t>
            </a:r>
          </a:p>
          <a:p>
            <a:r>
              <a:rPr lang="en-US" sz="2000" b="1" dirty="0" err="1"/>
              <a:t>p.goal</a:t>
            </a:r>
            <a:r>
              <a:rPr lang="en-US" sz="2000" b="1" dirty="0"/>
              <a:t>		0.830	</a:t>
            </a:r>
          </a:p>
          <a:p>
            <a:r>
              <a:rPr lang="en-US" sz="2000" b="1" dirty="0" err="1"/>
              <a:t>p.goal.check</a:t>
            </a:r>
            <a:r>
              <a:rPr lang="en-US" sz="2000" b="1" dirty="0"/>
              <a:t>		0.830	</a:t>
            </a:r>
          </a:p>
          <a:p>
            <a:r>
              <a:rPr lang="en-US" sz="2000" b="1" dirty="0" err="1"/>
              <a:t>p.notgoal</a:t>
            </a:r>
            <a:r>
              <a:rPr lang="en-US" sz="2000" b="1" dirty="0"/>
              <a:t>		0.170	</a:t>
            </a:r>
          </a:p>
          <a:p>
            <a:r>
              <a:rPr lang="nb-NO" sz="2000" b="1" dirty="0"/>
              <a:t>x.rep			1.49	0.0	1.0	5.0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39" y="3073114"/>
            <a:ext cx="7772400" cy="1362075"/>
          </a:xfrm>
        </p:spPr>
        <p:txBody>
          <a:bodyPr/>
          <a:lstStyle/>
          <a:p>
            <a:pPr lvl="1" algn="ctr"/>
            <a:r>
              <a:rPr lang="en-US" sz="2800" dirty="0"/>
              <a:t>Modeling “Extreme” Events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4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the initiator or enabler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Extreme events such as historic floods may be enabled by events such as “smaller” storms that cause ground saturation preceding larger precipitation events</a:t>
            </a:r>
          </a:p>
          <a:p>
            <a:r>
              <a:rPr lang="en-US" dirty="0"/>
              <a:t>We need to understand the frequency of these events</a:t>
            </a:r>
          </a:p>
          <a:p>
            <a:pPr lvl="1"/>
            <a:r>
              <a:rPr lang="en-US" dirty="0"/>
              <a:t>It is not enough to focus on “100 year” events</a:t>
            </a:r>
          </a:p>
          <a:p>
            <a:pPr lvl="1"/>
            <a:r>
              <a:rPr lang="en-US" dirty="0"/>
              <a:t>Bayesian inference can help here</a:t>
            </a:r>
          </a:p>
          <a:p>
            <a:r>
              <a:rPr lang="en-US" dirty="0"/>
              <a:t>Let us describe an example of how to model these types of extreme events</a:t>
            </a:r>
          </a:p>
          <a:p>
            <a:r>
              <a:rPr lang="en-US" dirty="0"/>
              <a:t>Approach described in Chapter 13</a:t>
            </a:r>
          </a:p>
        </p:txBody>
      </p:sp>
      <p:pic>
        <p:nvPicPr>
          <p:cNvPr id="32770" name="Picture 2" descr="http://ecx.images-amazon.com/images/I/41AM1MRWC4L._BO2,204,203,200_PIsitb-sticker-arrow-click,TopRight,35,-76_SX225_SY300_CR,0,0,225,300_SH20_OU01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8" t="13061" r="19035"/>
          <a:stretch/>
        </p:blipFill>
        <p:spPr bwMode="auto">
          <a:xfrm>
            <a:off x="5943600" y="4419600"/>
            <a:ext cx="1315617" cy="214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0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Synthetic Extreme Events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First, we’ll present an example where the underlying model is known:</a:t>
                </a:r>
              </a:p>
              <a:p>
                <a:pPr marL="0" indent="0">
                  <a:buNone/>
                </a:pPr>
                <a:endParaRPr lang="en-US" sz="2000" b="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𝑀</m:t>
                      </m:r>
                      <m:r>
                        <a:rPr lang="en-US" sz="2000" b="0" i="1" smtClean="0">
                          <a:latin typeface="Cambria Math"/>
                        </a:rPr>
                        <m:t>=0.5+0.5∗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lvl="3"/>
                <a:r>
                  <a:rPr lang="en-US" sz="1600" dirty="0"/>
                  <a:t>M = magnitude of event in meters</a:t>
                </a:r>
              </a:p>
              <a:p>
                <a:pPr lvl="3"/>
                <a:r>
                  <a:rPr lang="en-US" sz="1600" dirty="0"/>
                  <a:t>I</a:t>
                </a:r>
                <a:r>
                  <a:rPr lang="en-US" sz="1600" baseline="-25000" dirty="0"/>
                  <a:t>R</a:t>
                </a:r>
                <a:r>
                  <a:rPr lang="en-US" sz="1600" dirty="0"/>
                  <a:t> = return interval measured in years</a:t>
                </a:r>
              </a:p>
              <a:p>
                <a:pPr lvl="3"/>
                <a:endParaRPr lang="en-US" sz="1600" dirty="0"/>
              </a:p>
              <a:p>
                <a:pPr lvl="1"/>
                <a:r>
                  <a:rPr lang="en-US" sz="2000" dirty="0"/>
                  <a:t>Want to predict events that have not been “seen”</a:t>
                </a:r>
              </a:p>
              <a:p>
                <a:r>
                  <a:rPr lang="en-US" sz="2000" dirty="0"/>
                  <a:t>From this model we can determine the exact magnitude M of an event for any return interval and compare to the Bayesian GEV predictions.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1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94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for the initiator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Sample extreme events data: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2209800"/>
            <a:ext cx="897096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9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modeling for the initiator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this data we wish to estimate the magnitude at 2,000 and 10,000 year events</a:t>
            </a:r>
          </a:p>
          <a:p>
            <a:r>
              <a:rPr lang="en-US" dirty="0"/>
              <a:t>Create an OpenBUGS script (next page) to perform the Bayesian inference</a:t>
            </a:r>
          </a:p>
          <a:p>
            <a:pPr lvl="1"/>
            <a:r>
              <a:rPr lang="en-US" dirty="0"/>
              <a:t>Uses a Generalize Extreme Value (GEV)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57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13" y="1421341"/>
            <a:ext cx="7751763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script for the initiator</a:t>
            </a:r>
          </a:p>
        </p:txBody>
      </p:sp>
      <p:sp>
        <p:nvSpPr>
          <p:cNvPr id="5" name="Right Brace 4"/>
          <p:cNvSpPr/>
          <p:nvPr/>
        </p:nvSpPr>
        <p:spPr bwMode="auto">
          <a:xfrm>
            <a:off x="5221621" y="2183341"/>
            <a:ext cx="401216" cy="127829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Brace 6"/>
          <p:cNvSpPr/>
          <p:nvPr/>
        </p:nvSpPr>
        <p:spPr bwMode="auto">
          <a:xfrm>
            <a:off x="5256021" y="3681514"/>
            <a:ext cx="401216" cy="1514925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8933" y="2622433"/>
            <a:ext cx="2008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The GEV Model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8988" y="4238921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The Priors</a:t>
            </a:r>
          </a:p>
        </p:txBody>
      </p:sp>
      <p:sp>
        <p:nvSpPr>
          <p:cNvPr id="10" name="Right Brace 9"/>
          <p:cNvSpPr/>
          <p:nvPr/>
        </p:nvSpPr>
        <p:spPr bwMode="auto">
          <a:xfrm rot="16200000">
            <a:off x="3920192" y="2030938"/>
            <a:ext cx="401216" cy="6954422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1079" y="4907430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The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79283" y="2028708"/>
            <a:ext cx="354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P(</a:t>
            </a:r>
            <a:r>
              <a:rPr lang="en-US" sz="1400" b="1" i="1" dirty="0">
                <a:solidFill>
                  <a:schemeClr val="accent2"/>
                </a:solidFill>
                <a:latin typeface="Times New Roman" pitchFamily="18" charset="0"/>
              </a:rPr>
              <a:t>x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) = 1 - </a:t>
            </a:r>
            <a:r>
              <a:rPr lang="en-US" sz="1400" b="1" dirty="0" err="1">
                <a:solidFill>
                  <a:schemeClr val="accent2"/>
                </a:solidFill>
                <a:latin typeface="Times New Roman" pitchFamily="18" charset="0"/>
              </a:rPr>
              <a:t>exp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[-T * λ] = 1 - </a:t>
            </a:r>
            <a:r>
              <a:rPr lang="en-US" sz="1400" b="1" dirty="0" err="1">
                <a:solidFill>
                  <a:schemeClr val="accent2"/>
                </a:solidFill>
                <a:latin typeface="Times New Roman" pitchFamily="18" charset="0"/>
              </a:rPr>
              <a:t>exp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[-(1 </a:t>
            </a:r>
            <a:r>
              <a:rPr lang="en-US" sz="1400" b="1" dirty="0" err="1">
                <a:solidFill>
                  <a:schemeClr val="accent2"/>
                </a:solidFill>
                <a:latin typeface="Times New Roman" pitchFamily="18" charset="0"/>
              </a:rPr>
              <a:t>yr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) * 1/I</a:t>
            </a:r>
            <a:r>
              <a:rPr lang="en-US" sz="1400" b="1" baseline="-25000" dirty="0">
                <a:solidFill>
                  <a:schemeClr val="accent2"/>
                </a:solidFill>
                <a:latin typeface="Times New Roman" pitchFamily="18" charset="0"/>
              </a:rPr>
              <a:t>R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]</a:t>
            </a:r>
          </a:p>
        </p:txBody>
      </p:sp>
      <p:pic>
        <p:nvPicPr>
          <p:cNvPr id="12" name="Picture 6" descr="new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9212" y="6347093"/>
            <a:ext cx="304800" cy="4076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1206" y="6397034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GEV Example 1.odc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524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data example results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5138" y="1552575"/>
            <a:ext cx="3344862" cy="41163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400" i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000" i="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 i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Running the script indicates the average magnitude of a 2,000 year event is 2.14 m while for a 10,000 year event is 2.52 m. </a:t>
            </a:r>
          </a:p>
          <a:p>
            <a:r>
              <a:rPr lang="en-US" sz="2000" dirty="0" err="1"/>
              <a:t>OpenBUGS</a:t>
            </a:r>
            <a:r>
              <a:rPr lang="en-US" sz="2000" dirty="0"/>
              <a:t> results show the predicted event magnitude (average, box points and associated 90% intervals (shaded area)</a:t>
            </a:r>
            <a:endParaRPr lang="en-US" sz="2000" kern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52575"/>
            <a:ext cx="4662487" cy="392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16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Probable Maximum Precipitation event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2" y="2028825"/>
            <a:ext cx="8231187" cy="4524375"/>
          </a:xfrm>
        </p:spPr>
        <p:txBody>
          <a:bodyPr/>
          <a:lstStyle/>
          <a:p>
            <a:r>
              <a:rPr lang="en-US" sz="2000" dirty="0"/>
              <a:t>Inference related to severe rainfall events around a specific location (e.g., a plant site near a major river)</a:t>
            </a:r>
          </a:p>
          <a:p>
            <a:r>
              <a:rPr lang="en-US" sz="2000" dirty="0"/>
              <a:t>A Probable maximum precipitation (PMP) for a sample facility is defined as</a:t>
            </a:r>
          </a:p>
          <a:p>
            <a:pPr lvl="1"/>
            <a:r>
              <a:rPr lang="en-US" sz="2000" dirty="0"/>
              <a:t>3 day storm that drops 6.44 inches, then a 3 day break, followed by a 3 day storm that drops 16.34 inches of rain</a:t>
            </a:r>
          </a:p>
          <a:p>
            <a:r>
              <a:rPr lang="en-US" sz="2000" dirty="0"/>
              <a:t>For our rainfall event, we assume the two storm events are not independent (a hurricane or large storm) </a:t>
            </a:r>
          </a:p>
          <a:p>
            <a:pPr lvl="1"/>
            <a:r>
              <a:rPr lang="en-US" sz="2000" dirty="0"/>
              <a:t>We will assess the frequency of 6.44” + 16.34” or </a:t>
            </a:r>
            <a:r>
              <a:rPr lang="en-US" sz="2000" dirty="0">
                <a:solidFill>
                  <a:srgbClr val="C00000"/>
                </a:solidFill>
              </a:rPr>
              <a:t>22.8” of rain falling in the 9 day window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08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 the initiator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Information on rain storms is available from organizations such as the National Oceanic and Atmospheric Administration (NOAA)</a:t>
            </a:r>
          </a:p>
          <a:p>
            <a:pPr lvl="1"/>
            <a:r>
              <a:rPr lang="en-US" sz="2000" dirty="0"/>
              <a:t>For example, information for a particular area of the U.S from the publically-available Precipitation Frequency Data Server</a:t>
            </a:r>
          </a:p>
          <a:p>
            <a:pPr lvl="1"/>
            <a:r>
              <a:rPr lang="en-US" sz="2000" dirty="0"/>
              <a:t>Bold lines are provided. We interpolate for the 9 day data.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728" y="3428206"/>
            <a:ext cx="7291455" cy="2785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 bwMode="auto">
          <a:xfrm>
            <a:off x="1240971" y="5206482"/>
            <a:ext cx="858417" cy="35456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928" y="4899675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Our focus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099387" y="5206482"/>
            <a:ext cx="6712795" cy="354563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01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39" y="2983736"/>
            <a:ext cx="7772400" cy="1362075"/>
          </a:xfrm>
        </p:spPr>
        <p:txBody>
          <a:bodyPr/>
          <a:lstStyle/>
          <a:p>
            <a:pPr lvl="1" algn="ctr"/>
            <a:r>
              <a:rPr lang="en-US" sz="2800" dirty="0"/>
              <a:t>Check to see if a Failure Rate has Changed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74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modeling for the initiator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estimate recurrence interval for a 22.8” rain fall event within a 9-day window</a:t>
            </a:r>
          </a:p>
          <a:p>
            <a:r>
              <a:rPr lang="en-US" dirty="0"/>
              <a:t>Create an OpenBUGS script (next page) to perform the Bayesian inference</a:t>
            </a:r>
          </a:p>
          <a:p>
            <a:pPr lvl="1"/>
            <a:r>
              <a:rPr lang="en-US" dirty="0"/>
              <a:t>Uses a Generalize Extreme Value (GEV)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906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04" y="1435186"/>
            <a:ext cx="7943421" cy="51180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script for the initiator</a:t>
            </a:r>
          </a:p>
        </p:txBody>
      </p:sp>
      <p:sp>
        <p:nvSpPr>
          <p:cNvPr id="5" name="Right Brace 4"/>
          <p:cNvSpPr/>
          <p:nvPr/>
        </p:nvSpPr>
        <p:spPr bwMode="auto">
          <a:xfrm rot="10800000">
            <a:off x="727504" y="2363644"/>
            <a:ext cx="401216" cy="127829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Brace 6"/>
          <p:cNvSpPr/>
          <p:nvPr/>
        </p:nvSpPr>
        <p:spPr bwMode="auto">
          <a:xfrm rot="10800000">
            <a:off x="720847" y="3878718"/>
            <a:ext cx="401216" cy="1384637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4496" y="2648848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GEV Model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232" y="4217093"/>
            <a:ext cx="930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The Priors</a:t>
            </a:r>
          </a:p>
        </p:txBody>
      </p:sp>
      <p:sp>
        <p:nvSpPr>
          <p:cNvPr id="10" name="Right Brace 9"/>
          <p:cNvSpPr/>
          <p:nvPr/>
        </p:nvSpPr>
        <p:spPr bwMode="auto">
          <a:xfrm rot="16200000">
            <a:off x="4918507" y="2164929"/>
            <a:ext cx="401216" cy="6954422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394" y="5054457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The Data</a:t>
            </a:r>
          </a:p>
        </p:txBody>
      </p:sp>
      <p:pic>
        <p:nvPicPr>
          <p:cNvPr id="12" name="Picture 6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3348" y="6441704"/>
            <a:ext cx="304800" cy="40765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908148" y="6553200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GEV Example 2.odc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933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results for the initiator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85416"/>
            <a:ext cx="5638165" cy="39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65138" y="1552575"/>
            <a:ext cx="8450262" cy="41163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400" i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000" i="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 i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The results show the recurrence frequency for 22.8 inch rain events (in a 9-day window) is approximately 1,000,000 years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79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results for the initiator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5138" y="1552575"/>
            <a:ext cx="8450262" cy="41163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400" i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–"/>
              <a:defRPr sz="2000" i="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 i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The uncertainty at this return period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b="6102"/>
          <a:stretch/>
        </p:blipFill>
        <p:spPr bwMode="auto">
          <a:xfrm>
            <a:off x="2057400" y="1981200"/>
            <a:ext cx="4053205" cy="2638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429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results for the initiator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4" y="1598613"/>
            <a:ext cx="8002586" cy="4524375"/>
          </a:xfrm>
        </p:spPr>
        <p:txBody>
          <a:bodyPr/>
          <a:lstStyle/>
          <a:p>
            <a:r>
              <a:rPr lang="en-US" dirty="0"/>
              <a:t>The resulting information could be integrated directly into a PRA</a:t>
            </a:r>
          </a:p>
          <a:p>
            <a:r>
              <a:rPr lang="en-US" dirty="0"/>
              <a:t>The rainfall event (that is produced stochastically) would impact the plant buildings and SSC</a:t>
            </a:r>
          </a:p>
          <a:p>
            <a:pPr lvl="1"/>
            <a:r>
              <a:rPr lang="en-US" dirty="0"/>
              <a:t>Still need to determine what, if anything, happens as a result of the initiator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52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064" y="3024988"/>
            <a:ext cx="7772400" cy="1362075"/>
          </a:xfrm>
        </p:spPr>
        <p:txBody>
          <a:bodyPr/>
          <a:lstStyle/>
          <a:p>
            <a:pPr lvl="1" algn="ctr"/>
            <a:r>
              <a:rPr lang="en-US" sz="2800" dirty="0"/>
              <a:t>Using </a:t>
            </a:r>
            <a:r>
              <a:rPr lang="en-US" sz="2800" dirty="0" err="1"/>
              <a:t>OpenBUGS</a:t>
            </a:r>
            <a:r>
              <a:rPr lang="en-US" sz="2800" dirty="0"/>
              <a:t> for Markov Models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24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Markov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31186" cy="4648200"/>
          </a:xfrm>
        </p:spPr>
        <p:txBody>
          <a:bodyPr/>
          <a:lstStyle/>
          <a:p>
            <a:r>
              <a:rPr lang="en-US" sz="2000" dirty="0"/>
              <a:t>In general, a Markov Model consists of three things</a:t>
            </a:r>
          </a:p>
          <a:p>
            <a:pPr lvl="1"/>
            <a:r>
              <a:rPr lang="en-US" sz="2000" dirty="0"/>
              <a:t>A set of states (e.g., component A is failed, component A is working)</a:t>
            </a:r>
          </a:p>
          <a:p>
            <a:pPr lvl="1"/>
            <a:r>
              <a:rPr lang="en-US" sz="2000" dirty="0"/>
              <a:t>Transitions between states (e.g., how do we get from one state to another state)</a:t>
            </a:r>
          </a:p>
          <a:p>
            <a:pPr lvl="1"/>
            <a:r>
              <a:rPr lang="en-US" sz="2000" dirty="0"/>
              <a:t>The rate of transition between the states</a:t>
            </a:r>
          </a:p>
          <a:p>
            <a:r>
              <a:rPr lang="en-US" sz="2000" dirty="0"/>
              <a:t>Examples of the state for any one component</a:t>
            </a:r>
          </a:p>
          <a:p>
            <a:pPr lvl="1"/>
            <a:r>
              <a:rPr lang="en-US" sz="2000" dirty="0"/>
              <a:t>Failed</a:t>
            </a:r>
          </a:p>
          <a:p>
            <a:pPr lvl="1"/>
            <a:r>
              <a:rPr lang="en-US" sz="2000" dirty="0"/>
              <a:t>Operating</a:t>
            </a:r>
          </a:p>
          <a:p>
            <a:pPr lvl="1"/>
            <a:r>
              <a:rPr lang="en-US" sz="2000" dirty="0"/>
              <a:t>In repair</a:t>
            </a:r>
          </a:p>
          <a:p>
            <a:pPr lvl="1"/>
            <a:r>
              <a:rPr lang="en-US" sz="2000" dirty="0"/>
              <a:t>In maintenance</a:t>
            </a:r>
          </a:p>
          <a:p>
            <a:pPr lvl="1"/>
            <a:r>
              <a:rPr lang="en-US" sz="2000" dirty="0"/>
              <a:t>In standby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70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Depiction of Markov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45462" cy="4116388"/>
          </a:xfrm>
        </p:spPr>
        <p:txBody>
          <a:bodyPr/>
          <a:lstStyle/>
          <a:p>
            <a:r>
              <a:rPr lang="en-US" dirty="0"/>
              <a:t>Standard notation is to have</a:t>
            </a:r>
          </a:p>
          <a:p>
            <a:pPr lvl="1"/>
            <a:r>
              <a:rPr lang="en-US" dirty="0"/>
              <a:t>States as circles</a:t>
            </a:r>
          </a:p>
          <a:p>
            <a:pPr lvl="1"/>
            <a:r>
              <a:rPr lang="en-US" dirty="0"/>
              <a:t>Transitions as arc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00400"/>
            <a:ext cx="7162799" cy="190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15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Simplest Model is for Single Component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947282"/>
            <a:ext cx="8145462" cy="4116388"/>
          </a:xfrm>
        </p:spPr>
        <p:txBody>
          <a:bodyPr/>
          <a:lstStyle/>
          <a:p>
            <a:r>
              <a:rPr lang="en-US" dirty="0"/>
              <a:t>Failure rate is </a:t>
            </a:r>
            <a:r>
              <a:rPr lang="el-GR" dirty="0"/>
              <a:t>λ</a:t>
            </a:r>
            <a:endParaRPr lang="en-US" dirty="0"/>
          </a:p>
          <a:p>
            <a:r>
              <a:rPr lang="en-US" dirty="0"/>
              <a:t>P</a:t>
            </a:r>
            <a:r>
              <a:rPr lang="en-US" baseline="-25000" dirty="0"/>
              <a:t>0</a:t>
            </a:r>
            <a:r>
              <a:rPr lang="en-US" dirty="0"/>
              <a:t>(t) is the probability of being in State 0 at time t</a:t>
            </a:r>
          </a:p>
          <a:p>
            <a:r>
              <a:rPr lang="en-US" dirty="0"/>
              <a:t>P</a:t>
            </a:r>
            <a:r>
              <a:rPr lang="en-US" baseline="-25000" dirty="0"/>
              <a:t>1</a:t>
            </a:r>
            <a:r>
              <a:rPr lang="en-US" dirty="0"/>
              <a:t>(t) is the probability of being in State 1 at time t</a:t>
            </a:r>
          </a:p>
          <a:p>
            <a:r>
              <a:rPr lang="en-US" dirty="0"/>
              <a:t>Also need to define the initial conditions</a:t>
            </a:r>
          </a:p>
          <a:p>
            <a:pPr lvl="1"/>
            <a:r>
              <a:rPr lang="en-US" dirty="0"/>
              <a:t>Assume the component is working at t=0, so</a:t>
            </a:r>
          </a:p>
          <a:p>
            <a:pPr lvl="2"/>
            <a:r>
              <a:rPr lang="en-US" dirty="0"/>
              <a:t>P</a:t>
            </a:r>
            <a:r>
              <a:rPr lang="en-US" baseline="-25000" dirty="0"/>
              <a:t>0</a:t>
            </a:r>
            <a:r>
              <a:rPr lang="en-US" dirty="0"/>
              <a:t>(0) = 1</a:t>
            </a:r>
          </a:p>
          <a:p>
            <a:pPr lvl="2"/>
            <a:r>
              <a:rPr lang="en-US" dirty="0"/>
              <a:t>P</a:t>
            </a:r>
            <a:r>
              <a:rPr lang="en-US" baseline="-25000" dirty="0"/>
              <a:t>1</a:t>
            </a:r>
            <a:r>
              <a:rPr lang="en-US" dirty="0"/>
              <a:t>(0) = 0</a:t>
            </a:r>
          </a:p>
          <a:p>
            <a:pPr lvl="1"/>
            <a:r>
              <a:rPr lang="en-US" dirty="0"/>
              <a:t>But after t = 0, the transition probability during the next small time increment (</a:t>
            </a:r>
            <a:r>
              <a:rPr lang="en-US" dirty="0" err="1"/>
              <a:t>dt</a:t>
            </a:r>
            <a:r>
              <a:rPr lang="en-US" dirty="0"/>
              <a:t>) is = </a:t>
            </a:r>
            <a:r>
              <a:rPr lang="el-GR" dirty="0"/>
              <a:t>λ</a:t>
            </a:r>
            <a:r>
              <a:rPr lang="en-US" dirty="0" err="1"/>
              <a:t>dt</a:t>
            </a:r>
            <a:endParaRPr lang="en-US" dirty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549" y="1616646"/>
            <a:ext cx="3772497" cy="112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06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Math for the Single Component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sz="2000" dirty="0"/>
              <a:t>For each time increment (</a:t>
            </a:r>
            <a:r>
              <a:rPr lang="en-US" sz="2000" dirty="0" err="1"/>
              <a:t>dt</a:t>
            </a:r>
            <a:r>
              <a:rPr lang="en-US" sz="2000" dirty="0"/>
              <a:t>) we “lose” </a:t>
            </a:r>
            <a:r>
              <a:rPr lang="el-GR" sz="2000" dirty="0"/>
              <a:t>λ</a:t>
            </a:r>
            <a:r>
              <a:rPr lang="en-US" sz="2000" dirty="0" err="1"/>
              <a:t>dt</a:t>
            </a:r>
            <a:r>
              <a:rPr lang="en-US" sz="2000" dirty="0"/>
              <a:t> worth of probability from State 0</a:t>
            </a:r>
          </a:p>
          <a:p>
            <a:pPr lvl="1"/>
            <a:r>
              <a:rPr lang="en-US" sz="2000" dirty="0"/>
              <a:t>Consequently, we can describe the change in the State 0 probability</a:t>
            </a:r>
          </a:p>
          <a:p>
            <a:pPr lvl="1"/>
            <a:r>
              <a:rPr lang="en-US" sz="2000" dirty="0"/>
              <a:t>Change in State 0 Probability =</a:t>
            </a:r>
          </a:p>
          <a:p>
            <a:pPr lvl="1">
              <a:buNone/>
            </a:pPr>
            <a:r>
              <a:rPr lang="en-US" sz="2000" dirty="0"/>
              <a:t>		- (Probability in State 0) x (Probability moving to State 1 | in State 0)</a:t>
            </a:r>
          </a:p>
          <a:p>
            <a:pPr lvl="1"/>
            <a:r>
              <a:rPr lang="en-US" sz="2000" dirty="0"/>
              <a:t>Or</a:t>
            </a:r>
          </a:p>
          <a:p>
            <a:pPr lvl="1">
              <a:buNone/>
            </a:pPr>
            <a:r>
              <a:rPr lang="en-US" sz="2000" dirty="0"/>
              <a:t>	dP</a:t>
            </a:r>
            <a:r>
              <a:rPr lang="en-US" sz="2000" baseline="-25000" dirty="0"/>
              <a:t>0</a:t>
            </a:r>
            <a:r>
              <a:rPr lang="en-US" sz="2000" dirty="0"/>
              <a:t> = - (P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l-GR" sz="2000" dirty="0"/>
              <a:t> λ</a:t>
            </a:r>
            <a:r>
              <a:rPr lang="en-US" sz="2000" dirty="0" err="1"/>
              <a:t>dt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Note the minus sign indicates we are “losing” probability (in State 0) since we can only move in one direction in this Markov Model</a:t>
            </a:r>
          </a:p>
          <a:p>
            <a:pPr lvl="1"/>
            <a:r>
              <a:rPr lang="en-US" sz="2000" dirty="0"/>
              <a:t>The DE for this state is then dP</a:t>
            </a:r>
            <a:r>
              <a:rPr lang="en-US" sz="2000" baseline="-25000" dirty="0"/>
              <a:t>0</a:t>
            </a:r>
            <a:r>
              <a:rPr lang="en-US" sz="2000" dirty="0"/>
              <a:t> /</a:t>
            </a:r>
            <a:r>
              <a:rPr lang="en-US" sz="2000" dirty="0" err="1"/>
              <a:t>dt</a:t>
            </a:r>
            <a:r>
              <a:rPr lang="en-US" sz="2000" dirty="0"/>
              <a:t> = - (P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l-GR" sz="2000" dirty="0"/>
              <a:t> λ</a:t>
            </a:r>
            <a:r>
              <a:rPr lang="en-US" sz="2000" dirty="0"/>
              <a:t>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56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the Assumption of a Higher Failure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34112"/>
            <a:ext cx="8231187" cy="4524375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C00000"/>
                </a:solidFill>
              </a:rPr>
              <a:t>new component </a:t>
            </a:r>
            <a:r>
              <a:rPr lang="en-US" dirty="0"/>
              <a:t>is used at a plant, but we have seen a couple of failures of this component</a:t>
            </a:r>
          </a:p>
          <a:p>
            <a:r>
              <a:rPr lang="en-US" dirty="0"/>
              <a:t>One check we may want to do is question the validity of the assumption that the new component does have a higher failure rate than the old component</a:t>
            </a:r>
          </a:p>
          <a:p>
            <a:r>
              <a:rPr lang="en-US" dirty="0"/>
              <a:t>We need to know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the old rate was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is our estimate of the new rate</a:t>
            </a:r>
          </a:p>
          <a:p>
            <a:r>
              <a:rPr lang="en-US" dirty="0"/>
              <a:t>We can then calculate Pr(</a:t>
            </a:r>
            <a:r>
              <a:rPr lang="en-US" dirty="0" err="1"/>
              <a:t>λ</a:t>
            </a:r>
            <a:r>
              <a:rPr lang="en-US" baseline="-25000" dirty="0" err="1"/>
              <a:t>high</a:t>
            </a:r>
            <a:r>
              <a:rPr lang="en-US" dirty="0"/>
              <a:t> &gt; </a:t>
            </a:r>
            <a:r>
              <a:rPr lang="en-US" dirty="0" err="1"/>
              <a:t>λ</a:t>
            </a:r>
            <a:r>
              <a:rPr lang="en-US" baseline="-25000" dirty="0" err="1"/>
              <a:t>old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Math for the Simple Component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845165"/>
            <a:ext cx="8145462" cy="4116388"/>
          </a:xfrm>
        </p:spPr>
        <p:txBody>
          <a:bodyPr/>
          <a:lstStyle/>
          <a:p>
            <a:r>
              <a:rPr lang="en-US" dirty="0"/>
              <a:t>The single component with no repair gave us a simple set of DEs</a:t>
            </a:r>
          </a:p>
          <a:p>
            <a:pPr lvl="1">
              <a:buNone/>
            </a:pPr>
            <a:r>
              <a:rPr lang="en-US" dirty="0"/>
              <a:t>dP</a:t>
            </a:r>
            <a:r>
              <a:rPr lang="en-US" baseline="-25000" dirty="0"/>
              <a:t>1</a:t>
            </a:r>
            <a:r>
              <a:rPr lang="en-US" dirty="0"/>
              <a:t> /</a:t>
            </a:r>
            <a:r>
              <a:rPr lang="en-US" dirty="0" err="1"/>
              <a:t>dt</a:t>
            </a:r>
            <a:r>
              <a:rPr lang="en-US" dirty="0"/>
              <a:t> = - (P</a:t>
            </a:r>
            <a:r>
              <a:rPr lang="en-US" baseline="-25000" dirty="0"/>
              <a:t>1</a:t>
            </a:r>
            <a:r>
              <a:rPr lang="en-US" dirty="0"/>
              <a:t>)</a:t>
            </a:r>
            <a:r>
              <a:rPr lang="el-GR" dirty="0"/>
              <a:t> λ</a:t>
            </a:r>
            <a:endParaRPr lang="en-US" dirty="0"/>
          </a:p>
          <a:p>
            <a:pPr lvl="1">
              <a:buNone/>
            </a:pPr>
            <a:r>
              <a:rPr lang="en-US" dirty="0"/>
              <a:t>dP</a:t>
            </a:r>
            <a:r>
              <a:rPr lang="en-US" baseline="-25000" dirty="0"/>
              <a:t>2</a:t>
            </a:r>
            <a:r>
              <a:rPr lang="en-US" dirty="0"/>
              <a:t> /</a:t>
            </a:r>
            <a:r>
              <a:rPr lang="en-US" dirty="0" err="1"/>
              <a:t>dt</a:t>
            </a:r>
            <a:r>
              <a:rPr lang="en-US" dirty="0"/>
              <a:t> = (P</a:t>
            </a:r>
            <a:r>
              <a:rPr lang="en-US" baseline="-25000" dirty="0"/>
              <a:t>1</a:t>
            </a:r>
            <a:r>
              <a:rPr lang="en-US" dirty="0"/>
              <a:t>)</a:t>
            </a:r>
            <a:r>
              <a:rPr lang="el-GR" dirty="0"/>
              <a:t> λ</a:t>
            </a:r>
            <a:endParaRPr lang="en-US" dirty="0"/>
          </a:p>
          <a:p>
            <a:r>
              <a:rPr lang="en-US" dirty="0"/>
              <a:t>When we solve these DEs, we find</a:t>
            </a:r>
          </a:p>
          <a:p>
            <a:pPr lvl="1">
              <a:buNone/>
            </a:pPr>
            <a:r>
              <a:rPr lang="en-US" dirty="0"/>
              <a:t>	P</a:t>
            </a:r>
            <a:r>
              <a:rPr lang="en-US" baseline="-25000" dirty="0"/>
              <a:t>1</a:t>
            </a:r>
            <a:r>
              <a:rPr lang="en-US" dirty="0"/>
              <a:t>(t) = e</a:t>
            </a:r>
            <a:r>
              <a:rPr lang="en-US" baseline="30000" dirty="0"/>
              <a:t>-</a:t>
            </a:r>
            <a:r>
              <a:rPr lang="el-GR" baseline="30000" dirty="0"/>
              <a:t>λ</a:t>
            </a:r>
            <a:r>
              <a:rPr lang="en-US" baseline="30000" dirty="0"/>
              <a:t>t</a:t>
            </a:r>
          </a:p>
          <a:p>
            <a:pPr lvl="1">
              <a:buNone/>
            </a:pPr>
            <a:r>
              <a:rPr lang="en-US" dirty="0"/>
              <a:t>	P</a:t>
            </a:r>
            <a:r>
              <a:rPr lang="en-US" baseline="-25000" dirty="0"/>
              <a:t>2</a:t>
            </a:r>
            <a:r>
              <a:rPr lang="en-US" dirty="0"/>
              <a:t>(t) = 1 – P</a:t>
            </a:r>
            <a:r>
              <a:rPr lang="en-US" baseline="-25000" dirty="0"/>
              <a:t>1</a:t>
            </a:r>
            <a:r>
              <a:rPr lang="en-US" dirty="0"/>
              <a:t>(t) = 1 - e</a:t>
            </a:r>
            <a:r>
              <a:rPr lang="en-US" baseline="30000" dirty="0"/>
              <a:t>-</a:t>
            </a:r>
            <a:r>
              <a:rPr lang="el-GR" baseline="30000" dirty="0"/>
              <a:t>λ</a:t>
            </a:r>
            <a:r>
              <a:rPr lang="en-US" baseline="30000" dirty="0"/>
              <a:t>t</a:t>
            </a:r>
            <a:endParaRPr lang="en-US" dirty="0"/>
          </a:p>
          <a:p>
            <a:r>
              <a:rPr lang="en-US" dirty="0"/>
              <a:t>It is important to be able to write down the system of DEs</a:t>
            </a:r>
          </a:p>
          <a:p>
            <a:pPr lvl="1"/>
            <a:r>
              <a:rPr lang="en-US" dirty="0"/>
              <a:t>However, rather than solving them using methods such as Laplace Transforms, we will use </a:t>
            </a:r>
            <a:r>
              <a:rPr lang="en-US" dirty="0" err="1"/>
              <a:t>OpenBUGS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290" y="1471273"/>
            <a:ext cx="4138863" cy="117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7202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We Use </a:t>
            </a:r>
            <a:r>
              <a:rPr lang="en-US" dirty="0" err="1"/>
              <a:t>OpenBUGS</a:t>
            </a:r>
            <a:r>
              <a:rPr lang="en-US" dirty="0"/>
              <a:t> to Solve This?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20955"/>
            <a:ext cx="8231187" cy="4524375"/>
          </a:xfrm>
        </p:spPr>
        <p:txBody>
          <a:bodyPr/>
          <a:lstStyle/>
          <a:p>
            <a:r>
              <a:rPr lang="en-US" dirty="0" err="1"/>
              <a:t>OpenBUGS</a:t>
            </a:r>
            <a:r>
              <a:rPr lang="en-US" dirty="0"/>
              <a:t> includes a built in ordinary different equation (ODE) solver using a single function call</a:t>
            </a:r>
          </a:p>
          <a:p>
            <a:pPr>
              <a:buNone/>
            </a:pPr>
            <a:r>
              <a:rPr lang="nn-NO" dirty="0"/>
              <a:t>	</a:t>
            </a:r>
            <a:r>
              <a:rPr lang="nn-NO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solution[1:n, 1:dim] &lt;-</a:t>
            </a:r>
          </a:p>
          <a:p>
            <a:pPr>
              <a:buNone/>
            </a:pPr>
            <a:r>
              <a:rPr lang="nn-NO" dirty="0"/>
              <a:t>	</a:t>
            </a:r>
            <a:r>
              <a:rPr lang="nn-NO" dirty="0">
                <a:solidFill>
                  <a:srgbClr val="FF0000"/>
                </a:solidFill>
              </a:rPr>
              <a:t>ode</a:t>
            </a:r>
            <a:r>
              <a:rPr lang="nn-NO" dirty="0"/>
              <a:t>(</a:t>
            </a:r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init[1:dim], </a:t>
            </a:r>
            <a:r>
              <a:rPr lang="nn-NO" dirty="0">
                <a:solidFill>
                  <a:srgbClr val="F7820D"/>
                </a:solidFill>
              </a:rPr>
              <a:t>time[1:n], </a:t>
            </a:r>
            <a:r>
              <a:rPr lang="nn-NO" dirty="0">
                <a:solidFill>
                  <a:srgbClr val="7030A0"/>
                </a:solidFill>
              </a:rPr>
              <a:t>D(P[1:dim],t)</a:t>
            </a:r>
            <a:r>
              <a:rPr lang="nn-NO" dirty="0"/>
              <a:t>, </a:t>
            </a:r>
            <a:r>
              <a:rPr lang="nn-NO" dirty="0">
                <a:solidFill>
                  <a:schemeClr val="accent2"/>
                </a:solidFill>
              </a:rPr>
              <a:t>t0</a:t>
            </a:r>
            <a:r>
              <a:rPr lang="nn-NO" dirty="0"/>
              <a:t>, </a:t>
            </a:r>
            <a:r>
              <a:rPr lang="nn-NO" dirty="0">
                <a:solidFill>
                  <a:srgbClr val="AD7C25"/>
                </a:solidFill>
              </a:rPr>
              <a:t>tolerance</a:t>
            </a:r>
            <a:r>
              <a:rPr lang="nn-NO" dirty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047688"/>
            <a:ext cx="226215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Initial Conditions</a:t>
            </a:r>
          </a:p>
          <a:p>
            <a:pPr algn="r"/>
            <a:r>
              <a:rPr lang="en-US" sz="2000" b="1" dirty="0">
                <a:solidFill>
                  <a:srgbClr val="F7820D"/>
                </a:solidFill>
                <a:latin typeface="+mn-lt"/>
              </a:rPr>
              <a:t>Time Points</a:t>
            </a:r>
          </a:p>
          <a:p>
            <a:pPr algn="r"/>
            <a:r>
              <a:rPr lang="en-US" sz="2000" b="1" dirty="0">
                <a:solidFill>
                  <a:srgbClr val="7030A0"/>
                </a:solidFill>
                <a:latin typeface="+mn-lt"/>
              </a:rPr>
              <a:t>The Equations</a:t>
            </a:r>
          </a:p>
          <a:p>
            <a:pPr algn="r"/>
            <a:r>
              <a:rPr lang="en-US" sz="2000" b="1" dirty="0">
                <a:solidFill>
                  <a:schemeClr val="accent2"/>
                </a:solidFill>
                <a:latin typeface="+mn-lt"/>
              </a:rPr>
              <a:t>Initial Time</a:t>
            </a:r>
          </a:p>
          <a:p>
            <a:pPr algn="r"/>
            <a:r>
              <a:rPr lang="en-US" sz="2000" b="1" dirty="0">
                <a:solidFill>
                  <a:srgbClr val="AD7C25"/>
                </a:solidFill>
                <a:latin typeface="+mn-lt"/>
              </a:rPr>
              <a:t>Tolerance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 flipH="1" flipV="1">
            <a:off x="1938793" y="3375045"/>
            <a:ext cx="685799" cy="91440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flipH="1">
            <a:off x="2232709" y="4289445"/>
            <a:ext cx="391883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>
            <a:off x="2232709" y="4594245"/>
            <a:ext cx="696683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H="1">
            <a:off x="2232708" y="4876453"/>
            <a:ext cx="1458684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H="1">
            <a:off x="2232709" y="5204835"/>
            <a:ext cx="2144483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 flipH="1">
            <a:off x="2232707" y="5508645"/>
            <a:ext cx="2601685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2929393" y="3375045"/>
            <a:ext cx="348340" cy="121920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>
            <a:off x="3691392" y="3375045"/>
            <a:ext cx="525373" cy="1501408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H="1">
            <a:off x="4377192" y="3375045"/>
            <a:ext cx="762000" cy="182979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 flipH="1">
            <a:off x="4834392" y="3375044"/>
            <a:ext cx="1104334" cy="2133601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7142" y="5786774"/>
            <a:ext cx="8470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So what are all of these terms inside the “ode” function?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3113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 err="1"/>
              <a:t>OpenBUGS</a:t>
            </a:r>
            <a:r>
              <a:rPr lang="en-US" dirty="0"/>
              <a:t> ode() Inputs (When Solving Markov Models)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121158"/>
            <a:ext cx="8231187" cy="4524375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Initial Conditions</a:t>
            </a:r>
          </a:p>
          <a:p>
            <a:pPr lvl="1"/>
            <a:r>
              <a:rPr lang="en-US" sz="1800" dirty="0"/>
              <a:t>A vector (of size </a:t>
            </a:r>
            <a:r>
              <a:rPr lang="en-US" sz="1800" b="1" dirty="0">
                <a:solidFill>
                  <a:srgbClr val="C00000"/>
                </a:solidFill>
              </a:rPr>
              <a:t>dim</a:t>
            </a:r>
            <a:r>
              <a:rPr lang="en-US" sz="1800" dirty="0"/>
              <a:t>) corresponding to the initial state probabilities at t=0 (generally we start in state 0 with probability 1.0)</a:t>
            </a:r>
          </a:p>
          <a:p>
            <a:r>
              <a:rPr lang="en-US" sz="2000" dirty="0">
                <a:solidFill>
                  <a:srgbClr val="F7820D"/>
                </a:solidFill>
              </a:rPr>
              <a:t>Time Points</a:t>
            </a:r>
          </a:p>
          <a:p>
            <a:pPr lvl="1"/>
            <a:r>
              <a:rPr lang="en-US" sz="1800" dirty="0"/>
              <a:t>A vector (of size </a:t>
            </a:r>
            <a:r>
              <a:rPr lang="en-US" sz="1800" b="1" dirty="0">
                <a:solidFill>
                  <a:srgbClr val="C00000"/>
                </a:solidFill>
              </a:rPr>
              <a:t>n</a:t>
            </a:r>
            <a:r>
              <a:rPr lang="en-US" sz="1800" dirty="0"/>
              <a:t>) with the time points at which the ODE will be evaluated </a:t>
            </a:r>
          </a:p>
          <a:p>
            <a:r>
              <a:rPr lang="en-US" sz="2000" dirty="0">
                <a:solidFill>
                  <a:srgbClr val="7030A0"/>
                </a:solidFill>
              </a:rPr>
              <a:t>The Equations</a:t>
            </a:r>
          </a:p>
          <a:p>
            <a:pPr lvl="1"/>
            <a:r>
              <a:rPr lang="en-US" sz="1800" dirty="0"/>
              <a:t>A vector (of size </a:t>
            </a:r>
            <a:r>
              <a:rPr lang="en-US" sz="1800" b="1" dirty="0">
                <a:solidFill>
                  <a:srgbClr val="C00000"/>
                </a:solidFill>
              </a:rPr>
              <a:t>dim</a:t>
            </a:r>
            <a:r>
              <a:rPr lang="en-US" sz="1800" dirty="0"/>
              <a:t>) containing the ODE equations</a:t>
            </a:r>
          </a:p>
          <a:p>
            <a:r>
              <a:rPr lang="en-US" sz="2000" dirty="0">
                <a:solidFill>
                  <a:schemeClr val="accent2"/>
                </a:solidFill>
              </a:rPr>
              <a:t>Initial Time</a:t>
            </a:r>
          </a:p>
          <a:p>
            <a:pPr lvl="1"/>
            <a:r>
              <a:rPr lang="en-US" sz="1800" dirty="0"/>
              <a:t>The starting time at which the ODE will be evaluated (usually 0) </a:t>
            </a:r>
          </a:p>
          <a:p>
            <a:r>
              <a:rPr lang="en-US" sz="2000" dirty="0">
                <a:solidFill>
                  <a:srgbClr val="AD7C25"/>
                </a:solidFill>
              </a:rPr>
              <a:t>Tolerance </a:t>
            </a:r>
          </a:p>
          <a:p>
            <a:pPr lvl="1"/>
            <a:r>
              <a:rPr lang="en-US" sz="1800" dirty="0"/>
              <a:t>A small value (say 1E-3 or 1E-4)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54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the Simple Component (no repair)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01220"/>
            <a:ext cx="8231187" cy="4524375"/>
          </a:xfrm>
        </p:spPr>
        <p:txBody>
          <a:bodyPr/>
          <a:lstStyle/>
          <a:p>
            <a:r>
              <a:rPr lang="en-US" sz="2000" dirty="0"/>
              <a:t>Lambda in this example with have a distribution</a:t>
            </a:r>
          </a:p>
          <a:p>
            <a:pPr lvl="1"/>
            <a:r>
              <a:rPr lang="en-US" sz="2000" dirty="0"/>
              <a:t>Lognormal(</a:t>
            </a:r>
            <a:r>
              <a:rPr lang="el-GR" sz="2000" dirty="0">
                <a:latin typeface="Calibri"/>
              </a:rPr>
              <a:t>μ</a:t>
            </a:r>
            <a:r>
              <a:rPr lang="en-US" sz="2000" dirty="0"/>
              <a:t>=-8, </a:t>
            </a:r>
            <a:r>
              <a:rPr lang="el-GR" sz="2000" dirty="0">
                <a:latin typeface="Calibri"/>
              </a:rPr>
              <a:t>σ</a:t>
            </a:r>
            <a:r>
              <a:rPr lang="en-US" sz="2000" dirty="0"/>
              <a:t>=0.5)</a:t>
            </a:r>
          </a:p>
          <a:p>
            <a:pPr lvl="2"/>
            <a:r>
              <a:rPr lang="en-US" sz="2000" dirty="0"/>
              <a:t>Lognormal(-8, 4) in </a:t>
            </a:r>
            <a:r>
              <a:rPr lang="en-US" sz="2000" dirty="0" err="1"/>
              <a:t>OpenBUGS</a:t>
            </a:r>
            <a:endParaRPr lang="en-US" sz="2000" dirty="0"/>
          </a:p>
          <a:p>
            <a:pPr lvl="1"/>
            <a:r>
              <a:rPr lang="en-US" sz="2000" dirty="0"/>
              <a:t>What is the mean of this distribution??</a:t>
            </a:r>
          </a:p>
          <a:p>
            <a:r>
              <a:rPr lang="en-US" sz="2000" dirty="0"/>
              <a:t>What is the </a:t>
            </a:r>
            <a:r>
              <a:rPr lang="en-US" sz="2000" dirty="0" err="1"/>
              <a:t>Pr</a:t>
            </a:r>
            <a:r>
              <a:rPr lang="en-US" sz="2000" dirty="0"/>
              <a:t>(failure|8000 </a:t>
            </a:r>
            <a:r>
              <a:rPr lang="en-US" sz="2000" dirty="0" err="1"/>
              <a:t>hrs</a:t>
            </a:r>
            <a:r>
              <a:rPr lang="en-US" sz="2000" dirty="0"/>
              <a:t>)?</a:t>
            </a:r>
          </a:p>
          <a:p>
            <a:r>
              <a:rPr lang="en-US" sz="2000" dirty="0"/>
              <a:t>Answer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Run </a:t>
            </a:r>
            <a:r>
              <a:rPr lang="en-US" sz="2000" dirty="0" err="1"/>
              <a:t>OpenBUGS</a:t>
            </a:r>
            <a:endParaRPr lang="en-US" sz="2000" dirty="0"/>
          </a:p>
          <a:p>
            <a:pPr lvl="1"/>
            <a:r>
              <a:rPr lang="en-US" sz="2000" dirty="0"/>
              <a:t>File: Solve Markov Model – Single Component No Repair</a:t>
            </a:r>
          </a:p>
          <a:p>
            <a:pPr lvl="1"/>
            <a:r>
              <a:rPr lang="en-US" sz="2000" dirty="0"/>
              <a:t>Note:  These calculations can be SLOW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737757"/>
            <a:ext cx="2133600" cy="192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39000" y="3505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mbria" pitchFamily="18" charset="0"/>
              </a:rPr>
              <a:t>λ</a:t>
            </a:r>
            <a:endParaRPr lang="en-US" b="1" dirty="0">
              <a:latin typeface="Cambri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4795438"/>
            <a:ext cx="3867150" cy="11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864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Step-by-Step for the</a:t>
            </a:r>
            <a:br>
              <a:rPr lang="en-US" dirty="0"/>
            </a:br>
            <a:r>
              <a:rPr lang="en-US" dirty="0"/>
              <a:t>Simple Component (no repair)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80161"/>
            <a:ext cx="8231187" cy="4524375"/>
          </a:xfrm>
        </p:spPr>
        <p:txBody>
          <a:bodyPr/>
          <a:lstStyle/>
          <a:p>
            <a:r>
              <a:rPr lang="en-US" dirty="0"/>
              <a:t>Dissect the </a:t>
            </a:r>
            <a:r>
              <a:rPr lang="en-US" dirty="0" err="1"/>
              <a:t>OpenBUGS</a:t>
            </a:r>
            <a:r>
              <a:rPr lang="en-US" dirty="0"/>
              <a:t> script</a:t>
            </a:r>
          </a:p>
          <a:p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we create a set of “evaluation points” which are really a set of times (in this example)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dirty="0"/>
              <a:t>	grid[1]=10, grid[2]=20, grid[3]=30, etc. </a:t>
            </a:r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65125" y="2921914"/>
            <a:ext cx="8610600" cy="1447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 algn="l">
              <a:buNone/>
            </a:pP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# Create a set of grid values in which to evaluate the ODE</a:t>
            </a:r>
          </a:p>
          <a:p>
            <a:pPr lvl="1" algn="l">
              <a:buNone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for (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in 1:n) {</a:t>
            </a:r>
          </a:p>
          <a:p>
            <a:pPr lvl="1" algn="l">
              <a:buNone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grid[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] &lt;- 10*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i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 lvl="1" algn="l">
              <a:buNone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754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Step-by-Step for the</a:t>
            </a:r>
            <a:br>
              <a:rPr lang="en-US" dirty="0"/>
            </a:br>
            <a:r>
              <a:rPr lang="en-US" dirty="0"/>
              <a:t>Simple Component (no repair)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2" y="1967005"/>
            <a:ext cx="8231187" cy="4524375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Second</a:t>
            </a:r>
            <a:r>
              <a:rPr lang="en-US" sz="2000" dirty="0"/>
              <a:t> we define the ODEs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>
              <a:buNone/>
            </a:pPr>
            <a:endParaRPr lang="en-US" sz="2000" dirty="0"/>
          </a:p>
          <a:p>
            <a:pPr lvl="1">
              <a:buNone/>
            </a:pPr>
            <a:r>
              <a:rPr lang="en-US" sz="2000" dirty="0"/>
              <a:t>D(P[1], t) = dP</a:t>
            </a:r>
            <a:r>
              <a:rPr lang="en-US" sz="2000" baseline="-25000" dirty="0"/>
              <a:t>1</a:t>
            </a:r>
            <a:r>
              <a:rPr lang="en-US" sz="2000" dirty="0"/>
              <a:t> /</a:t>
            </a:r>
            <a:r>
              <a:rPr lang="en-US" sz="2000" dirty="0" err="1"/>
              <a:t>dt</a:t>
            </a:r>
            <a:r>
              <a:rPr lang="en-US" sz="2000" dirty="0"/>
              <a:t> = -</a:t>
            </a:r>
            <a:r>
              <a:rPr lang="el-GR" sz="2000" dirty="0"/>
              <a:t> λ</a:t>
            </a:r>
            <a:r>
              <a:rPr lang="en-US" sz="2000" dirty="0"/>
              <a:t> P</a:t>
            </a:r>
            <a:r>
              <a:rPr lang="en-US" sz="2000" baseline="-25000" dirty="0"/>
              <a:t>1</a:t>
            </a:r>
            <a:endParaRPr lang="en-US" sz="2000" dirty="0"/>
          </a:p>
          <a:p>
            <a:pPr lvl="1">
              <a:buNone/>
            </a:pPr>
            <a:r>
              <a:rPr lang="en-US" sz="2000" dirty="0"/>
              <a:t>D(P[2], t) = dP</a:t>
            </a:r>
            <a:r>
              <a:rPr lang="en-US" sz="2000" baseline="-25000" dirty="0"/>
              <a:t>2</a:t>
            </a:r>
            <a:r>
              <a:rPr lang="en-US" sz="2000" dirty="0"/>
              <a:t> /</a:t>
            </a:r>
            <a:r>
              <a:rPr lang="en-US" sz="2000" dirty="0" err="1"/>
              <a:t>dt</a:t>
            </a:r>
            <a:r>
              <a:rPr lang="en-US" sz="2000" dirty="0"/>
              <a:t> = </a:t>
            </a:r>
            <a:r>
              <a:rPr lang="el-GR" sz="2000" dirty="0"/>
              <a:t>λ</a:t>
            </a:r>
            <a:r>
              <a:rPr lang="en-US" sz="2000" dirty="0"/>
              <a:t> P</a:t>
            </a:r>
            <a:r>
              <a:rPr lang="en-US" sz="2000" baseline="-25000" dirty="0"/>
              <a:t>1</a:t>
            </a: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Third</a:t>
            </a:r>
            <a:r>
              <a:rPr lang="en-US" sz="2000" dirty="0"/>
              <a:t>, define the distribution for </a:t>
            </a:r>
            <a:r>
              <a:rPr lang="el-GR" sz="2000" dirty="0"/>
              <a:t>λ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04799" y="2221322"/>
            <a:ext cx="8610600" cy="1828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# The ODE</a:t>
            </a:r>
          </a:p>
          <a:p>
            <a:pPr algn="l"/>
            <a:r>
              <a:rPr lang="en-US" sz="2000" b="1" dirty="0"/>
              <a:t>solution[1:n, 1:dim] &lt;- ode(init[1:dim], grid[1:n], D(P[1:dim], t),</a:t>
            </a:r>
          </a:p>
          <a:p>
            <a:pPr algn="l"/>
            <a:r>
              <a:rPr lang="en-US" sz="2000" b="1" dirty="0"/>
              <a:t>	 t0, tolerance)</a:t>
            </a:r>
          </a:p>
          <a:p>
            <a:pPr algn="l"/>
            <a:r>
              <a:rPr lang="en-US" sz="2000" b="1" dirty="0"/>
              <a:t>D(P[1], t) &lt;- (-lambda) * P[1] </a:t>
            </a:r>
          </a:p>
          <a:p>
            <a:pPr algn="l"/>
            <a:r>
              <a:rPr lang="en-US" sz="2000" b="1" dirty="0"/>
              <a:t>D(P[2], t) &lt;- lambda * P[1]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04799" y="5257067"/>
            <a:ext cx="861060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# Rather than a single value, assume lambda has a distribution </a:t>
            </a:r>
          </a:p>
          <a:p>
            <a:pPr algn="l"/>
            <a:r>
              <a:rPr lang="en-US" sz="2000" b="1" dirty="0"/>
              <a:t>lambda ~ </a:t>
            </a:r>
            <a:r>
              <a:rPr lang="en-US" sz="2000" b="1" dirty="0" err="1"/>
              <a:t>dlnorm</a:t>
            </a:r>
            <a:r>
              <a:rPr lang="en-US" sz="2000" b="1" dirty="0"/>
              <a:t>(-8, 4)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5733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Step-by-Step for the</a:t>
            </a:r>
            <a:br>
              <a:rPr lang="en-US" dirty="0"/>
            </a:br>
            <a:r>
              <a:rPr lang="en-US" dirty="0"/>
              <a:t>Simple Component (no repair)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073" y="1940690"/>
            <a:ext cx="8231187" cy="4524375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Fourth</a:t>
            </a:r>
            <a:r>
              <a:rPr lang="en-US" sz="2000" dirty="0"/>
              <a:t>, define the initial probabilistic conditions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Lastly</a:t>
            </a:r>
            <a:r>
              <a:rPr lang="en-US" sz="2000" dirty="0"/>
              <a:t>, define the nodes that contain “the results”</a:t>
            </a:r>
          </a:p>
          <a:p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52260" y="2247077"/>
            <a:ext cx="8610600" cy="1143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# Set the initial values such that P</a:t>
            </a:r>
            <a:r>
              <a:rPr lang="en-US" sz="2000" b="1" baseline="-25000" dirty="0">
                <a:solidFill>
                  <a:srgbClr val="FF0000"/>
                </a:solidFill>
              </a:rPr>
              <a:t>1</a:t>
            </a:r>
            <a:r>
              <a:rPr lang="en-US" sz="2000" b="1" dirty="0">
                <a:solidFill>
                  <a:srgbClr val="FF0000"/>
                </a:solidFill>
              </a:rPr>
              <a:t>(0) = 1 and P</a:t>
            </a:r>
            <a:r>
              <a:rPr lang="en-US" sz="2000" b="1" baseline="-25000" dirty="0">
                <a:solidFill>
                  <a:srgbClr val="FF0000"/>
                </a:solidFill>
              </a:rPr>
              <a:t>2</a:t>
            </a:r>
            <a:r>
              <a:rPr lang="en-US" sz="2000" b="1" dirty="0">
                <a:solidFill>
                  <a:srgbClr val="FF0000"/>
                </a:solidFill>
              </a:rPr>
              <a:t>(0) = 0</a:t>
            </a:r>
          </a:p>
          <a:p>
            <a:pPr algn="l"/>
            <a:r>
              <a:rPr lang="en-US" sz="2000" b="1" dirty="0"/>
              <a:t>init[1] &lt;- 1; init[2] &lt;- 0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65125" y="3771077"/>
            <a:ext cx="8610600" cy="2590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# Failure Probability is found by State 2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# (at time=8000, which is point 800)</a:t>
            </a:r>
          </a:p>
          <a:p>
            <a:pPr algn="l"/>
            <a:r>
              <a:rPr lang="en-US" sz="2000" b="1" dirty="0"/>
              <a:t>State.2 &lt;- solution[800, 2]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# Solve using the "solution" for exponential CDF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# F(t)=1-exp(-lambda*t)</a:t>
            </a:r>
          </a:p>
          <a:p>
            <a:pPr algn="l"/>
            <a:r>
              <a:rPr lang="en-US" sz="2000" b="1" dirty="0" err="1"/>
              <a:t>Pr.failure</a:t>
            </a:r>
            <a:r>
              <a:rPr lang="en-US" sz="2000" b="1" dirty="0"/>
              <a:t> &lt;- 1 - exp(-lambda*MT)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new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6413" y="6387823"/>
            <a:ext cx="304800" cy="4076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51213" y="6437764"/>
            <a:ext cx="4947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Solve Markov Model – Single Component No </a:t>
            </a:r>
            <a:r>
              <a:rPr lang="en-US" sz="1400" b="1" dirty="0" err="1"/>
              <a:t>Repair.odc</a:t>
            </a:r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42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078838"/>
            <a:ext cx="8231187" cy="4524375"/>
          </a:xfrm>
        </p:spPr>
        <p:txBody>
          <a:bodyPr/>
          <a:lstStyle/>
          <a:p>
            <a:r>
              <a:rPr lang="en-US" sz="2000" dirty="0"/>
              <a:t>Running 10,000 samples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These results are the probability of failure F(t) or the Unreliability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Results for the</a:t>
            </a:r>
            <a:br>
              <a:rPr lang="en-US" dirty="0"/>
            </a:br>
            <a:r>
              <a:rPr lang="en-US" dirty="0"/>
              <a:t>Simple Component (no repair)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04800" y="2385225"/>
            <a:ext cx="8610600" cy="2590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000" b="1" dirty="0"/>
              <a:t>RESULTS</a:t>
            </a:r>
          </a:p>
          <a:p>
            <a:pPr algn="l"/>
            <a:r>
              <a:rPr lang="en-US" sz="2000" b="1" dirty="0"/>
              <a:t>		mean	     </a:t>
            </a:r>
            <a:r>
              <a:rPr lang="en-US" sz="2000" b="1" dirty="0" err="1"/>
              <a:t>sd</a:t>
            </a:r>
            <a:r>
              <a:rPr lang="en-US" sz="2000" b="1" dirty="0"/>
              <a:t>	2.5pc	50pc	97.5pc	</a:t>
            </a:r>
          </a:p>
          <a:p>
            <a:pPr algn="l"/>
            <a:r>
              <a:rPr lang="en-US" sz="2000" dirty="0" err="1"/>
              <a:t>Pr.failure</a:t>
            </a:r>
            <a:r>
              <a:rPr lang="en-US" sz="2000" dirty="0"/>
              <a:t>	0.8991	 0.1012	0.6347	0.932	0.9993	</a:t>
            </a:r>
          </a:p>
          <a:p>
            <a:pPr algn="l"/>
            <a:r>
              <a:rPr lang="en-US" sz="2000" dirty="0"/>
              <a:t>State.2		0.8991	 0.1012	0.6347	0.932	0.9993	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0860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Results for the</a:t>
            </a:r>
            <a:br>
              <a:rPr lang="en-US" dirty="0"/>
            </a:br>
            <a:r>
              <a:rPr lang="en-US" dirty="0"/>
              <a:t>Simple Component (no repair)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67005"/>
            <a:ext cx="8231187" cy="4524375"/>
          </a:xfrm>
        </p:spPr>
        <p:txBody>
          <a:bodyPr/>
          <a:lstStyle/>
          <a:p>
            <a:r>
              <a:rPr lang="en-US" dirty="0"/>
              <a:t>The pdf (density) for State 2 at 8000 hours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49592"/>
            <a:ext cx="6553200" cy="38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9521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08" y="3183117"/>
            <a:ext cx="7772400" cy="366254"/>
          </a:xfrm>
        </p:spPr>
        <p:txBody>
          <a:bodyPr/>
          <a:lstStyle/>
          <a:p>
            <a:pPr lvl="1" algn="ctr"/>
            <a:r>
              <a:rPr lang="en-US" dirty="0"/>
              <a:t>Batch Script Running of </a:t>
            </a:r>
            <a:r>
              <a:rPr lang="en-US" dirty="0" err="1"/>
              <a:t>OpenBUGS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89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the Assumption of a Higher Failure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2028825"/>
            <a:ext cx="8231187" cy="4524375"/>
          </a:xfrm>
        </p:spPr>
        <p:txBody>
          <a:bodyPr/>
          <a:lstStyle/>
          <a:p>
            <a:r>
              <a:rPr lang="en-US" dirty="0"/>
              <a:t>Assume the </a:t>
            </a:r>
            <a:r>
              <a:rPr lang="en-US" dirty="0">
                <a:solidFill>
                  <a:srgbClr val="006600"/>
                </a:solidFill>
              </a:rPr>
              <a:t>old component </a:t>
            </a:r>
            <a:r>
              <a:rPr lang="en-US" dirty="0"/>
              <a:t>has a Gamma(1.5, 300,000 hrs) distribution for </a:t>
            </a:r>
            <a:r>
              <a:rPr lang="en-US" dirty="0" err="1"/>
              <a:t>λ</a:t>
            </a:r>
            <a:r>
              <a:rPr lang="en-US" baseline="-25000" dirty="0" err="1"/>
              <a:t>old</a:t>
            </a:r>
            <a:endParaRPr lang="en-US" dirty="0"/>
          </a:p>
          <a:p>
            <a:r>
              <a:rPr lang="en-US" dirty="0"/>
              <a:t>To determine the distribution of </a:t>
            </a:r>
            <a:r>
              <a:rPr lang="en-US" dirty="0" err="1"/>
              <a:t>λ</a:t>
            </a:r>
            <a:r>
              <a:rPr lang="en-US" baseline="-25000" dirty="0" err="1"/>
              <a:t>high</a:t>
            </a:r>
            <a:r>
              <a:rPr lang="en-US" dirty="0"/>
              <a:t>, we will perform a Bayesian update</a:t>
            </a:r>
          </a:p>
          <a:p>
            <a:pPr lvl="1"/>
            <a:r>
              <a:rPr lang="en-US" dirty="0"/>
              <a:t>Assume a Poisson model, a Jeffreys prior, and two failures in 41,861 hours of operation</a:t>
            </a:r>
          </a:p>
          <a:p>
            <a:r>
              <a:rPr lang="en-US" dirty="0"/>
              <a:t>The script (next page) can be used to find:</a:t>
            </a:r>
          </a:p>
          <a:p>
            <a:pPr>
              <a:buNone/>
            </a:pPr>
            <a:r>
              <a:rPr lang="en-US" dirty="0"/>
              <a:t>		Pr(</a:t>
            </a:r>
            <a:r>
              <a:rPr lang="en-US" dirty="0" err="1"/>
              <a:t>λ</a:t>
            </a:r>
            <a:r>
              <a:rPr lang="en-US" baseline="-25000" dirty="0" err="1"/>
              <a:t>high</a:t>
            </a:r>
            <a:r>
              <a:rPr lang="en-US" dirty="0"/>
              <a:t> &gt; </a:t>
            </a:r>
            <a:r>
              <a:rPr lang="en-US" dirty="0" err="1"/>
              <a:t>λ</a:t>
            </a:r>
            <a:r>
              <a:rPr lang="en-US" baseline="-25000" dirty="0" err="1"/>
              <a:t>old</a:t>
            </a:r>
            <a:r>
              <a:rPr lang="en-US" dirty="0"/>
              <a:t>) = 0.99</a:t>
            </a:r>
          </a:p>
          <a:p>
            <a:pPr lvl="1"/>
            <a:r>
              <a:rPr lang="en-US" dirty="0"/>
              <a:t>There is a significant evidence to suggest that the new failure rate is probabilistically higher than the old failure rate.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Batch Script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dirty="0"/>
              <a:t>Now that you’ve been clicking on dialog boxes all week long… here’s a way to run </a:t>
            </a:r>
            <a:r>
              <a:rPr lang="en-US" dirty="0" err="1"/>
              <a:t>OpenBUGS</a:t>
            </a:r>
            <a:r>
              <a:rPr lang="en-US" dirty="0"/>
              <a:t> in a reproducible, automated way</a:t>
            </a:r>
          </a:p>
          <a:p>
            <a:r>
              <a:rPr lang="en-US" dirty="0"/>
              <a:t>Script running of </a:t>
            </a:r>
            <a:r>
              <a:rPr lang="en-US" dirty="0" err="1"/>
              <a:t>OpenBUGS</a:t>
            </a:r>
            <a:r>
              <a:rPr lang="en-US" dirty="0"/>
              <a:t> allows:</a:t>
            </a:r>
          </a:p>
          <a:p>
            <a:pPr lvl="1"/>
            <a:r>
              <a:rPr lang="en-US" dirty="0"/>
              <a:t>Automation of routine analyses</a:t>
            </a:r>
          </a:p>
          <a:p>
            <a:pPr lvl="1"/>
            <a:r>
              <a:rPr lang="en-US" dirty="0"/>
              <a:t>Running </a:t>
            </a:r>
            <a:r>
              <a:rPr lang="en-US" dirty="0" err="1"/>
              <a:t>OpenBUGS</a:t>
            </a:r>
            <a:r>
              <a:rPr lang="en-US" dirty="0"/>
              <a:t> from other programs</a:t>
            </a:r>
          </a:p>
          <a:p>
            <a:r>
              <a:rPr lang="en-US" sz="2000" dirty="0"/>
              <a:t>Can run from the </a:t>
            </a:r>
            <a:r>
              <a:rPr lang="en-US" sz="2000" dirty="0" err="1"/>
              <a:t>OpenBUGS</a:t>
            </a:r>
            <a:r>
              <a:rPr lang="en-US" sz="2000" dirty="0"/>
              <a:t> interface</a:t>
            </a:r>
          </a:p>
          <a:p>
            <a:r>
              <a:rPr lang="en-US" dirty="0"/>
              <a:t>Can use Windows or Linux</a:t>
            </a:r>
          </a:p>
          <a:p>
            <a:r>
              <a:rPr lang="en-US" dirty="0"/>
              <a:t>Typically runs a lot faster than using </a:t>
            </a:r>
            <a:r>
              <a:rPr lang="en-US" dirty="0" err="1"/>
              <a:t>OpenBUGS</a:t>
            </a:r>
            <a:r>
              <a:rPr lang="en-US" dirty="0"/>
              <a:t> manually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000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Batch Script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dirty="0"/>
              <a:t>For simple path assignment, place the expanded </a:t>
            </a:r>
            <a:r>
              <a:rPr lang="en-US" dirty="0" err="1"/>
              <a:t>OpenBUGS</a:t>
            </a:r>
            <a:r>
              <a:rPr lang="en-US" dirty="0"/>
              <a:t> folder in the same root directory as the BUGS files you want to run.</a:t>
            </a:r>
          </a:p>
          <a:p>
            <a:pPr lvl="1"/>
            <a:r>
              <a:rPr lang="en-US" dirty="0"/>
              <a:t>Doing this will allow you to use the “../” text seen on the following slides in your path to make the path assignment easier</a:t>
            </a:r>
          </a:p>
          <a:p>
            <a:endParaRPr lang="en-US" dirty="0"/>
          </a:p>
          <a:p>
            <a:r>
              <a:rPr lang="en-US" dirty="0"/>
              <a:t>Data must be in a separate file and not in columnar format</a:t>
            </a:r>
          </a:p>
          <a:p>
            <a:endParaRPr lang="en-US" dirty="0"/>
          </a:p>
          <a:p>
            <a:r>
              <a:rPr lang="en-US" dirty="0" err="1"/>
              <a:t>Inits</a:t>
            </a:r>
            <a:r>
              <a:rPr lang="en-US" dirty="0"/>
              <a:t> must also be in a separate file</a:t>
            </a:r>
          </a:p>
          <a:p>
            <a:endParaRPr lang="en-US" dirty="0"/>
          </a:p>
          <a:p>
            <a:r>
              <a:rPr lang="en-US" dirty="0"/>
              <a:t>A list of scripting commands is in the Help file / Manual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632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Batch Scripting Basic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sz="2000" dirty="0"/>
              <a:t>The following commands are a good start for script running</a:t>
            </a:r>
          </a:p>
          <a:p>
            <a:r>
              <a:rPr lang="en-US" dirty="0"/>
              <a:t>Comment out what you don’t need (e.g. </a:t>
            </a:r>
            <a:r>
              <a:rPr lang="en-US" dirty="0" err="1"/>
              <a:t>modelInits</a:t>
            </a:r>
            <a:r>
              <a:rPr lang="en-US" dirty="0"/>
              <a:t>() for a model you aren’t providing user initial values for</a:t>
            </a:r>
            <a:endParaRPr lang="en-US" sz="2000" dirty="0"/>
          </a:p>
          <a:p>
            <a:pPr marL="0" indent="0">
              <a:buNone/>
            </a:pPr>
            <a:r>
              <a:rPr lang="en-US" dirty="0" err="1"/>
              <a:t>ModelScript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# Keyword</a:t>
            </a:r>
          </a:p>
          <a:p>
            <a:pPr marL="0" indent="0">
              <a:buNone/>
            </a:pPr>
            <a:r>
              <a:rPr lang="en-US" dirty="0" err="1"/>
              <a:t>modelDisplay</a:t>
            </a:r>
            <a:r>
              <a:rPr lang="en-US" dirty="0"/>
              <a:t>('log') </a:t>
            </a:r>
            <a:r>
              <a:rPr lang="en-US" dirty="0">
                <a:solidFill>
                  <a:srgbClr val="0070C0"/>
                </a:solidFill>
              </a:rPr>
              <a:t># Display in the log</a:t>
            </a:r>
          </a:p>
          <a:p>
            <a:pPr marL="0" indent="0">
              <a:buNone/>
            </a:pPr>
            <a:r>
              <a:rPr lang="en-US" dirty="0" err="1"/>
              <a:t>modelPrecision</a:t>
            </a:r>
            <a:r>
              <a:rPr lang="en-US" dirty="0"/>
              <a:t> (4) </a:t>
            </a:r>
            <a:r>
              <a:rPr lang="en-US" dirty="0">
                <a:solidFill>
                  <a:srgbClr val="0070C0"/>
                </a:solidFill>
              </a:rPr>
              <a:t># Set significant digits</a:t>
            </a:r>
          </a:p>
          <a:p>
            <a:pPr marL="0" indent="0">
              <a:buNone/>
            </a:pPr>
            <a:r>
              <a:rPr lang="en-US" dirty="0" err="1"/>
              <a:t>modelCheck</a:t>
            </a:r>
            <a:r>
              <a:rPr lang="en-US" dirty="0"/>
              <a:t>('../BUGS files/EDG </a:t>
            </a:r>
            <a:r>
              <a:rPr lang="en-US" dirty="0" err="1"/>
              <a:t>FTS.odc</a:t>
            </a:r>
            <a:r>
              <a:rPr lang="en-US" dirty="0"/>
              <a:t>') </a:t>
            </a:r>
            <a:r>
              <a:rPr lang="en-US" dirty="0">
                <a:solidFill>
                  <a:srgbClr val="0070C0"/>
                </a:solidFill>
              </a:rPr>
              <a:t># Check the model</a:t>
            </a:r>
          </a:p>
          <a:p>
            <a:pPr marL="0" indent="0">
              <a:buNone/>
            </a:pPr>
            <a:r>
              <a:rPr lang="en-US" dirty="0" err="1"/>
              <a:t>modelData</a:t>
            </a:r>
            <a:r>
              <a:rPr lang="en-US" dirty="0"/>
              <a:t>('../</a:t>
            </a:r>
            <a:r>
              <a:rPr lang="en-US" dirty="0" err="1"/>
              <a:t>BatchBUGS</a:t>
            </a:r>
            <a:r>
              <a:rPr lang="en-US" dirty="0"/>
              <a:t>/EDG FTS data.txt') </a:t>
            </a:r>
            <a:r>
              <a:rPr lang="en-US" dirty="0">
                <a:solidFill>
                  <a:srgbClr val="0070C0"/>
                </a:solidFill>
              </a:rPr>
              <a:t># Load the data</a:t>
            </a:r>
          </a:p>
          <a:p>
            <a:pPr marL="0" indent="0">
              <a:buNone/>
            </a:pPr>
            <a:r>
              <a:rPr lang="en-US" dirty="0" err="1"/>
              <a:t>modelCompile</a:t>
            </a:r>
            <a:r>
              <a:rPr lang="en-US" dirty="0"/>
              <a:t> (1) </a:t>
            </a:r>
            <a:r>
              <a:rPr lang="en-US" dirty="0">
                <a:solidFill>
                  <a:srgbClr val="0070C0"/>
                </a:solidFill>
              </a:rPr>
              <a:t># Compile this many strings</a:t>
            </a:r>
          </a:p>
          <a:p>
            <a:pPr marL="0" indent="0">
              <a:buNone/>
            </a:pPr>
            <a:r>
              <a:rPr lang="en-US" dirty="0" err="1"/>
              <a:t>modelInits</a:t>
            </a:r>
            <a:r>
              <a:rPr lang="en-US" dirty="0"/>
              <a:t>('../</a:t>
            </a:r>
            <a:r>
              <a:rPr lang="en-US" dirty="0" err="1"/>
              <a:t>BatchBUGS</a:t>
            </a:r>
            <a:r>
              <a:rPr lang="en-US" dirty="0"/>
              <a:t>/EDG FTS inits.txt‘,1) </a:t>
            </a:r>
            <a:r>
              <a:rPr lang="en-US" dirty="0">
                <a:solidFill>
                  <a:srgbClr val="0070C0"/>
                </a:solidFill>
              </a:rPr>
              <a:t># Load </a:t>
            </a:r>
            <a:r>
              <a:rPr lang="en-US" dirty="0" err="1">
                <a:solidFill>
                  <a:srgbClr val="0070C0"/>
                </a:solidFill>
              </a:rPr>
              <a:t>inits</a:t>
            </a:r>
            <a:r>
              <a:rPr lang="en-US" dirty="0">
                <a:solidFill>
                  <a:srgbClr val="0070C0"/>
                </a:solidFill>
              </a:rPr>
              <a:t> for string 1</a:t>
            </a:r>
          </a:p>
          <a:p>
            <a:pPr marL="0" indent="0">
              <a:buNone/>
            </a:pPr>
            <a:r>
              <a:rPr lang="en-US" dirty="0" err="1"/>
              <a:t>modelInits</a:t>
            </a:r>
            <a:r>
              <a:rPr lang="en-US" dirty="0"/>
              <a:t>('../</a:t>
            </a:r>
            <a:r>
              <a:rPr lang="en-US" dirty="0" err="1"/>
              <a:t>BatchBUGS</a:t>
            </a:r>
            <a:r>
              <a:rPr lang="en-US" dirty="0"/>
              <a:t>/EDG FTS inits.txt‘,2) </a:t>
            </a:r>
            <a:r>
              <a:rPr lang="en-US" dirty="0">
                <a:solidFill>
                  <a:srgbClr val="0070C0"/>
                </a:solidFill>
              </a:rPr>
              <a:t># Load </a:t>
            </a:r>
            <a:r>
              <a:rPr lang="en-US" dirty="0" err="1">
                <a:solidFill>
                  <a:srgbClr val="0070C0"/>
                </a:solidFill>
              </a:rPr>
              <a:t>inits</a:t>
            </a:r>
            <a:r>
              <a:rPr lang="en-US" dirty="0">
                <a:solidFill>
                  <a:srgbClr val="0070C0"/>
                </a:solidFill>
              </a:rPr>
              <a:t> for string 2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638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Batch Scripting Basic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(1000, FALSE) </a:t>
            </a:r>
            <a:r>
              <a:rPr lang="en-US" dirty="0">
                <a:solidFill>
                  <a:srgbClr val="0070C0"/>
                </a:solidFill>
              </a:rPr>
              <a:t># Burn in updates before monitoring node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(p) </a:t>
            </a:r>
            <a:r>
              <a:rPr lang="en-US" dirty="0">
                <a:solidFill>
                  <a:srgbClr val="0070C0"/>
                </a:solidFill>
              </a:rPr>
              <a:t># Set node to monitor</a:t>
            </a:r>
          </a:p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(100000, 1, 10000, FALSE) </a:t>
            </a:r>
            <a:r>
              <a:rPr lang="en-US" dirty="0">
                <a:solidFill>
                  <a:srgbClr val="0070C0"/>
                </a:solidFill>
              </a:rPr>
              <a:t># Run 100k iterations, thinning set to 1, refresh set to 10000, over-relax set to False, last 3 optional</a:t>
            </a:r>
          </a:p>
          <a:p>
            <a:pPr marL="0" indent="0">
              <a:buNone/>
            </a:pPr>
            <a:r>
              <a:rPr lang="en-US" dirty="0" err="1"/>
              <a:t>samplesStats</a:t>
            </a:r>
            <a:r>
              <a:rPr lang="en-US" dirty="0"/>
              <a:t>('*') </a:t>
            </a:r>
            <a:r>
              <a:rPr lang="en-US" dirty="0">
                <a:solidFill>
                  <a:srgbClr val="0070C0"/>
                </a:solidFill>
              </a:rPr>
              <a:t># Print samples statistics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</a:t>
            </a:r>
            <a:r>
              <a:rPr lang="en-US" dirty="0" err="1"/>
              <a:t>p.value</a:t>
            </a:r>
            <a:r>
              <a:rPr lang="en-US" dirty="0"/>
              <a:t>) </a:t>
            </a:r>
            <a:r>
              <a:rPr lang="en-US" dirty="0">
                <a:solidFill>
                  <a:srgbClr val="0070C0"/>
                </a:solidFill>
              </a:rPr>
              <a:t># Print the pdf for this node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modelExternalize</a:t>
            </a:r>
            <a:r>
              <a:rPr lang="en-US" dirty="0"/>
              <a:t>('restart') </a:t>
            </a:r>
            <a:r>
              <a:rPr lang="en-US" dirty="0">
                <a:solidFill>
                  <a:srgbClr val="0070C0"/>
                </a:solidFill>
              </a:rPr>
              <a:t># Used to restart when called from other programs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modelSaveLog</a:t>
            </a:r>
            <a:r>
              <a:rPr lang="en-US" dirty="0"/>
              <a:t>('BUGSModelLog.txt') </a:t>
            </a:r>
            <a:r>
              <a:rPr lang="en-US" dirty="0">
                <a:solidFill>
                  <a:srgbClr val="0070C0"/>
                </a:solidFill>
              </a:rPr>
              <a:t># Save text output log, no images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modelSaveLog</a:t>
            </a:r>
            <a:r>
              <a:rPr lang="en-US" dirty="0"/>
              <a:t>('</a:t>
            </a:r>
            <a:r>
              <a:rPr lang="en-US" dirty="0" err="1"/>
              <a:t>BUGSModelLog</a:t>
            </a:r>
            <a:r>
              <a:rPr lang="en-US" dirty="0"/>
              <a:t>') </a:t>
            </a:r>
            <a:r>
              <a:rPr lang="en-US" dirty="0">
                <a:solidFill>
                  <a:srgbClr val="0070C0"/>
                </a:solidFill>
              </a:rPr>
              <a:t># Save .</a:t>
            </a:r>
            <a:r>
              <a:rPr lang="en-US" dirty="0" err="1">
                <a:solidFill>
                  <a:srgbClr val="0070C0"/>
                </a:solidFill>
              </a:rPr>
              <a:t>odc</a:t>
            </a:r>
            <a:r>
              <a:rPr lang="en-US" dirty="0">
                <a:solidFill>
                  <a:srgbClr val="0070C0"/>
                </a:solidFill>
              </a:rPr>
              <a:t> output log, with images</a:t>
            </a:r>
          </a:p>
          <a:p>
            <a:pPr marL="0" indent="0">
              <a:buNone/>
            </a:pPr>
            <a:r>
              <a:rPr lang="en-US" dirty="0" err="1"/>
              <a:t>modelQuit</a:t>
            </a:r>
            <a:r>
              <a:rPr lang="en-US" dirty="0"/>
              <a:t>(N) </a:t>
            </a:r>
            <a:r>
              <a:rPr lang="en-US" dirty="0">
                <a:solidFill>
                  <a:srgbClr val="0070C0"/>
                </a:solidFill>
              </a:rPr>
              <a:t># Y=erase log, N=leave log open in </a:t>
            </a:r>
            <a:r>
              <a:rPr lang="en-US" dirty="0" err="1">
                <a:solidFill>
                  <a:srgbClr val="0070C0"/>
                </a:solidFill>
              </a:rPr>
              <a:t>OpenBUGS</a:t>
            </a:r>
            <a:r>
              <a:rPr lang="en-US" dirty="0">
                <a:solidFill>
                  <a:srgbClr val="0070C0"/>
                </a:solidFill>
              </a:rPr>
              <a:t>, blank will present a dialog box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456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Batch Script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sz="2000" dirty="0"/>
              <a:t>A folder called </a:t>
            </a:r>
            <a:r>
              <a:rPr lang="en-US" sz="2000" dirty="0" err="1"/>
              <a:t>BatchBUGS</a:t>
            </a:r>
            <a:r>
              <a:rPr lang="en-US" sz="2000" dirty="0"/>
              <a:t> is placed at the same level as </a:t>
            </a:r>
            <a:r>
              <a:rPr lang="en-US" sz="2000" dirty="0" err="1"/>
              <a:t>OpenBUGS</a:t>
            </a:r>
            <a:r>
              <a:rPr lang="en-US" sz="2000" dirty="0"/>
              <a:t> expanded folder for this to work</a:t>
            </a:r>
          </a:p>
          <a:p>
            <a:r>
              <a:rPr lang="en-US" dirty="0"/>
              <a:t>Click on </a:t>
            </a:r>
            <a:r>
              <a:rPr lang="en-US" b="1" dirty="0"/>
              <a:t>Info</a:t>
            </a:r>
            <a:r>
              <a:rPr lang="en-US" dirty="0"/>
              <a:t> menu then </a:t>
            </a:r>
            <a:r>
              <a:rPr lang="en-US" b="1" dirty="0"/>
              <a:t>Clear Log</a:t>
            </a:r>
          </a:p>
          <a:p>
            <a:r>
              <a:rPr lang="en-US" sz="2000" dirty="0"/>
              <a:t>Drag and drop “</a:t>
            </a:r>
            <a:r>
              <a:rPr lang="en-US" dirty="0"/>
              <a:t>Script - batch for mixture priors.txt” onto the </a:t>
            </a:r>
            <a:r>
              <a:rPr lang="en-US" dirty="0" err="1"/>
              <a:t>OpenBUGS</a:t>
            </a:r>
            <a:r>
              <a:rPr lang="en-US" dirty="0"/>
              <a:t> screen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74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The Mixture Priors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dirty="0"/>
              <a:t>Review the scripting commands on the next slides for the Mixture Priors models run in the course slides Section 8</a:t>
            </a:r>
          </a:p>
          <a:p>
            <a:r>
              <a:rPr lang="en-US" dirty="0"/>
              <a:t>Refer to the basic scripting commands given in the previous slides or the Help manual in </a:t>
            </a:r>
            <a:r>
              <a:rPr lang="en-US" dirty="0" err="1"/>
              <a:t>OpenBUGS</a:t>
            </a:r>
            <a:r>
              <a:rPr lang="en-US" dirty="0"/>
              <a:t> for the functions</a:t>
            </a:r>
          </a:p>
          <a:p>
            <a:r>
              <a:rPr lang="en-US" dirty="0"/>
              <a:t>Note that the script runs sequentially and the second </a:t>
            </a:r>
            <a:r>
              <a:rPr lang="en-US" dirty="0" err="1"/>
              <a:t>modelCheck</a:t>
            </a:r>
            <a:r>
              <a:rPr lang="en-US" dirty="0"/>
              <a:t> command looks for the “model” keyword in the new model script</a:t>
            </a:r>
          </a:p>
          <a:p>
            <a:pPr lvl="1"/>
            <a:r>
              <a:rPr lang="en-US" dirty="0"/>
              <a:t>This means we can get both sets of output for the mixture priors on one log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7410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The Mixture Priors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ModelScript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modelDisplay</a:t>
            </a:r>
            <a:r>
              <a:rPr lang="en-US" dirty="0"/>
              <a:t>('log')</a:t>
            </a:r>
          </a:p>
          <a:p>
            <a:pPr marL="0" indent="0">
              <a:buNone/>
            </a:pPr>
            <a:r>
              <a:rPr lang="en-US" dirty="0" err="1"/>
              <a:t>modelPrecision</a:t>
            </a:r>
            <a:r>
              <a:rPr lang="en-US" dirty="0"/>
              <a:t> (4)</a:t>
            </a:r>
          </a:p>
          <a:p>
            <a:pPr marL="0" indent="0">
              <a:buNone/>
            </a:pPr>
            <a:r>
              <a:rPr lang="en-US" dirty="0" err="1"/>
              <a:t>modelCheck</a:t>
            </a:r>
            <a:r>
              <a:rPr lang="en-US" dirty="0"/>
              <a:t>('../BUGS files/mixture priors - </a:t>
            </a:r>
            <a:r>
              <a:rPr lang="en-US" dirty="0" err="1"/>
              <a:t>prior.odc</a:t>
            </a:r>
            <a:r>
              <a:rPr lang="en-US" dirty="0"/>
              <a:t>')</a:t>
            </a:r>
          </a:p>
          <a:p>
            <a:pPr marL="0" indent="0">
              <a:buNone/>
            </a:pPr>
            <a:r>
              <a:rPr lang="en-US" dirty="0" err="1"/>
              <a:t>modelData</a:t>
            </a:r>
            <a:r>
              <a:rPr lang="en-US" dirty="0"/>
              <a:t>('../</a:t>
            </a:r>
            <a:r>
              <a:rPr lang="en-US" dirty="0" err="1"/>
              <a:t>BatchBUGS</a:t>
            </a:r>
            <a:r>
              <a:rPr lang="en-US" dirty="0"/>
              <a:t>/mixture priors - prior data.txt')</a:t>
            </a:r>
          </a:p>
          <a:p>
            <a:pPr marL="0" indent="0">
              <a:buNone/>
            </a:pPr>
            <a:r>
              <a:rPr lang="en-US" dirty="0" err="1"/>
              <a:t>modelCompile</a:t>
            </a:r>
            <a:r>
              <a:rPr lang="en-US" dirty="0"/>
              <a:t> (1)</a:t>
            </a:r>
          </a:p>
          <a:p>
            <a:pPr marL="0" indent="0">
              <a:buNone/>
            </a:pPr>
            <a:r>
              <a:rPr lang="en-US" dirty="0" err="1"/>
              <a:t>modelGenInits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(1000, FALSE)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(p)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(r)</a:t>
            </a:r>
          </a:p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(100000, 1, 10000, FALSE)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090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The Mixture Priors Script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samplesStats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(p)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(r)</a:t>
            </a:r>
          </a:p>
          <a:p>
            <a:pPr marL="0" indent="0">
              <a:buNone/>
            </a:pPr>
            <a:r>
              <a:rPr lang="en-US" dirty="0" err="1"/>
              <a:t>modelCheck</a:t>
            </a:r>
            <a:r>
              <a:rPr lang="en-US" dirty="0"/>
              <a:t>('../BUGS files/mixture </a:t>
            </a:r>
            <a:r>
              <a:rPr lang="en-US" dirty="0" err="1"/>
              <a:t>priors.odc</a:t>
            </a:r>
            <a:r>
              <a:rPr lang="en-US" dirty="0"/>
              <a:t>')</a:t>
            </a:r>
          </a:p>
          <a:p>
            <a:pPr marL="0" indent="0">
              <a:buNone/>
            </a:pPr>
            <a:r>
              <a:rPr lang="en-US" dirty="0" err="1"/>
              <a:t>modelData</a:t>
            </a:r>
            <a:r>
              <a:rPr lang="en-US" dirty="0"/>
              <a:t>('../</a:t>
            </a:r>
            <a:r>
              <a:rPr lang="en-US" dirty="0" err="1"/>
              <a:t>BatchBUGS</a:t>
            </a:r>
            <a:r>
              <a:rPr lang="en-US" dirty="0"/>
              <a:t>/mixture priors data.txt')</a:t>
            </a:r>
          </a:p>
          <a:p>
            <a:pPr marL="0" indent="0">
              <a:buNone/>
            </a:pPr>
            <a:r>
              <a:rPr lang="en-US" dirty="0" err="1"/>
              <a:t>modelCompile</a:t>
            </a:r>
            <a:r>
              <a:rPr lang="en-US" dirty="0"/>
              <a:t> (1)</a:t>
            </a:r>
          </a:p>
          <a:p>
            <a:pPr marL="0" indent="0">
              <a:buNone/>
            </a:pPr>
            <a:r>
              <a:rPr lang="en-US" dirty="0" err="1"/>
              <a:t>modelGenInits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(1000, FALSE)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(p)</a:t>
            </a:r>
          </a:p>
          <a:p>
            <a:pPr marL="0" indent="0">
              <a:buNone/>
            </a:pPr>
            <a:r>
              <a:rPr lang="en-US" dirty="0" err="1"/>
              <a:t>samplesSet</a:t>
            </a:r>
            <a:r>
              <a:rPr lang="en-US" dirty="0"/>
              <a:t>(r)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7263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The Mixture Priors Script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modelUpdate</a:t>
            </a:r>
            <a:r>
              <a:rPr lang="en-US" dirty="0"/>
              <a:t>(100000, 1, 10000, FALSE)</a:t>
            </a:r>
          </a:p>
          <a:p>
            <a:pPr marL="0" indent="0">
              <a:buNone/>
            </a:pPr>
            <a:r>
              <a:rPr lang="en-US" dirty="0" err="1"/>
              <a:t>samplesStats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</a:t>
            </a:r>
            <a:r>
              <a:rPr lang="en-US" dirty="0" err="1"/>
              <a:t>p.avg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(p)</a:t>
            </a:r>
          </a:p>
          <a:p>
            <a:pPr marL="0" indent="0">
              <a:buNone/>
            </a:pPr>
            <a:r>
              <a:rPr lang="en-US" dirty="0" err="1"/>
              <a:t>samplesDensity</a:t>
            </a:r>
            <a:r>
              <a:rPr lang="en-US" dirty="0"/>
              <a:t>(r)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modelExternalize</a:t>
            </a:r>
            <a:r>
              <a:rPr lang="en-US" dirty="0"/>
              <a:t>('restart')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modelSaveLog</a:t>
            </a:r>
            <a:r>
              <a:rPr lang="en-US" dirty="0"/>
              <a:t>('BUGSModelLog.txt')</a:t>
            </a:r>
          </a:p>
          <a:p>
            <a:pPr marL="0" indent="0">
              <a:buNone/>
            </a:pPr>
            <a:r>
              <a:rPr lang="en-US" dirty="0"/>
              <a:t>#</a:t>
            </a:r>
            <a:r>
              <a:rPr lang="en-US" dirty="0" err="1"/>
              <a:t>modelSaveLog</a:t>
            </a:r>
            <a:r>
              <a:rPr lang="en-US" dirty="0"/>
              <a:t>('</a:t>
            </a:r>
            <a:r>
              <a:rPr lang="en-US" dirty="0" err="1"/>
              <a:t>BUGSModelLog</a:t>
            </a:r>
            <a:r>
              <a:rPr lang="en-US" dirty="0"/>
              <a:t>')</a:t>
            </a:r>
          </a:p>
          <a:p>
            <a:pPr marL="0" indent="0">
              <a:buNone/>
            </a:pPr>
            <a:r>
              <a:rPr lang="en-US" dirty="0" err="1"/>
              <a:t>modelQuit</a:t>
            </a:r>
            <a:r>
              <a:rPr lang="en-US" dirty="0"/>
              <a:t>(N)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9862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Run the Mixture Priors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763073"/>
            <a:ext cx="8231187" cy="4524375"/>
          </a:xfrm>
        </p:spPr>
        <p:txBody>
          <a:bodyPr/>
          <a:lstStyle/>
          <a:p>
            <a:r>
              <a:rPr lang="en-US" sz="2000" dirty="0"/>
              <a:t>Click on </a:t>
            </a:r>
            <a:r>
              <a:rPr lang="en-US" sz="2000" b="1" dirty="0"/>
              <a:t>Model</a:t>
            </a:r>
            <a:r>
              <a:rPr lang="en-US" sz="2000" dirty="0"/>
              <a:t> menu then </a:t>
            </a:r>
            <a:r>
              <a:rPr lang="en-US" sz="2000" b="1" dirty="0"/>
              <a:t>Script</a:t>
            </a:r>
          </a:p>
          <a:p>
            <a:pPr lvl="1"/>
            <a:r>
              <a:rPr lang="en-US" dirty="0"/>
              <a:t>The open script in the </a:t>
            </a:r>
            <a:r>
              <a:rPr lang="en-US" dirty="0" err="1"/>
              <a:t>OpenBUGS</a:t>
            </a:r>
            <a:r>
              <a:rPr lang="en-US" dirty="0"/>
              <a:t> interface screen will run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750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 Script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1447800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model	{</a:t>
            </a:r>
          </a:p>
          <a:p>
            <a:r>
              <a:rPr lang="en-US" sz="1800" b="1" dirty="0"/>
              <a:t># Poisson dist. for number of events seen</a:t>
            </a:r>
          </a:p>
          <a:p>
            <a:r>
              <a:rPr lang="en-US" sz="1800" b="1" dirty="0"/>
              <a:t>   </a:t>
            </a:r>
            <a:r>
              <a:rPr lang="en-US" sz="1800" b="1" dirty="0" err="1">
                <a:solidFill>
                  <a:schemeClr val="accent2"/>
                </a:solidFill>
              </a:rPr>
              <a:t>x.new</a:t>
            </a:r>
            <a:r>
              <a:rPr lang="en-US" sz="1800" b="1" dirty="0">
                <a:solidFill>
                  <a:schemeClr val="accent2"/>
                </a:solidFill>
              </a:rPr>
              <a:t> ~ </a:t>
            </a:r>
            <a:r>
              <a:rPr lang="en-US" sz="1800" b="1" dirty="0" err="1">
                <a:solidFill>
                  <a:schemeClr val="accent2"/>
                </a:solidFill>
              </a:rPr>
              <a:t>dpois</a:t>
            </a:r>
            <a:r>
              <a:rPr lang="en-US" sz="1800" b="1" dirty="0">
                <a:solidFill>
                  <a:schemeClr val="accent2"/>
                </a:solidFill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</a:rPr>
              <a:t>mean.new</a:t>
            </a:r>
            <a:r>
              <a:rPr lang="en-US" sz="1800" b="1" dirty="0">
                <a:solidFill>
                  <a:schemeClr val="accent2"/>
                </a:solidFill>
              </a:rPr>
              <a:t>)</a:t>
            </a:r>
          </a:p>
          <a:p>
            <a:r>
              <a:rPr lang="en-US" sz="1800" b="1" dirty="0"/>
              <a:t># Poisson parameter for </a:t>
            </a:r>
            <a:r>
              <a:rPr lang="en-US" sz="1800" b="1" dirty="0" err="1"/>
              <a:t>OpenBUGS</a:t>
            </a:r>
            <a:endParaRPr lang="en-US" sz="1800" b="1" dirty="0"/>
          </a:p>
          <a:p>
            <a:r>
              <a:rPr lang="en-US" sz="1800" b="1" dirty="0"/>
              <a:t>   </a:t>
            </a:r>
            <a:r>
              <a:rPr lang="en-US" sz="1800" b="1" dirty="0" err="1">
                <a:solidFill>
                  <a:schemeClr val="accent2"/>
                </a:solidFill>
              </a:rPr>
              <a:t>mean.new</a:t>
            </a:r>
            <a:r>
              <a:rPr lang="en-US" sz="1800" b="1" dirty="0">
                <a:solidFill>
                  <a:schemeClr val="accent2"/>
                </a:solidFill>
              </a:rPr>
              <a:t> &lt;- </a:t>
            </a:r>
            <a:r>
              <a:rPr lang="en-US" sz="1800" b="1" dirty="0" err="1">
                <a:solidFill>
                  <a:schemeClr val="accent2"/>
                </a:solidFill>
              </a:rPr>
              <a:t>lambda.new</a:t>
            </a:r>
            <a:r>
              <a:rPr lang="en-US" sz="1800" b="1" dirty="0">
                <a:solidFill>
                  <a:schemeClr val="accent2"/>
                </a:solidFill>
              </a:rPr>
              <a:t>*</a:t>
            </a:r>
            <a:r>
              <a:rPr lang="en-US" sz="1800" b="1" dirty="0" err="1">
                <a:solidFill>
                  <a:schemeClr val="accent2"/>
                </a:solidFill>
              </a:rPr>
              <a:t>time.new</a:t>
            </a:r>
            <a:endParaRPr lang="en-US" sz="1800" b="1" dirty="0">
              <a:solidFill>
                <a:schemeClr val="accent2"/>
              </a:solidFill>
            </a:endParaRPr>
          </a:p>
          <a:p>
            <a:r>
              <a:rPr lang="en-US" sz="1800" b="1" dirty="0"/>
              <a:t># Jeffrey's prior for Poisson</a:t>
            </a:r>
          </a:p>
          <a:p>
            <a:r>
              <a:rPr lang="en-US" sz="1800" b="1" dirty="0">
                <a:solidFill>
                  <a:schemeClr val="accent2"/>
                </a:solidFill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</a:rPr>
              <a:t>lambda.new</a:t>
            </a:r>
            <a:r>
              <a:rPr lang="en-US" sz="1800" b="1" dirty="0">
                <a:solidFill>
                  <a:schemeClr val="accent2"/>
                </a:solidFill>
              </a:rPr>
              <a:t> ~</a:t>
            </a:r>
            <a:r>
              <a:rPr lang="en-US" sz="1800" b="1" dirty="0" err="1">
                <a:solidFill>
                  <a:schemeClr val="accent2"/>
                </a:solidFill>
              </a:rPr>
              <a:t>dgamma</a:t>
            </a:r>
            <a:r>
              <a:rPr lang="en-US" sz="1800" b="1" dirty="0">
                <a:solidFill>
                  <a:schemeClr val="accent2"/>
                </a:solidFill>
              </a:rPr>
              <a:t>(0.5, 0.0001)</a:t>
            </a:r>
          </a:p>
          <a:p>
            <a:r>
              <a:rPr lang="en-US" sz="1800" b="1" dirty="0"/>
              <a:t># The old distribution</a:t>
            </a:r>
          </a:p>
          <a:p>
            <a:r>
              <a:rPr lang="en-US" sz="1800" b="1" dirty="0"/>
              <a:t>   </a:t>
            </a:r>
            <a:r>
              <a:rPr lang="en-US" sz="1800" b="1" dirty="0" err="1">
                <a:solidFill>
                  <a:srgbClr val="FF0000"/>
                </a:solidFill>
              </a:rPr>
              <a:t>lambda.old</a:t>
            </a:r>
            <a:r>
              <a:rPr lang="en-US" sz="1800" b="1" dirty="0">
                <a:solidFill>
                  <a:srgbClr val="FF0000"/>
                </a:solidFill>
              </a:rPr>
              <a:t> ~ </a:t>
            </a:r>
            <a:r>
              <a:rPr lang="en-US" sz="1800" b="1" dirty="0" err="1">
                <a:solidFill>
                  <a:srgbClr val="FF0000"/>
                </a:solidFill>
              </a:rPr>
              <a:t>dgamma</a:t>
            </a:r>
            <a:r>
              <a:rPr lang="en-US" sz="1800" b="1" dirty="0">
                <a:solidFill>
                  <a:srgbClr val="FF0000"/>
                </a:solidFill>
              </a:rPr>
              <a:t>(alpha, beta)</a:t>
            </a:r>
          </a:p>
          <a:p>
            <a:r>
              <a:rPr lang="en-US" sz="1800" b="1" dirty="0"/>
              <a:t># STEP function to calculate </a:t>
            </a:r>
            <a:r>
              <a:rPr lang="en-US" sz="1800" b="1" dirty="0" err="1"/>
              <a:t>Pr</a:t>
            </a:r>
            <a:r>
              <a:rPr lang="en-US" sz="1800" b="1" dirty="0"/>
              <a:t>(</a:t>
            </a:r>
            <a:r>
              <a:rPr lang="en-US" sz="1800" b="1" dirty="0" err="1"/>
              <a:t>lambda.new</a:t>
            </a:r>
            <a:r>
              <a:rPr lang="en-US" sz="1800" b="1" dirty="0"/>
              <a:t> &gt;= </a:t>
            </a:r>
            <a:r>
              <a:rPr lang="en-US" sz="1800" b="1" dirty="0" err="1"/>
              <a:t>lambda.old</a:t>
            </a:r>
            <a:r>
              <a:rPr lang="en-US" sz="1800" b="1" dirty="0"/>
              <a:t>)</a:t>
            </a:r>
          </a:p>
          <a:p>
            <a:r>
              <a:rPr lang="en-US" sz="1800" b="1" dirty="0"/>
              <a:t>   </a:t>
            </a:r>
            <a:r>
              <a:rPr lang="en-US" sz="1800" b="1" dirty="0">
                <a:solidFill>
                  <a:srgbClr val="FFC000"/>
                </a:solidFill>
              </a:rPr>
              <a:t>test &lt;- step(</a:t>
            </a:r>
            <a:r>
              <a:rPr lang="en-US" sz="1800" b="1" dirty="0" err="1">
                <a:solidFill>
                  <a:srgbClr val="FFC000"/>
                </a:solidFill>
              </a:rPr>
              <a:t>lambda.new</a:t>
            </a:r>
            <a:r>
              <a:rPr lang="en-US" sz="1800" b="1" dirty="0">
                <a:solidFill>
                  <a:srgbClr val="FFC000"/>
                </a:solidFill>
              </a:rPr>
              <a:t> - </a:t>
            </a:r>
            <a:r>
              <a:rPr lang="en-US" sz="1800" b="1" dirty="0" err="1">
                <a:solidFill>
                  <a:srgbClr val="FFC000"/>
                </a:solidFill>
              </a:rPr>
              <a:t>lambda.old</a:t>
            </a:r>
            <a:r>
              <a:rPr lang="en-US" sz="1800" b="1" dirty="0">
                <a:solidFill>
                  <a:srgbClr val="FFC000"/>
                </a:solidFill>
              </a:rPr>
              <a:t>)</a:t>
            </a:r>
          </a:p>
          <a:p>
            <a:r>
              <a:rPr lang="en-US" sz="1800" b="1" dirty="0"/>
              <a:t>	}</a:t>
            </a:r>
          </a:p>
          <a:p>
            <a:r>
              <a:rPr lang="en-US" sz="1800" b="1" dirty="0"/>
              <a:t>data</a:t>
            </a:r>
          </a:p>
          <a:p>
            <a:r>
              <a:rPr lang="en-US" sz="1800" b="1" dirty="0">
                <a:solidFill>
                  <a:srgbClr val="18481D"/>
                </a:solidFill>
              </a:rPr>
              <a:t>list(</a:t>
            </a:r>
            <a:r>
              <a:rPr lang="en-US" sz="1800" b="1" dirty="0" err="1">
                <a:solidFill>
                  <a:srgbClr val="18481D"/>
                </a:solidFill>
              </a:rPr>
              <a:t>x.new</a:t>
            </a:r>
            <a:r>
              <a:rPr lang="en-US" sz="1800" b="1" dirty="0">
                <a:solidFill>
                  <a:srgbClr val="18481D"/>
                </a:solidFill>
              </a:rPr>
              <a:t>=2, </a:t>
            </a:r>
            <a:r>
              <a:rPr lang="en-US" sz="1800" b="1" dirty="0" err="1">
                <a:solidFill>
                  <a:srgbClr val="18481D"/>
                </a:solidFill>
              </a:rPr>
              <a:t>time.new</a:t>
            </a:r>
            <a:r>
              <a:rPr lang="en-US" sz="1800" b="1" dirty="0">
                <a:solidFill>
                  <a:srgbClr val="18481D"/>
                </a:solidFill>
              </a:rPr>
              <a:t>=41861, alpha=1.5, beta=300000)</a:t>
            </a:r>
            <a:endParaRPr lang="en-US" sz="1800" dirty="0">
              <a:solidFill>
                <a:srgbClr val="18481D"/>
              </a:solidFill>
            </a:endParaRPr>
          </a:p>
        </p:txBody>
      </p:sp>
      <p:pic>
        <p:nvPicPr>
          <p:cNvPr id="4" name="Picture 6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868888"/>
            <a:ext cx="512763" cy="685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6057900"/>
            <a:ext cx="3239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Failure Rate Assumption </a:t>
            </a:r>
            <a:r>
              <a:rPr lang="en-US" sz="1400" b="1" dirty="0" err="1"/>
              <a:t>Check.odc</a:t>
            </a:r>
            <a:endParaRPr lang="en-US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Mixture Priors Script Log - Prior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8616" y="1763713"/>
            <a:ext cx="7265180" cy="45243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692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Mixture Priors Script Log -Posterior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044" y="1598613"/>
            <a:ext cx="708232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987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08" y="3183117"/>
            <a:ext cx="7772400" cy="366254"/>
          </a:xfrm>
        </p:spPr>
        <p:txBody>
          <a:bodyPr/>
          <a:lstStyle/>
          <a:p>
            <a:pPr lvl="1" algn="ctr"/>
            <a:r>
              <a:rPr lang="en-US" dirty="0"/>
              <a:t>R and RStudio for Statistical Analysis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982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Programming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 is an open-source programming language</a:t>
            </a:r>
          </a:p>
          <a:p>
            <a:r>
              <a:rPr lang="en-US" dirty="0"/>
              <a:t>Based on S programming language created by John Chambers of Bell Labs ~1988</a:t>
            </a:r>
          </a:p>
          <a:p>
            <a:r>
              <a:rPr lang="en-US" dirty="0"/>
              <a:t>R Project developed in 1990s, first stable beta in 2000 by Ross Ihaka and Robert Gentleman of University of Auckland, NZ</a:t>
            </a:r>
          </a:p>
          <a:p>
            <a:r>
              <a:rPr lang="en-US" dirty="0"/>
              <a:t>Strengths </a:t>
            </a:r>
          </a:p>
          <a:p>
            <a:pPr lvl="1"/>
            <a:r>
              <a:rPr lang="en-US" dirty="0"/>
              <a:t>Number of packages (11,900+)</a:t>
            </a:r>
          </a:p>
          <a:p>
            <a:pPr lvl="1"/>
            <a:r>
              <a:rPr lang="en-US" dirty="0"/>
              <a:t>Statistical and graphical techniques</a:t>
            </a:r>
          </a:p>
          <a:p>
            <a:pPr lvl="1"/>
            <a:r>
              <a:rPr lang="en-US" dirty="0"/>
              <a:t>Bayesian, statistical tests, clustering, linear and nonlinear modeling</a:t>
            </a:r>
          </a:p>
          <a:p>
            <a:pPr lvl="1"/>
            <a:r>
              <a:rPr lang="en-US" dirty="0"/>
              <a:t>Calls for C, C++, and Fortran code linkage</a:t>
            </a:r>
          </a:p>
          <a:p>
            <a:pPr lvl="1"/>
            <a:r>
              <a:rPr lang="en-US" dirty="0"/>
              <a:t>C, C++, NET, Java, and Python can manipulate R objects directly</a:t>
            </a:r>
          </a:p>
          <a:p>
            <a:r>
              <a:rPr lang="en-US" dirty="0"/>
              <a:t>Weaknesses</a:t>
            </a:r>
          </a:p>
          <a:p>
            <a:pPr lvl="1"/>
            <a:r>
              <a:rPr lang="en-US" dirty="0"/>
              <a:t>Not built for speed</a:t>
            </a:r>
          </a:p>
          <a:p>
            <a:pPr lvl="1"/>
            <a:r>
              <a:rPr lang="en-US" dirty="0"/>
              <a:t>Default interface</a:t>
            </a:r>
          </a:p>
          <a:p>
            <a:pPr lvl="1"/>
            <a:r>
              <a:rPr lang="en-US" dirty="0"/>
              <a:t>The future may be Julia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816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most popular open source integrated development environment for R</a:t>
            </a:r>
          </a:p>
          <a:p>
            <a:pPr lvl="1"/>
            <a:r>
              <a:rPr lang="en-US" dirty="0"/>
              <a:t>Makes R easier, more reproducible more documentable as analysis tool</a:t>
            </a:r>
          </a:p>
          <a:p>
            <a:pPr lvl="1"/>
            <a:r>
              <a:rPr lang="en-US" dirty="0"/>
              <a:t>Other GUIs are available such as </a:t>
            </a:r>
            <a:r>
              <a:rPr lang="en-US" dirty="0" err="1"/>
              <a:t>Tinn</a:t>
            </a:r>
            <a:r>
              <a:rPr lang="en-US" dirty="0"/>
              <a:t>-R</a:t>
            </a:r>
          </a:p>
          <a:p>
            <a:r>
              <a:rPr lang="en-US" dirty="0"/>
              <a:t>Features</a:t>
            </a:r>
          </a:p>
          <a:p>
            <a:pPr lvl="1"/>
            <a:r>
              <a:rPr lang="en-US" dirty="0"/>
              <a:t>R console (pretty much the only thing you get in R itself)</a:t>
            </a:r>
          </a:p>
          <a:p>
            <a:pPr lvl="1"/>
            <a:r>
              <a:rPr lang="en-US" dirty="0"/>
              <a:t>Syntax highlighting editor</a:t>
            </a:r>
          </a:p>
          <a:p>
            <a:pPr lvl="2"/>
            <a:r>
              <a:rPr lang="en-US" dirty="0"/>
              <a:t>Documents your R language session (script) for easy duplication</a:t>
            </a:r>
          </a:p>
          <a:p>
            <a:pPr lvl="2"/>
            <a:r>
              <a:rPr lang="en-US" dirty="0"/>
              <a:t>Write or view code in other languages like BUGS to use in R</a:t>
            </a:r>
          </a:p>
          <a:p>
            <a:pPr lvl="1"/>
            <a:r>
              <a:rPr lang="en-US" dirty="0"/>
              <a:t>File management, plotting, history, and debugging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0925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2400211" cy="3606768"/>
          </a:xfrm>
        </p:spPr>
        <p:txBody>
          <a:bodyPr/>
          <a:lstStyle/>
          <a:p>
            <a:r>
              <a:rPr lang="en-US" dirty="0"/>
              <a:t>Search R project</a:t>
            </a:r>
          </a:p>
          <a:p>
            <a:r>
              <a:rPr lang="en-US" dirty="0"/>
              <a:t>Follow download R link and choose a mirror site</a:t>
            </a:r>
          </a:p>
          <a:p>
            <a:pPr lvl="1"/>
            <a:r>
              <a:rPr lang="en-US" dirty="0"/>
              <a:t>Oregon State University appears closest</a:t>
            </a:r>
          </a:p>
        </p:txBody>
      </p:sp>
      <p:pic>
        <p:nvPicPr>
          <p:cNvPr id="1026" name="Picture 2" descr="C:\Users\KURT&amp;D~1\AppData\Local\Temp\SNAGHTML4a175d8.PNG">
            <a:extLst>
              <a:ext uri="{FF2B5EF4-FFF2-40B4-BE49-F238E27FC236}">
                <a16:creationId xmlns:a16="http://schemas.microsoft.com/office/drawing/2014/main" id="{983E3FEE-E81E-484B-AF30-B4D3E16E1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102" y="1815722"/>
            <a:ext cx="5392952" cy="394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8160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2248284" cy="3606768"/>
          </a:xfrm>
        </p:spPr>
        <p:txBody>
          <a:bodyPr/>
          <a:lstStyle/>
          <a:p>
            <a:r>
              <a:rPr lang="en-US" dirty="0"/>
              <a:t>Download the pre-compiled binaries in the top box for your platform</a:t>
            </a:r>
          </a:p>
          <a:p>
            <a:r>
              <a:rPr lang="en-US" dirty="0"/>
              <a:t>Choose “base” or “install R for the first time”</a:t>
            </a:r>
          </a:p>
        </p:txBody>
      </p:sp>
      <p:pic>
        <p:nvPicPr>
          <p:cNvPr id="2050" name="Picture 2" descr="C:\Users\KURT&amp;D~1\AppData\Local\Temp\SNAGHTML4a6808e.PNG">
            <a:extLst>
              <a:ext uri="{FF2B5EF4-FFF2-40B4-BE49-F238E27FC236}">
                <a16:creationId xmlns:a16="http://schemas.microsoft.com/office/drawing/2014/main" id="{B74386B9-AE8F-44E8-B8AB-CF569DA15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73" y="1954531"/>
            <a:ext cx="6419628" cy="394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943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3910229" cy="3606768"/>
          </a:xfrm>
        </p:spPr>
        <p:txBody>
          <a:bodyPr/>
          <a:lstStyle/>
          <a:p>
            <a:r>
              <a:rPr lang="en-US" dirty="0"/>
              <a:t>Choose “base” or “install R for the first time”</a:t>
            </a:r>
          </a:p>
          <a:p>
            <a:r>
              <a:rPr lang="en-US" dirty="0"/>
              <a:t>Defaults OK in install</a:t>
            </a:r>
          </a:p>
          <a:p>
            <a:pPr lvl="1"/>
            <a:r>
              <a:rPr lang="en-US" dirty="0"/>
              <a:t>32bit, 64bit</a:t>
            </a:r>
          </a:p>
          <a:p>
            <a:pPr lvl="1"/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Requires admin</a:t>
            </a:r>
          </a:p>
        </p:txBody>
      </p:sp>
      <p:pic>
        <p:nvPicPr>
          <p:cNvPr id="4098" name="Picture 2" descr="C:\Users\KURT&amp;D~1\AppData\Local\Temp\SNAGHTML4ad11f3.PNG">
            <a:extLst>
              <a:ext uri="{FF2B5EF4-FFF2-40B4-BE49-F238E27FC236}">
                <a16:creationId xmlns:a16="http://schemas.microsoft.com/office/drawing/2014/main" id="{76E77465-D875-4D27-B616-F9BD8271B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554" y="2618938"/>
            <a:ext cx="7150446" cy="318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8999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 looks for packages to run in folders on your computer that end in \\R\win-library</a:t>
            </a:r>
          </a:p>
          <a:p>
            <a:r>
              <a:rPr lang="en-US" dirty="0"/>
              <a:t>Create this folder in your Documents folder (the install may have already done so)</a:t>
            </a:r>
          </a:p>
          <a:p>
            <a:pPr lvl="1"/>
            <a:r>
              <a:rPr lang="en-US" dirty="0"/>
              <a:t>\\Users\&lt;you&gt;\Documents\R\win-library\&lt;version&gt;</a:t>
            </a:r>
          </a:p>
          <a:p>
            <a:pPr lvl="1"/>
            <a:r>
              <a:rPr lang="en-US" dirty="0"/>
              <a:t>\\Users\&lt;you&gt;\Documents\R\win-library\3.4  </a:t>
            </a:r>
          </a:p>
          <a:p>
            <a:pPr lvl="1"/>
            <a:endParaRPr lang="en-US" dirty="0"/>
          </a:p>
          <a:p>
            <a:r>
              <a:rPr lang="en-US" dirty="0"/>
              <a:t>Documents folder will be the default working directory</a:t>
            </a:r>
          </a:p>
          <a:p>
            <a:r>
              <a:rPr lang="en-US" dirty="0"/>
              <a:t>R has default packages in its install library</a:t>
            </a:r>
          </a:p>
          <a:p>
            <a:r>
              <a:rPr lang="en-US" dirty="0"/>
              <a:t>R will look in the win-library for other packages to load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7198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RStudio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2400211" cy="3606768"/>
          </a:xfrm>
        </p:spPr>
        <p:txBody>
          <a:bodyPr/>
          <a:lstStyle/>
          <a:p>
            <a:r>
              <a:rPr lang="en-US" dirty="0"/>
              <a:t>Download the open source edition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A09380-DD19-4EFD-8AD5-23FDDC34D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825" y="1815722"/>
            <a:ext cx="4641910" cy="40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2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40" y="2983736"/>
            <a:ext cx="7772400" cy="1362075"/>
          </a:xfrm>
        </p:spPr>
        <p:txBody>
          <a:bodyPr/>
          <a:lstStyle/>
          <a:p>
            <a:pPr lvl="1" algn="ctr"/>
            <a:r>
              <a:rPr lang="en-US" sz="2800" dirty="0"/>
              <a:t>Probability of Meeting a Reliability Goal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537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RStudio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1914436" cy="3606768"/>
          </a:xfrm>
        </p:spPr>
        <p:txBody>
          <a:bodyPr/>
          <a:lstStyle/>
          <a:p>
            <a:r>
              <a:rPr lang="en-US" dirty="0"/>
              <a:t>The zip can be expanded and used without admin privileges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CCBF97-F4C6-4A54-A2CD-59595C858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1903232"/>
            <a:ext cx="5908937" cy="409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0152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0FC8-CF42-4446-99DC-E74DA71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RStudio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C1D7-9FAD-4846-9075-42039F65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0" y="1954530"/>
            <a:ext cx="1686788" cy="3606768"/>
          </a:xfrm>
        </p:spPr>
        <p:txBody>
          <a:bodyPr/>
          <a:lstStyle/>
          <a:p>
            <a:r>
              <a:rPr lang="en-US" sz="1500" dirty="0"/>
              <a:t>White default background</a:t>
            </a:r>
          </a:p>
          <a:p>
            <a:r>
              <a:rPr lang="en-US" sz="1500" dirty="0"/>
              <a:t>Tools &gt;&gt; Global Options to change</a:t>
            </a:r>
          </a:p>
        </p:txBody>
      </p:sp>
      <p:pic>
        <p:nvPicPr>
          <p:cNvPr id="6" name="Picture 4" descr="C:\Users\VEDRKG\AppData\Local\Temp\1\SNAGHTML4375b4e.PNG">
            <a:extLst>
              <a:ext uri="{FF2B5EF4-FFF2-40B4-BE49-F238E27FC236}">
                <a16:creationId xmlns:a16="http://schemas.microsoft.com/office/drawing/2014/main" id="{D2BF9885-56C2-442D-AD4B-6FFA4E837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777" y="1815722"/>
            <a:ext cx="7114223" cy="398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3434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511" y="1410882"/>
            <a:ext cx="5957489" cy="45898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392" y="1883116"/>
            <a:ext cx="28452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/>
              <a:t>RStudio panels</a:t>
            </a:r>
          </a:p>
          <a:p>
            <a:r>
              <a:rPr lang="en-U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552540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277" y="1370638"/>
            <a:ext cx="6009724" cy="4630112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" y="1640801"/>
            <a:ext cx="2609003" cy="3733461"/>
          </a:xfrm>
          <a:prstGeom prst="rect">
            <a:avLst/>
          </a:prstGeom>
        </p:spPr>
        <p:txBody>
          <a:bodyPr/>
          <a:lstStyle>
            <a:lvl1pPr marL="306864" indent="-306864" algn="l" rtl="0" eaLnBrk="1" fontAlgn="base" hangingPunct="1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1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2124" indent="-302631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–"/>
              <a:defRPr sz="1900">
                <a:solidFill>
                  <a:schemeClr val="tx1"/>
                </a:solidFill>
                <a:latin typeface="+mn-lt"/>
              </a:defRPr>
            </a:lvl2pPr>
            <a:lvl3pPr marL="1523733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1900">
                <a:solidFill>
                  <a:schemeClr val="tx1"/>
                </a:solidFill>
                <a:latin typeface="+mn-lt"/>
              </a:defRPr>
            </a:lvl3pPr>
            <a:lvl4pPr marL="2133227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742720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190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7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7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7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7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500" kern="0" dirty="0"/>
              <a:t>R session starts with setting up a working directory</a:t>
            </a:r>
          </a:p>
          <a:p>
            <a:r>
              <a:rPr lang="en-US" sz="1500" kern="0" dirty="0"/>
              <a:t>This tells R where to find all of the files used in the session</a:t>
            </a:r>
            <a:endParaRPr lang="en-US" sz="1350" kern="0" dirty="0"/>
          </a:p>
          <a:p>
            <a:endParaRPr lang="en-US" sz="1350" kern="0" dirty="0"/>
          </a:p>
        </p:txBody>
      </p:sp>
    </p:spTree>
    <p:extLst>
      <p:ext uri="{BB962C8B-B14F-4D97-AF65-F5344CB8AC3E}">
        <p14:creationId xmlns:p14="http://schemas.microsoft.com/office/powerpoint/2010/main" val="39953186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Starting an R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6173390" cy="1152355"/>
          </a:xfrm>
        </p:spPr>
        <p:txBody>
          <a:bodyPr/>
          <a:lstStyle/>
          <a:p>
            <a:r>
              <a:rPr lang="en-US" dirty="0"/>
              <a:t>Set working directory</a:t>
            </a:r>
          </a:p>
          <a:p>
            <a:pPr lvl="1"/>
            <a:r>
              <a:rPr lang="en-US" dirty="0"/>
              <a:t>Commands to know</a:t>
            </a:r>
          </a:p>
          <a:p>
            <a:pPr lvl="2"/>
            <a:r>
              <a:rPr lang="en-US" dirty="0" err="1"/>
              <a:t>getwd</a:t>
            </a:r>
            <a:r>
              <a:rPr lang="en-US" dirty="0"/>
              <a:t>()</a:t>
            </a:r>
          </a:p>
          <a:p>
            <a:pPr lvl="2"/>
            <a:r>
              <a:rPr lang="en-US" dirty="0" err="1"/>
              <a:t>setwd</a:t>
            </a:r>
            <a:r>
              <a:rPr lang="en-US" dirty="0"/>
              <a:t>()</a:t>
            </a:r>
          </a:p>
          <a:p>
            <a:endParaRPr lang="en-US" dirty="0"/>
          </a:p>
          <a:p>
            <a:r>
              <a:rPr lang="en-US" dirty="0"/>
              <a:t>Load packages</a:t>
            </a:r>
          </a:p>
          <a:p>
            <a:pPr lvl="1"/>
            <a:r>
              <a:rPr lang="en-US" dirty="0"/>
              <a:t>library(</a:t>
            </a:r>
            <a:r>
              <a:rPr lang="en-US" i="1" dirty="0"/>
              <a:t>package name</a:t>
            </a:r>
            <a:r>
              <a:rPr lang="en-US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976" y="1756711"/>
            <a:ext cx="5834024" cy="424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3505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a Package (Windows machines)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to My Documents/R/win-library folder</a:t>
            </a:r>
          </a:p>
          <a:p>
            <a:pPr lvl="1"/>
            <a:r>
              <a:rPr lang="en-US" dirty="0"/>
              <a:t>R will look for packages in a folder with R/win-library</a:t>
            </a:r>
          </a:p>
          <a:p>
            <a:r>
              <a:rPr lang="en-US" dirty="0"/>
              <a:t>Comprehensive R Archive Network (CRAN)</a:t>
            </a:r>
          </a:p>
          <a:p>
            <a:pPr lvl="1"/>
            <a:r>
              <a:rPr lang="en-US" dirty="0"/>
              <a:t>11,900 plus packages</a:t>
            </a:r>
          </a:p>
          <a:p>
            <a:pPr lvl="1"/>
            <a:r>
              <a:rPr lang="en-US" dirty="0"/>
              <a:t>Can download binaries through R (requires admin rights) or outside of R</a:t>
            </a:r>
          </a:p>
        </p:txBody>
      </p:sp>
    </p:spTree>
    <p:extLst>
      <p:ext uri="{BB962C8B-B14F-4D97-AF65-F5344CB8AC3E}">
        <p14:creationId xmlns:p14="http://schemas.microsoft.com/office/powerpoint/2010/main" val="36004470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4" y="1890090"/>
            <a:ext cx="7902759" cy="37588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42990" y="1543051"/>
            <a:ext cx="8458117" cy="2726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 i="1">
                <a:solidFill>
                  <a:srgbClr val="00587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5pPr>
            <a:lvl6pPr marL="60949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6pPr>
            <a:lvl7pPr marL="1218987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7pPr>
            <a:lvl8pPr marL="182848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8pPr>
            <a:lvl9pPr marL="243797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9pPr>
          </a:lstStyle>
          <a:p>
            <a:r>
              <a:rPr lang="en-US" sz="2025" kern="0" dirty="0"/>
              <a:t>CRAN Search</a:t>
            </a:r>
          </a:p>
        </p:txBody>
      </p:sp>
    </p:spTree>
    <p:extLst>
      <p:ext uri="{BB962C8B-B14F-4D97-AF65-F5344CB8AC3E}">
        <p14:creationId xmlns:p14="http://schemas.microsoft.com/office/powerpoint/2010/main" val="10889006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42990" y="1543051"/>
            <a:ext cx="8458117" cy="2726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 i="1">
                <a:solidFill>
                  <a:srgbClr val="00587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5pPr>
            <a:lvl6pPr marL="60949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6pPr>
            <a:lvl7pPr marL="1218987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7pPr>
            <a:lvl8pPr marL="182848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8pPr>
            <a:lvl9pPr marL="243797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 i="1">
                <a:solidFill>
                  <a:srgbClr val="003663"/>
                </a:solidFill>
                <a:latin typeface="Arial" charset="0"/>
              </a:defRPr>
            </a:lvl9pPr>
          </a:lstStyle>
          <a:p>
            <a:r>
              <a:rPr lang="en-US" sz="2025" kern="0" dirty="0"/>
              <a:t>CRAN Package Page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62" y="1834276"/>
            <a:ext cx="6643837" cy="416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9089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 Binary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packages extract with sub-folder versions and R may not recognize them, such as the CODA package</a:t>
            </a:r>
          </a:p>
          <a:p>
            <a:r>
              <a:rPr lang="en-US" dirty="0"/>
              <a:t>Just move coda to the 3.4 folder</a:t>
            </a:r>
          </a:p>
          <a:p>
            <a:pPr lvl="1"/>
            <a:r>
              <a:rPr lang="en-US" dirty="0"/>
              <a:t>Same level as </a:t>
            </a:r>
            <a:r>
              <a:rPr lang="en-US" dirty="0" err="1"/>
              <a:t>rjags</a:t>
            </a:r>
            <a:endParaRPr lang="en-US" dirty="0"/>
          </a:p>
          <a:p>
            <a:pPr lvl="1"/>
            <a:r>
              <a:rPr lang="en-US" dirty="0"/>
              <a:t>Coda_0.19-1 only contains coda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958782-F28E-42CF-8269-170C619DA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479" y="2430150"/>
            <a:ext cx="5145697" cy="234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4147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979494"/>
            <a:ext cx="8458117" cy="272671"/>
          </a:xfrm>
        </p:spPr>
        <p:txBody>
          <a:bodyPr/>
          <a:lstStyle/>
          <a:p>
            <a:r>
              <a:rPr lang="en-US" dirty="0"/>
              <a:t>Console Entry Starting an R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828924" cy="3484584"/>
          </a:xfrm>
        </p:spPr>
        <p:txBody>
          <a:bodyPr/>
          <a:lstStyle/>
          <a:p>
            <a:r>
              <a:rPr lang="en-US" dirty="0"/>
              <a:t>Entry can be cut and paste from editing pane to console</a:t>
            </a:r>
          </a:p>
          <a:p>
            <a:pPr lvl="1"/>
            <a:r>
              <a:rPr lang="en-US" dirty="0"/>
              <a:t>Provides repeat-ability and quick return to analyses</a:t>
            </a:r>
          </a:p>
          <a:p>
            <a:pPr lvl="1"/>
            <a:r>
              <a:rPr lang="en-US" dirty="0"/>
              <a:t>Can save as .r extension (R script)</a:t>
            </a:r>
          </a:p>
          <a:p>
            <a:r>
              <a:rPr lang="en-US" dirty="0"/>
              <a:t>Terminal tab is for access to the system shell for “advanced users”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904" y="1765872"/>
            <a:ext cx="6208096" cy="423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969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probability of meeting a reliability goal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34113"/>
            <a:ext cx="8231187" cy="4524375"/>
          </a:xfrm>
        </p:spPr>
        <p:txBody>
          <a:bodyPr/>
          <a:lstStyle/>
          <a:p>
            <a:r>
              <a:rPr lang="en-US" dirty="0"/>
              <a:t>We are going to replace our emergency diesel generators with fuel cells, but we wish to have the new system meet a reliability goal before the switch</a:t>
            </a:r>
          </a:p>
          <a:p>
            <a:r>
              <a:rPr lang="en-US" dirty="0"/>
              <a:t>Our reliability goal is the new system should have a reliability of 0.99 with a probability of 95%</a:t>
            </a:r>
          </a:p>
          <a:p>
            <a:pPr lvl="1"/>
            <a:r>
              <a:rPr lang="en-US" dirty="0"/>
              <a:t>In other words, the failure</a:t>
            </a:r>
          </a:p>
          <a:p>
            <a:pPr lvl="1">
              <a:buNone/>
            </a:pPr>
            <a:r>
              <a:rPr lang="en-US" dirty="0"/>
              <a:t>	probability should be less</a:t>
            </a:r>
          </a:p>
          <a:p>
            <a:pPr lvl="1">
              <a:buNone/>
            </a:pPr>
            <a:r>
              <a:rPr lang="en-US" dirty="0"/>
              <a:t>	than 0.01 with</a:t>
            </a:r>
          </a:p>
          <a:p>
            <a:pPr lvl="1">
              <a:buNone/>
            </a:pPr>
            <a:r>
              <a:rPr lang="en-US" dirty="0"/>
              <a:t>	probability 0.95</a:t>
            </a:r>
          </a:p>
        </p:txBody>
      </p:sp>
      <p:pic>
        <p:nvPicPr>
          <p:cNvPr id="3686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999" y="3352799"/>
            <a:ext cx="3385763" cy="281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1061687"/>
            <a:ext cx="8458117" cy="272671"/>
          </a:xfrm>
        </p:spPr>
        <p:txBody>
          <a:bodyPr/>
          <a:lstStyle/>
          <a:p>
            <a:r>
              <a:rPr lang="en-US" dirty="0"/>
              <a:t>RStudio Packages Tab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828924" cy="3484584"/>
          </a:xfrm>
        </p:spPr>
        <p:txBody>
          <a:bodyPr/>
          <a:lstStyle/>
          <a:p>
            <a:r>
              <a:rPr lang="en-US" dirty="0"/>
              <a:t>Packages tab can load and detach packages by just clicking on the box.</a:t>
            </a:r>
          </a:p>
          <a:p>
            <a:r>
              <a:rPr lang="en-US" dirty="0"/>
              <a:t>Update package will do so in R environment and you’ll need admin privileges</a:t>
            </a:r>
          </a:p>
          <a:p>
            <a:pPr lvl="1"/>
            <a:r>
              <a:rPr lang="en-US" dirty="0"/>
              <a:t>It checks for updates available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A12060-8709-49E7-9BA6-32E1F2C06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835" y="1913652"/>
            <a:ext cx="5943206" cy="408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218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Language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There’s a ton of help online</a:t>
            </a:r>
          </a:p>
          <a:p>
            <a:r>
              <a:rPr lang="en-US" dirty="0"/>
              <a:t>Variables generally use leftward “&lt;-” or rightward “-&gt;” operator. Equal sign works sometimes</a:t>
            </a:r>
          </a:p>
          <a:p>
            <a:pPr lvl="1"/>
            <a:r>
              <a:rPr lang="en-US" dirty="0"/>
              <a:t>Operator points to the variable</a:t>
            </a:r>
          </a:p>
          <a:p>
            <a:pPr lvl="1"/>
            <a:r>
              <a:rPr lang="en-US" dirty="0"/>
              <a:t>X &lt;- 7</a:t>
            </a:r>
          </a:p>
          <a:p>
            <a:pPr lvl="1"/>
            <a:r>
              <a:rPr lang="en-US" dirty="0"/>
              <a:t>42 -&gt; Y</a:t>
            </a:r>
          </a:p>
          <a:p>
            <a:r>
              <a:rPr lang="en-US" dirty="0"/>
              <a:t>List or vector uses c()</a:t>
            </a:r>
          </a:p>
          <a:p>
            <a:pPr lvl="1"/>
            <a:r>
              <a:rPr lang="en-US" dirty="0" err="1"/>
              <a:t>list_a</a:t>
            </a:r>
            <a:r>
              <a:rPr lang="en-US" dirty="0"/>
              <a:t> &lt;- c(1, 3, 5, 7)</a:t>
            </a:r>
          </a:p>
          <a:p>
            <a:pPr lvl="1"/>
            <a:r>
              <a:rPr lang="en-US" dirty="0" err="1"/>
              <a:t>list.b</a:t>
            </a:r>
            <a:r>
              <a:rPr lang="en-US" dirty="0"/>
              <a:t> &lt;- c(“use”, “R”)</a:t>
            </a:r>
          </a:p>
          <a:p>
            <a:r>
              <a:rPr lang="en-US" dirty="0"/>
              <a:t>Variables limited to dots, underscores and alphanumeric</a:t>
            </a:r>
          </a:p>
          <a:p>
            <a:r>
              <a:rPr lang="en-US" dirty="0"/>
              <a:t>Syntax for package commands are both in the console popup help and in the package documentation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0052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1041460"/>
            <a:ext cx="8458117" cy="272671"/>
          </a:xfrm>
        </p:spPr>
        <p:txBody>
          <a:bodyPr/>
          <a:lstStyle/>
          <a:p>
            <a:r>
              <a:rPr lang="en-US" dirty="0"/>
              <a:t>RStudio and R in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828924" cy="3484584"/>
          </a:xfrm>
        </p:spPr>
        <p:txBody>
          <a:bodyPr/>
          <a:lstStyle/>
          <a:p>
            <a:r>
              <a:rPr lang="en-US" dirty="0"/>
              <a:t>R script in upper left window</a:t>
            </a:r>
          </a:p>
          <a:p>
            <a:r>
              <a:rPr lang="en-US" dirty="0"/>
              <a:t>Console in lower left window</a:t>
            </a:r>
          </a:p>
          <a:p>
            <a:pPr lvl="1"/>
            <a:r>
              <a:rPr lang="en-US" dirty="0"/>
              <a:t>Cut and paste R script here</a:t>
            </a:r>
          </a:p>
          <a:p>
            <a:r>
              <a:rPr lang="en-US" dirty="0"/>
              <a:t>Global Environment in upper right window</a:t>
            </a:r>
          </a:p>
          <a:p>
            <a:r>
              <a:rPr lang="en-US" dirty="0"/>
              <a:t>Plots in lower right window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558A4B-1757-45ED-A96E-E4C9F87E7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24" y="1929834"/>
            <a:ext cx="6231473" cy="428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7837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1045882"/>
            <a:ext cx="8458117" cy="272671"/>
          </a:xfrm>
        </p:spPr>
        <p:txBody>
          <a:bodyPr/>
          <a:lstStyle/>
          <a:p>
            <a:r>
              <a:rPr lang="en-US" dirty="0"/>
              <a:t>RStudio Using a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642815" cy="3484584"/>
          </a:xfrm>
        </p:spPr>
        <p:txBody>
          <a:bodyPr/>
          <a:lstStyle/>
          <a:p>
            <a:r>
              <a:rPr lang="en-US" dirty="0"/>
              <a:t>Using script in upper left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64D846-581D-4495-9E27-0F6184471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484" y="1954191"/>
            <a:ext cx="6189623" cy="425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8851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988382"/>
            <a:ext cx="8458117" cy="272671"/>
          </a:xfrm>
        </p:spPr>
        <p:txBody>
          <a:bodyPr/>
          <a:lstStyle/>
          <a:p>
            <a:r>
              <a:rPr lang="en-US" dirty="0"/>
              <a:t>RStudio Using a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828924" cy="3484584"/>
          </a:xfrm>
        </p:spPr>
        <p:txBody>
          <a:bodyPr/>
          <a:lstStyle/>
          <a:p>
            <a:r>
              <a:rPr lang="en-US" dirty="0"/>
              <a:t>Set the working directory</a:t>
            </a:r>
          </a:p>
          <a:p>
            <a:pPr lvl="1"/>
            <a:r>
              <a:rPr lang="en-US" dirty="0"/>
              <a:t>Used </a:t>
            </a:r>
            <a:r>
              <a:rPr lang="en-US" dirty="0" err="1"/>
              <a:t>thumbdrive</a:t>
            </a:r>
            <a:r>
              <a:rPr lang="en-US" dirty="0"/>
              <a:t> here</a:t>
            </a:r>
          </a:p>
          <a:p>
            <a:pPr lvl="1"/>
            <a:r>
              <a:rPr lang="en-US" dirty="0"/>
              <a:t>Note forward slashes</a:t>
            </a:r>
          </a:p>
          <a:p>
            <a:r>
              <a:rPr lang="en-US" dirty="0"/>
              <a:t>Attach </a:t>
            </a:r>
            <a:r>
              <a:rPr lang="en-US" dirty="0" err="1"/>
              <a:t>rjags</a:t>
            </a:r>
            <a:r>
              <a:rPr lang="en-US" dirty="0"/>
              <a:t> package</a:t>
            </a:r>
          </a:p>
          <a:p>
            <a:r>
              <a:rPr lang="en-US" dirty="0"/>
              <a:t>Program will auto-suggest and show syntax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1C8306-3F1B-4762-848D-10ACEC4AB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26" y="1954191"/>
            <a:ext cx="6315074" cy="279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355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1146554"/>
            <a:ext cx="8458117" cy="272671"/>
          </a:xfrm>
        </p:spPr>
        <p:txBody>
          <a:bodyPr/>
          <a:lstStyle/>
          <a:p>
            <a:r>
              <a:rPr lang="en-US" dirty="0"/>
              <a:t>RStudio Using a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642815" cy="3484584"/>
          </a:xfrm>
        </p:spPr>
        <p:txBody>
          <a:bodyPr/>
          <a:lstStyle/>
          <a:p>
            <a:r>
              <a:rPr lang="en-US" dirty="0"/>
              <a:t>Text editor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0EAF47-C3FC-4591-A5B5-F8E0EE448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498" y="1954190"/>
            <a:ext cx="6887077" cy="453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2180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90" y="1146554"/>
            <a:ext cx="8458117" cy="272671"/>
          </a:xfrm>
        </p:spPr>
        <p:txBody>
          <a:bodyPr/>
          <a:lstStyle/>
          <a:p>
            <a:r>
              <a:rPr lang="en-US" dirty="0"/>
              <a:t>RStudio Using a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642815" cy="3484584"/>
          </a:xfrm>
        </p:spPr>
        <p:txBody>
          <a:bodyPr/>
          <a:lstStyle/>
          <a:p>
            <a:r>
              <a:rPr lang="en-US" dirty="0"/>
              <a:t>Using script in upper left</a:t>
            </a:r>
          </a:p>
          <a:p>
            <a:r>
              <a:rPr lang="en-US" dirty="0"/>
              <a:t>Can highlight and </a:t>
            </a:r>
            <a:r>
              <a:rPr lang="en-US" dirty="0" err="1"/>
              <a:t>CTRL+Enter</a:t>
            </a:r>
            <a:endParaRPr lang="en-US" dirty="0"/>
          </a:p>
          <a:p>
            <a:r>
              <a:rPr lang="en-US" dirty="0"/>
              <a:t>Script runs in lower left and shows results</a:t>
            </a:r>
          </a:p>
          <a:p>
            <a:r>
              <a:rPr lang="en-US" dirty="0"/>
              <a:t>Note objects in Environment can be viewed</a:t>
            </a:r>
          </a:p>
          <a:p>
            <a:r>
              <a:rPr lang="en-US" dirty="0"/>
              <a:t>History in upper right shows history of commands without results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B2ABBB-023D-4D9F-8C55-63D5F0DD1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074" y="1954191"/>
            <a:ext cx="6338924" cy="435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6677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39" y="950062"/>
            <a:ext cx="8458117" cy="272671"/>
          </a:xfrm>
        </p:spPr>
        <p:txBody>
          <a:bodyPr/>
          <a:lstStyle/>
          <a:p>
            <a:r>
              <a:rPr lang="en-US" dirty="0"/>
              <a:t>RStudio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954191"/>
            <a:ext cx="2642815" cy="3484584"/>
          </a:xfrm>
        </p:spPr>
        <p:txBody>
          <a:bodyPr/>
          <a:lstStyle/>
          <a:p>
            <a:r>
              <a:rPr lang="en-US" dirty="0"/>
              <a:t>Script acts as a running log of analyses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574" y="1370637"/>
            <a:ext cx="6421427" cy="494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2889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Inference Programs in 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OpenBUGS</a:t>
            </a:r>
          </a:p>
          <a:p>
            <a:r>
              <a:rPr lang="en-US" dirty="0"/>
              <a:t>JAGS</a:t>
            </a:r>
          </a:p>
          <a:p>
            <a:r>
              <a:rPr lang="en-US" dirty="0"/>
              <a:t>STAN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4429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OpenBUGS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 selection of packages available</a:t>
            </a:r>
          </a:p>
          <a:p>
            <a:pPr lvl="1"/>
            <a:r>
              <a:rPr lang="en-US" dirty="0"/>
              <a:t>R2OpenBUGS</a:t>
            </a:r>
          </a:p>
          <a:p>
            <a:pPr lvl="1"/>
            <a:r>
              <a:rPr lang="en-US" dirty="0" err="1"/>
              <a:t>BRugs</a:t>
            </a:r>
            <a:endParaRPr lang="en-US" dirty="0"/>
          </a:p>
          <a:p>
            <a:r>
              <a:rPr lang="en-US" dirty="0"/>
              <a:t>Syntax is the same as for the stand alone interface</a:t>
            </a:r>
          </a:p>
          <a:p>
            <a:r>
              <a:rPr lang="en-US" dirty="0"/>
              <a:t>New commands specific to the packages are well defined in the package documentation</a:t>
            </a:r>
          </a:p>
          <a:p>
            <a:r>
              <a:rPr lang="en-US" dirty="0"/>
              <a:t>Similar syntax to Batch Bugs demonstrated in the class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38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probability of meeting a reliability goal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947269"/>
            <a:ext cx="8231187" cy="4524375"/>
          </a:xfrm>
        </p:spPr>
        <p:txBody>
          <a:bodyPr/>
          <a:lstStyle/>
          <a:p>
            <a:r>
              <a:rPr lang="en-US" dirty="0"/>
              <a:t>We test the fuel cell system and find one failure in 250 system demands</a:t>
            </a:r>
          </a:p>
          <a:p>
            <a:r>
              <a:rPr lang="en-US" dirty="0"/>
              <a:t>Calculate</a:t>
            </a:r>
          </a:p>
          <a:p>
            <a:pPr lvl="1"/>
            <a:r>
              <a:rPr lang="en-US" dirty="0"/>
              <a:t>The probability we meet the goal</a:t>
            </a:r>
          </a:p>
          <a:p>
            <a:pPr lvl="1"/>
            <a:r>
              <a:rPr lang="en-US" dirty="0"/>
              <a:t>The probability that we will see one or more failures in the next 250 demands on the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Just Another Gibbs Sampler</a:t>
            </a:r>
          </a:p>
          <a:p>
            <a:r>
              <a:rPr lang="en-US" dirty="0"/>
              <a:t>Developed and maintained by Martyn Plummer</a:t>
            </a:r>
          </a:p>
          <a:p>
            <a:r>
              <a:rPr lang="en-US" dirty="0"/>
              <a:t>More current support than OpenBUGS</a:t>
            </a:r>
          </a:p>
          <a:p>
            <a:r>
              <a:rPr lang="en-US" dirty="0"/>
              <a:t>Runs in the R environment through interface packages</a:t>
            </a:r>
          </a:p>
          <a:p>
            <a:pPr lvl="1"/>
            <a:r>
              <a:rPr lang="en-US" dirty="0"/>
              <a:t>RJAGS</a:t>
            </a:r>
          </a:p>
          <a:p>
            <a:pPr lvl="1"/>
            <a:r>
              <a:rPr lang="en-US" dirty="0"/>
              <a:t>R2JAGS</a:t>
            </a:r>
          </a:p>
          <a:p>
            <a:r>
              <a:rPr lang="en-US" dirty="0"/>
              <a:t>Nearly identical syntax to OpenBUGS, however there are differences</a:t>
            </a:r>
          </a:p>
          <a:p>
            <a:r>
              <a:rPr lang="en-US" dirty="0"/>
              <a:t>Vast help through Source Forge Q&amp;A files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16107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Different sampling algorithms than OpenBUGS or JAGS</a:t>
            </a:r>
          </a:p>
          <a:p>
            <a:r>
              <a:rPr lang="en-US" dirty="0"/>
              <a:t>Uses Hamiltonian Monte Carlo to sample in sequences from a probability distribution</a:t>
            </a:r>
          </a:p>
          <a:p>
            <a:pPr lvl="1"/>
            <a:r>
              <a:rPr lang="en-US" dirty="0"/>
              <a:t>Useful for models that have difficulty converging in OpenBUGS or JAGS</a:t>
            </a:r>
          </a:p>
          <a:p>
            <a:r>
              <a:rPr lang="en-US" dirty="0"/>
              <a:t>R package is </a:t>
            </a:r>
            <a:r>
              <a:rPr lang="en-US" dirty="0" err="1"/>
              <a:t>RStan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426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RStudio is a useful interface to use R</a:t>
            </a:r>
          </a:p>
          <a:p>
            <a:r>
              <a:rPr lang="en-US" dirty="0"/>
              <a:t>R requires admin rights</a:t>
            </a:r>
          </a:p>
          <a:p>
            <a:r>
              <a:rPr lang="en-US" dirty="0"/>
              <a:t>RStudio and R packages do not require admin rights</a:t>
            </a:r>
          </a:p>
          <a:p>
            <a:r>
              <a:rPr lang="en-US" dirty="0"/>
              <a:t>R script easily organizes and reproduces analyses</a:t>
            </a:r>
          </a:p>
          <a:p>
            <a:r>
              <a:rPr lang="en-US" dirty="0"/>
              <a:t>Very well supported with tons of help online</a:t>
            </a:r>
          </a:p>
          <a:p>
            <a:r>
              <a:rPr lang="en-US" dirty="0"/>
              <a:t>OpenBUGS runs in R environment, as does JAGS, a sister program to OpenBUGS which seems to run a little faster and has more current support</a:t>
            </a:r>
          </a:p>
          <a:p>
            <a:r>
              <a:rPr lang="en-US" dirty="0"/>
              <a:t>Stan is also a current highly supported Bayesian inference program that runs in R and useful for models that have problems converging</a:t>
            </a:r>
          </a:p>
        </p:txBody>
      </p:sp>
    </p:spTree>
    <p:extLst>
      <p:ext uri="{BB962C8B-B14F-4D97-AF65-F5344CB8AC3E}">
        <p14:creationId xmlns:p14="http://schemas.microsoft.com/office/powerpoint/2010/main" val="2236104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Goal OpenBUGS Script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265" y="5106294"/>
            <a:ext cx="7665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/>
              <a:t>The probability we meet the goal = 83%</a:t>
            </a:r>
          </a:p>
          <a:p>
            <a:pPr lvl="1"/>
            <a:r>
              <a:rPr lang="en-US" dirty="0"/>
              <a:t>The probability that we will see one or more failures</a:t>
            </a:r>
          </a:p>
          <a:p>
            <a:pPr lvl="1"/>
            <a:r>
              <a:rPr lang="en-US" dirty="0"/>
              <a:t>in the next 250 demands on the system = 64%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006" y="1437664"/>
            <a:ext cx="8534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model	{</a:t>
            </a:r>
          </a:p>
          <a:p>
            <a:r>
              <a:rPr lang="en-US" sz="1400" b="1" dirty="0"/>
              <a:t>x ~ </a:t>
            </a:r>
            <a:r>
              <a:rPr lang="en-US" sz="1400" b="1" dirty="0" err="1"/>
              <a:t>dbin</a:t>
            </a:r>
            <a:r>
              <a:rPr lang="en-US" sz="1400" b="1" dirty="0"/>
              <a:t>(p, N) 	# Number of failures in N demands</a:t>
            </a:r>
          </a:p>
          <a:p>
            <a:r>
              <a:rPr lang="es-ES" sz="1400" b="1" dirty="0"/>
              <a:t>p ~ </a:t>
            </a:r>
            <a:r>
              <a:rPr lang="es-ES" sz="1400" b="1" dirty="0" err="1"/>
              <a:t>dbeta</a:t>
            </a:r>
            <a:r>
              <a:rPr lang="es-ES" sz="1400" b="1" dirty="0"/>
              <a:t>(0.5, 0.5)	 # </a:t>
            </a:r>
            <a:r>
              <a:rPr lang="es-ES" sz="1400" b="1" dirty="0" err="1"/>
              <a:t>Jeffrey's</a:t>
            </a:r>
            <a:r>
              <a:rPr lang="es-ES" sz="1400" b="1" dirty="0"/>
              <a:t> prior</a:t>
            </a:r>
          </a:p>
          <a:p>
            <a:r>
              <a:rPr lang="en-US" sz="1400" b="1" dirty="0"/>
              <a:t>x.rep ~ </a:t>
            </a:r>
            <a:r>
              <a:rPr lang="en-US" sz="1400" b="1" dirty="0" err="1"/>
              <a:t>dbin</a:t>
            </a:r>
            <a:r>
              <a:rPr lang="en-US" sz="1400" b="1" dirty="0"/>
              <a:t>(p, N) 	# Replicated data</a:t>
            </a:r>
          </a:p>
          <a:p>
            <a:r>
              <a:rPr lang="en-US" sz="1400" b="1" dirty="0"/>
              <a:t># step(x.rep - z) gives Pr(x.rep &gt;= z)</a:t>
            </a:r>
          </a:p>
          <a:p>
            <a:r>
              <a:rPr lang="en-US" sz="1400" b="1" dirty="0"/>
              <a:t># step(z - x.rep) gives </a:t>
            </a:r>
            <a:r>
              <a:rPr lang="en-US" sz="1400" b="1" dirty="0" err="1"/>
              <a:t>Pr</a:t>
            </a:r>
            <a:r>
              <a:rPr lang="en-US" sz="1400" b="1" dirty="0"/>
              <a:t>(</a:t>
            </a:r>
            <a:r>
              <a:rPr lang="en-US" sz="1400" b="1" dirty="0" err="1"/>
              <a:t>x.rep</a:t>
            </a:r>
            <a:r>
              <a:rPr lang="en-US" sz="1400" b="1" dirty="0"/>
              <a:t> &lt;= z)</a:t>
            </a:r>
          </a:p>
          <a:p>
            <a:r>
              <a:rPr lang="en-US" sz="1400" b="1" dirty="0"/>
              <a:t>p.0 &lt;- step(0 - x.rep)  # </a:t>
            </a:r>
            <a:r>
              <a:rPr lang="en-US" sz="1400" b="1" dirty="0" err="1"/>
              <a:t>Prob</a:t>
            </a:r>
            <a:r>
              <a:rPr lang="en-US" sz="1400" b="1" dirty="0"/>
              <a:t> 0 failures (in N demands)</a:t>
            </a:r>
          </a:p>
          <a:p>
            <a:r>
              <a:rPr lang="en-US" sz="1400" b="1" dirty="0"/>
              <a:t>p.not0 &lt;- 1 - p.0</a:t>
            </a:r>
          </a:p>
          <a:p>
            <a:r>
              <a:rPr lang="en-US" sz="1400" b="1" dirty="0"/>
              <a:t>p.1 &lt;- step(x.rep - 1) # </a:t>
            </a:r>
            <a:r>
              <a:rPr lang="en-US" sz="1400" b="1" dirty="0" err="1"/>
              <a:t>Prob</a:t>
            </a:r>
            <a:r>
              <a:rPr lang="en-US" sz="1400" b="1" dirty="0"/>
              <a:t> 1 or more failures (in N demands)</a:t>
            </a:r>
          </a:p>
          <a:p>
            <a:r>
              <a:rPr lang="en-US" sz="1400" b="1" dirty="0"/>
              <a:t>p.not1 &lt;- 1 - p.1</a:t>
            </a:r>
          </a:p>
          <a:p>
            <a:endParaRPr lang="en-US" sz="1400" b="1" dirty="0"/>
          </a:p>
          <a:p>
            <a:r>
              <a:rPr lang="en-US" sz="1400" b="1" dirty="0" err="1"/>
              <a:t>p.notgoal</a:t>
            </a:r>
            <a:r>
              <a:rPr lang="en-US" sz="1400" b="1" dirty="0"/>
              <a:t> &lt;- step(p - goal)  	# </a:t>
            </a:r>
            <a:r>
              <a:rPr lang="en-US" sz="1400" b="1" dirty="0" err="1"/>
              <a:t>Prob</a:t>
            </a:r>
            <a:r>
              <a:rPr lang="en-US" sz="1400" b="1" dirty="0"/>
              <a:t> not meeting goal</a:t>
            </a:r>
          </a:p>
          <a:p>
            <a:r>
              <a:rPr lang="en-US" sz="1400" b="1" dirty="0" err="1"/>
              <a:t>p.goal</a:t>
            </a:r>
            <a:r>
              <a:rPr lang="en-US" sz="1400" b="1" dirty="0"/>
              <a:t> &lt;- 1 - </a:t>
            </a:r>
            <a:r>
              <a:rPr lang="en-US" sz="1400" b="1" dirty="0" err="1"/>
              <a:t>p.notgoal</a:t>
            </a:r>
            <a:r>
              <a:rPr lang="en-US" sz="1400" b="1" dirty="0"/>
              <a:t>  	# </a:t>
            </a:r>
            <a:r>
              <a:rPr lang="en-US" sz="1400" b="1" dirty="0" err="1"/>
              <a:t>Prob</a:t>
            </a:r>
            <a:r>
              <a:rPr lang="en-US" sz="1400" b="1" dirty="0"/>
              <a:t> meeting goal</a:t>
            </a:r>
          </a:p>
          <a:p>
            <a:r>
              <a:rPr lang="en-US" sz="1400" b="1" dirty="0" err="1"/>
              <a:t>p.goal.check</a:t>
            </a:r>
            <a:r>
              <a:rPr lang="en-US" sz="1400" b="1" dirty="0"/>
              <a:t> &lt;- step(goal - p) 	# </a:t>
            </a:r>
            <a:r>
              <a:rPr lang="en-US" sz="1400" b="1" dirty="0" err="1"/>
              <a:t>Prob</a:t>
            </a:r>
            <a:r>
              <a:rPr lang="en-US" sz="1400" b="1" dirty="0"/>
              <a:t> meeting goal</a:t>
            </a:r>
          </a:p>
          <a:p>
            <a:r>
              <a:rPr lang="en-US" sz="1400" b="1" dirty="0"/>
              <a:t>}</a:t>
            </a:r>
          </a:p>
          <a:p>
            <a:r>
              <a:rPr lang="en-US" sz="1400" b="1" dirty="0"/>
              <a:t>data</a:t>
            </a:r>
          </a:p>
          <a:p>
            <a:r>
              <a:rPr lang="en-US" sz="1400" b="1" dirty="0"/>
              <a:t>list(N=250, x=1, goal=0.01)</a:t>
            </a:r>
            <a:endParaRPr lang="en-US" sz="1400" dirty="0">
              <a:solidFill>
                <a:srgbClr val="006600"/>
              </a:solidFill>
            </a:endParaRPr>
          </a:p>
        </p:txBody>
      </p:sp>
      <p:pic>
        <p:nvPicPr>
          <p:cNvPr id="7" name="Picture 6" descr="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6195" y="6045379"/>
            <a:ext cx="360967" cy="4827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2915" y="6132879"/>
            <a:ext cx="3195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Probability of Meeting </a:t>
            </a:r>
            <a:r>
              <a:rPr lang="en-US" sz="1400" b="1" dirty="0" err="1"/>
              <a:t>Rel</a:t>
            </a:r>
            <a:r>
              <a:rPr lang="en-US" sz="1400" b="1" dirty="0"/>
              <a:t> </a:t>
            </a:r>
            <a:r>
              <a:rPr lang="en-US" sz="1400" b="1" dirty="0" err="1"/>
              <a:t>Goal.odc</a:t>
            </a:r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10-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F6FEB2-2A2B-42C0-A0BE-DB6FCB8EBCAE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153</TotalTime>
  <Words>3725</Words>
  <Application>Microsoft Macintosh PowerPoint</Application>
  <PresentationFormat>On-screen Show (4:3)</PresentationFormat>
  <Paragraphs>591</Paragraphs>
  <Slides>82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8" baseType="lpstr">
      <vt:lpstr>Arial</vt:lpstr>
      <vt:lpstr>Calibri</vt:lpstr>
      <vt:lpstr>Cambria</vt:lpstr>
      <vt:lpstr>Cambria Math</vt:lpstr>
      <vt:lpstr>Times New Roman</vt:lpstr>
      <vt:lpstr>Standard_Presentation-2016</vt:lpstr>
      <vt:lpstr>Section 10:  Misc. Bayesian Examples</vt:lpstr>
      <vt:lpstr>Check to see if a Failure Rate has Changed</vt:lpstr>
      <vt:lpstr>Checking the Assumption of a Higher Failure Rate</vt:lpstr>
      <vt:lpstr>Checking the Assumption of a Higher Failure Rate</vt:lpstr>
      <vt:lpstr>OpenBUGS Script</vt:lpstr>
      <vt:lpstr>Probability of Meeting a Reliability Goal</vt:lpstr>
      <vt:lpstr>Determining the probability of meeting a reliability goal </vt:lpstr>
      <vt:lpstr>Determining the probability of meeting a reliability goal </vt:lpstr>
      <vt:lpstr>Reliability Goal OpenBUGS Script</vt:lpstr>
      <vt:lpstr>Reliability Goal Results</vt:lpstr>
      <vt:lpstr>Modeling “Extreme” Events </vt:lpstr>
      <vt:lpstr>Modeling the initiator or enabler</vt:lpstr>
      <vt:lpstr>A Synthetic Extreme Events Example</vt:lpstr>
      <vt:lpstr>Data for the initiator</vt:lpstr>
      <vt:lpstr>Bayesian modeling for the initiator</vt:lpstr>
      <vt:lpstr>OpenBUGS script for the initiator</vt:lpstr>
      <vt:lpstr>Synthetic data example results</vt:lpstr>
      <vt:lpstr>Probable Maximum Precipitation event example</vt:lpstr>
      <vt:lpstr>Data for the initiator</vt:lpstr>
      <vt:lpstr>Bayesian modeling for the initiator</vt:lpstr>
      <vt:lpstr>OpenBUGS script for the initiator</vt:lpstr>
      <vt:lpstr>The results for the initiator</vt:lpstr>
      <vt:lpstr>The results for the initiator</vt:lpstr>
      <vt:lpstr>Using the results for the initiator</vt:lpstr>
      <vt:lpstr>Using OpenBUGS for Markov Models</vt:lpstr>
      <vt:lpstr>Markov Model</vt:lpstr>
      <vt:lpstr>Graphical Depiction of Markov Model</vt:lpstr>
      <vt:lpstr>Simplest Model is for Single Component</vt:lpstr>
      <vt:lpstr>The Math for the Single Component</vt:lpstr>
      <vt:lpstr>The Math for the Simple Component</vt:lpstr>
      <vt:lpstr>How Can We Use OpenBUGS to Solve This?</vt:lpstr>
      <vt:lpstr>OpenBUGS ode() Inputs (When Solving Markov Models)</vt:lpstr>
      <vt:lpstr>Solve the Simple Component (no repair)</vt:lpstr>
      <vt:lpstr>Step-by-Step for the Simple Component (no repair)</vt:lpstr>
      <vt:lpstr>Step-by-Step for the Simple Component (no repair)</vt:lpstr>
      <vt:lpstr>Step-by-Step for the Simple Component (no repair)</vt:lpstr>
      <vt:lpstr>Results for the Simple Component (no repair)</vt:lpstr>
      <vt:lpstr>Results for the Simple Component (no repair)</vt:lpstr>
      <vt:lpstr>Batch Script Running of OpenBUGS</vt:lpstr>
      <vt:lpstr>Batch Script Mode</vt:lpstr>
      <vt:lpstr>Batch Script Setup</vt:lpstr>
      <vt:lpstr>Batch Scripting Basic Commands</vt:lpstr>
      <vt:lpstr>Batch Scripting Basic Commands</vt:lpstr>
      <vt:lpstr>Batch Script Example</vt:lpstr>
      <vt:lpstr>The Mixture Priors Script</vt:lpstr>
      <vt:lpstr>The Mixture Priors Script</vt:lpstr>
      <vt:lpstr>The Mixture Priors Script continued</vt:lpstr>
      <vt:lpstr>The Mixture Priors Script continued</vt:lpstr>
      <vt:lpstr>Run the Mixture Priors Script</vt:lpstr>
      <vt:lpstr>Mixture Priors Script Log - Prior</vt:lpstr>
      <vt:lpstr>Mixture Priors Script Log -Posterior</vt:lpstr>
      <vt:lpstr>R and RStudio for Statistical Analysis</vt:lpstr>
      <vt:lpstr>R Programming Language</vt:lpstr>
      <vt:lpstr>RStudio</vt:lpstr>
      <vt:lpstr>Downloading R</vt:lpstr>
      <vt:lpstr>Downloading R</vt:lpstr>
      <vt:lpstr>Downloading R</vt:lpstr>
      <vt:lpstr>Setting up R</vt:lpstr>
      <vt:lpstr>Downloading RStudio</vt:lpstr>
      <vt:lpstr>Downloading RStudio</vt:lpstr>
      <vt:lpstr>RStudio</vt:lpstr>
      <vt:lpstr>PowerPoint Presentation</vt:lpstr>
      <vt:lpstr>PowerPoint Presentation</vt:lpstr>
      <vt:lpstr>Steps to Starting an R Session</vt:lpstr>
      <vt:lpstr>Downloading a Package (Windows machines)</vt:lpstr>
      <vt:lpstr>PowerPoint Presentation</vt:lpstr>
      <vt:lpstr>PowerPoint Presentation</vt:lpstr>
      <vt:lpstr>Package Binary Placement</vt:lpstr>
      <vt:lpstr>Console Entry Starting an R Session</vt:lpstr>
      <vt:lpstr>RStudio Packages Tab</vt:lpstr>
      <vt:lpstr>R Language Syntax</vt:lpstr>
      <vt:lpstr>RStudio and R in Operation</vt:lpstr>
      <vt:lpstr>RStudio Using a Package</vt:lpstr>
      <vt:lpstr>RStudio Using a Package</vt:lpstr>
      <vt:lpstr>RStudio Using a Package</vt:lpstr>
      <vt:lpstr>RStudio Using a Package</vt:lpstr>
      <vt:lpstr>RStudio Example</vt:lpstr>
      <vt:lpstr>Bayesian Inference Programs in R</vt:lpstr>
      <vt:lpstr>OpenBUGS</vt:lpstr>
      <vt:lpstr>JAGS</vt:lpstr>
      <vt:lpstr>Stan</vt:lpstr>
      <vt:lpstr>Summary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19</cp:revision>
  <dcterms:created xsi:type="dcterms:W3CDTF">2016-09-09T18:28:57Z</dcterms:created>
  <dcterms:modified xsi:type="dcterms:W3CDTF">2019-04-17T16:03:21Z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