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30"/>
  </p:notesMasterIdLst>
  <p:sldIdLst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7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5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AD868-5722-48BB-9A61-BEF021FE1422}" type="datetimeFigureOut">
              <a:rPr lang="en-US" smtClean="0"/>
              <a:t>4/16/19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22389B-4A9F-470A-B2DE-BEFC15824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542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EE247-277C-4E8D-98AF-B4C66066CA4A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7707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83DA50-296A-47B2-AEAD-A3A1FC287ADB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0253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F32986-1380-407D-B799-6CC623355DA0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5122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376ABA-6345-4DDF-808A-134415B0354D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906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A32E50-B4AA-48CD-B998-89D69D593EAE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984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B9FCCC-EEF1-4970-BC95-EE3AB2DCAB5D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1302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C1E66F-7B06-47D4-B0B8-3936077273B0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6939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062563-2A10-4279-AABC-DDBBF8DCBB79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3611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09132F-19B4-4946-9534-22199F3BD142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19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0012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2038AD-6602-4E05-9B87-435958213DA3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0498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19BDE0-CB1B-496D-AD51-B3EE3959C90E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652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0120A4-5CC4-4D9E-8C7B-E59A78D809BE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AutoNum type="arabicPeriod"/>
            </a:pPr>
            <a:r>
              <a:rPr lang="en-US" dirty="0"/>
              <a:t>Point out how these data are uncertain.</a:t>
            </a:r>
          </a:p>
        </p:txBody>
      </p:sp>
    </p:spTree>
    <p:extLst>
      <p:ext uri="{BB962C8B-B14F-4D97-AF65-F5344CB8AC3E}">
        <p14:creationId xmlns:p14="http://schemas.microsoft.com/office/powerpoint/2010/main" val="26119498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18CC51-C3C2-408B-AFA2-6D0302E5D9FD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0626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6F788E-27B6-4B4E-95AD-63F2ADE2E870}" type="slidenum">
              <a:rPr lang="en-US"/>
              <a:pPr/>
              <a:t>21</a:t>
            </a:fld>
            <a:endParaRPr lang="en-US" dirty="0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4326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11890C-3273-480E-BC38-51C59B24A65F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20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that this</a:t>
            </a:r>
            <a:r>
              <a:rPr lang="en-US" baseline="0" dirty="0"/>
              <a:t> approach treats data as interval-censored.  This is different than the “likelihood-averaging” approach proposed by Frank Groen and Ali Mosleh.  This latter approach is not covered in this course.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5119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038F89-5801-4614-B33D-402B2607517E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202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4204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A22EA8-4C0C-4627-865C-2E1E62D30046}" type="slidenum">
              <a:rPr lang="en-US"/>
              <a:pPr/>
              <a:t>24</a:t>
            </a:fld>
            <a:endParaRPr lang="en-US" dirty="0"/>
          </a:p>
        </p:txBody>
      </p:sp>
      <p:sp>
        <p:nvSpPr>
          <p:cNvPr id="21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3336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8338E0-F4F1-49F1-BD5F-0DF387DBBE15}" type="slidenum">
              <a:rPr lang="en-US"/>
              <a:pPr/>
              <a:t>25</a:t>
            </a:fld>
            <a:endParaRPr lang="en-US" dirty="0"/>
          </a:p>
        </p:txBody>
      </p:sp>
      <p:sp>
        <p:nvSpPr>
          <p:cNvPr id="21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762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6C1A37-4ADC-4982-9F56-10751FE6DFA3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Can</a:t>
            </a:r>
            <a:r>
              <a:rPr lang="en-US" baseline="0" dirty="0"/>
              <a:t> also use the I() construct, as this was used by older versions of BUGS. </a:t>
            </a:r>
          </a:p>
          <a:p>
            <a:r>
              <a:rPr lang="en-US" baseline="0" dirty="0"/>
              <a:t>Imputes means </a:t>
            </a:r>
            <a:r>
              <a:rPr lang="en-US" baseline="0" dirty="0" err="1"/>
              <a:t>OpenBUGS</a:t>
            </a:r>
            <a:r>
              <a:rPr lang="en-US" baseline="0" dirty="0"/>
              <a:t> fills in the blanks with the predictive function.</a:t>
            </a:r>
          </a:p>
        </p:txBody>
      </p:sp>
    </p:spTree>
    <p:extLst>
      <p:ext uri="{BB962C8B-B14F-4D97-AF65-F5344CB8AC3E}">
        <p14:creationId xmlns:p14="http://schemas.microsoft.com/office/powerpoint/2010/main" val="1742556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D0291F-E80A-4DE3-91AD-F4780366CDA3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Script</a:t>
            </a:r>
            <a:r>
              <a:rPr lang="en-US" baseline="0" dirty="0"/>
              <a:t> has data in columnar format for ease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460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C23DCC-5263-44E1-ADC1-3CC51B4027E1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22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FBDB40-27AA-493E-8965-D45527A47E50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AutoNum type="arabicPeriod"/>
            </a:pPr>
            <a:r>
              <a:rPr lang="en-US" dirty="0"/>
              <a:t>Excel file uses Solver to find MLE.</a:t>
            </a:r>
          </a:p>
        </p:txBody>
      </p:sp>
    </p:spTree>
    <p:extLst>
      <p:ext uri="{BB962C8B-B14F-4D97-AF65-F5344CB8AC3E}">
        <p14:creationId xmlns:p14="http://schemas.microsoft.com/office/powerpoint/2010/main" val="1110618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509456-253C-4CB5-BBC3-AED9D3B9E08E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868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4A6B65-5396-4295-B60A-0608BB705C8F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AutoNum type="arabicPeriod"/>
            </a:pPr>
            <a:r>
              <a:rPr lang="en-US" dirty="0"/>
              <a:t>Point out use of uniform distribution for demands in this program.</a:t>
            </a:r>
          </a:p>
        </p:txBody>
      </p:sp>
    </p:spTree>
    <p:extLst>
      <p:ext uri="{BB962C8B-B14F-4D97-AF65-F5344CB8AC3E}">
        <p14:creationId xmlns:p14="http://schemas.microsoft.com/office/powerpoint/2010/main" val="40428366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A8ADC5-D6EF-41CF-831E-2F73F3F178D3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that “demands” is now a stochastic node, where it was a constant node in</a:t>
            </a:r>
            <a:r>
              <a:rPr lang="en-US" baseline="0" dirty="0"/>
              <a:t> earlier models.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24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2425" y="1717001"/>
            <a:ext cx="5797550" cy="430887"/>
          </a:xfrm>
        </p:spPr>
        <p:txBody>
          <a:bodyPr anchor="b"/>
          <a:lstStyle>
            <a:lvl1pPr>
              <a:spcBef>
                <a:spcPct val="40000"/>
              </a:spcBef>
              <a:defRPr sz="3200">
                <a:solidFill>
                  <a:srgbClr val="00587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435" name="Rectangle 1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914650" y="2514600"/>
            <a:ext cx="5775325" cy="762000"/>
          </a:xfrm>
        </p:spPr>
        <p:txBody>
          <a:bodyPr/>
          <a:lstStyle>
            <a:lvl1pPr marL="0" indent="0">
              <a:spcBef>
                <a:spcPct val="20000"/>
              </a:spcBef>
              <a:buFontTx/>
              <a:buNone/>
              <a:defRPr b="1"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1" name="Rectangle 124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2914650" y="3436938"/>
            <a:ext cx="577532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85000"/>
              </a:lnSpc>
              <a:spcBef>
                <a:spcPct val="40000"/>
              </a:spcBef>
              <a:defRPr sz="1600">
                <a:latin typeface="+mn-lt"/>
                <a:ea typeface="+mn-ea"/>
              </a:defRPr>
            </a:lvl1pPr>
          </a:lstStyle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317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239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731424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42757" y="6553200"/>
            <a:ext cx="732968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6-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802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8600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98613"/>
            <a:ext cx="4040187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608837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42757" y="6553200"/>
            <a:ext cx="732968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6-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79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42757" y="6553200"/>
            <a:ext cx="732968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6-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03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19591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42757" y="6553200"/>
            <a:ext cx="732968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6-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64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9492"/>
            <a:ext cx="3008313" cy="1232859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39493"/>
            <a:ext cx="5111750" cy="521118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95181"/>
            <a:ext cx="3008313" cy="38554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575050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42757" y="6553200"/>
            <a:ext cx="732968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6-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18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98724"/>
            <a:ext cx="5486400" cy="366254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05469"/>
            <a:ext cx="5486400" cy="3622106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32994" y="6560875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42757" y="6553200"/>
            <a:ext cx="732968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6-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278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538163"/>
            <a:ext cx="8126412" cy="7572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5138" y="1552575"/>
            <a:ext cx="3995737" cy="4116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3275" y="1552575"/>
            <a:ext cx="3997325" cy="4116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42757" y="6553200"/>
            <a:ext cx="732968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6-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084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31392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1004888"/>
            <a:ext cx="8231187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31187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08" name="Rectangle 8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08800" y="6553200"/>
            <a:ext cx="18049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109" name="Rectangle 8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15375" y="6553200"/>
            <a:ext cx="260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latin typeface="Arial" charset="0"/>
              </a:defRPr>
            </a:lvl1pPr>
          </a:lstStyle>
          <a:p>
            <a:fld id="{5F868368-EC15-444D-9EFB-42436E219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289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5863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9pPr>
    </p:titleStyle>
    <p:bodyStyle>
      <a:lvl1pPr marL="230188" indent="-230188" algn="l" rtl="0" eaLnBrk="1" fontAlgn="base" hangingPunct="1">
        <a:lnSpc>
          <a:spcPct val="85000"/>
        </a:lnSpc>
        <a:spcBef>
          <a:spcPct val="4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84213" indent="-227013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Section 6:  Uncertain Data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5000"/>
              </a:lnSpc>
            </a:pPr>
            <a:r>
              <a:rPr lang="en-US" sz="2000" dirty="0"/>
              <a:t>Problem:  observed data are uncertain or “fuzzy”</a:t>
            </a:r>
          </a:p>
          <a:p>
            <a:pPr lvl="1">
              <a:lnSpc>
                <a:spcPct val="75000"/>
              </a:lnSpc>
            </a:pPr>
            <a:r>
              <a:rPr lang="en-US" sz="2000" dirty="0"/>
              <a:t>Interval-valued observations and other types of censoring</a:t>
            </a:r>
          </a:p>
          <a:p>
            <a:pPr lvl="1">
              <a:lnSpc>
                <a:spcPct val="75000"/>
              </a:lnSpc>
            </a:pPr>
            <a:r>
              <a:rPr lang="en-US" sz="2000" dirty="0"/>
              <a:t>Unclear whether failure occurred</a:t>
            </a:r>
          </a:p>
          <a:p>
            <a:pPr lvl="1">
              <a:lnSpc>
                <a:spcPct val="75000"/>
              </a:lnSpc>
            </a:pPr>
            <a:r>
              <a:rPr lang="en-US" sz="2000" dirty="0"/>
              <a:t>Number of demands not known with certainty</a:t>
            </a:r>
          </a:p>
          <a:p>
            <a:pPr>
              <a:lnSpc>
                <a:spcPct val="75000"/>
              </a:lnSpc>
            </a:pPr>
            <a:r>
              <a:rPr lang="en-US" sz="2000" dirty="0"/>
              <a:t>Will illustrate Bayesian approach to these problems</a:t>
            </a:r>
          </a:p>
          <a:p>
            <a:pPr>
              <a:lnSpc>
                <a:spcPct val="75000"/>
              </a:lnSpc>
            </a:pPr>
            <a:r>
              <a:rPr lang="en-US" sz="2000" dirty="0"/>
              <a:t>Section 10 in the Textbook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Demands are Uncertain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Comparable to results with n set to mean value (26)</a:t>
            </a:r>
          </a:p>
          <a:p>
            <a:pPr lvl="2"/>
            <a:r>
              <a:rPr lang="en-US" dirty="0"/>
              <a:t>Posterior mean somewhat sensitive to n, but uncertainty in p relatively insensitive to uncertainty in n</a:t>
            </a:r>
          </a:p>
          <a:p>
            <a:pPr lvl="2"/>
            <a:r>
              <a:rPr lang="en-US" dirty="0"/>
              <a:t>In other words: failures have more of an effect on the posterior than demands do</a:t>
            </a:r>
          </a:p>
        </p:txBody>
      </p:sp>
      <p:pic>
        <p:nvPicPr>
          <p:cNvPr id="1669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098564"/>
            <a:ext cx="7772400" cy="1023938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Demands are Uncertain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138" y="1552575"/>
            <a:ext cx="8145462" cy="1814513"/>
          </a:xfrm>
        </p:spPr>
        <p:txBody>
          <a:bodyPr>
            <a:normAutofit/>
          </a:bodyPr>
          <a:lstStyle/>
          <a:p>
            <a:r>
              <a:rPr lang="en-US" dirty="0"/>
              <a:t>Try same example, but with Poisson distribution for number of demands</a:t>
            </a:r>
          </a:p>
          <a:p>
            <a:pPr lvl="1"/>
            <a:r>
              <a:rPr lang="en-US" dirty="0"/>
              <a:t>Use mean of 26 (same as previous example)</a:t>
            </a:r>
          </a:p>
          <a:p>
            <a:pPr lvl="1"/>
            <a:r>
              <a:rPr lang="en-US" dirty="0"/>
              <a:t>Recall variance = mean for Poisson distribution </a:t>
            </a:r>
            <a:r>
              <a:rPr lang="en-US" dirty="0">
                <a:sym typeface="Symbol" pitchFamily="18" charset="2"/>
              </a:rPr>
              <a:t> standard deviation = 5.1</a:t>
            </a:r>
          </a:p>
        </p:txBody>
      </p:sp>
      <p:pic>
        <p:nvPicPr>
          <p:cNvPr id="168965" name="Picture 5" descr="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5715000"/>
            <a:ext cx="512763" cy="685800"/>
          </a:xfrm>
          <a:prstGeom prst="rect">
            <a:avLst/>
          </a:prstGeom>
          <a:noFill/>
        </p:spPr>
      </p:pic>
      <p:sp>
        <p:nvSpPr>
          <p:cNvPr id="168966" name="Text Box 6"/>
          <p:cNvSpPr txBox="1">
            <a:spLocks noChangeArrowheads="1"/>
          </p:cNvSpPr>
          <p:nvPr/>
        </p:nvSpPr>
        <p:spPr bwMode="auto">
          <a:xfrm>
            <a:off x="3962400" y="6019800"/>
            <a:ext cx="3886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Uncertain demands – Poisson.odc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" y="3429000"/>
            <a:ext cx="8534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/>
              <a:t>model  {</a:t>
            </a:r>
          </a:p>
          <a:p>
            <a:r>
              <a:rPr lang="en-US" sz="1800" b="1" dirty="0"/>
              <a:t>     </a:t>
            </a:r>
            <a:r>
              <a:rPr lang="en-US" sz="1800" b="1" dirty="0">
                <a:solidFill>
                  <a:schemeClr val="accent2"/>
                </a:solidFill>
              </a:rPr>
              <a:t>mov.fto ~ </a:t>
            </a:r>
            <a:r>
              <a:rPr lang="en-US" sz="1800" b="1" dirty="0" err="1">
                <a:solidFill>
                  <a:schemeClr val="accent2"/>
                </a:solidFill>
              </a:rPr>
              <a:t>dbin</a:t>
            </a:r>
            <a:r>
              <a:rPr lang="en-US" sz="1800" b="1" dirty="0">
                <a:solidFill>
                  <a:schemeClr val="accent2"/>
                </a:solidFill>
              </a:rPr>
              <a:t>(</a:t>
            </a:r>
            <a:r>
              <a:rPr lang="en-US" sz="1800" b="1" dirty="0" err="1">
                <a:solidFill>
                  <a:schemeClr val="accent2"/>
                </a:solidFill>
              </a:rPr>
              <a:t>p,demands</a:t>
            </a:r>
            <a:r>
              <a:rPr lang="en-US" sz="1800" b="1" dirty="0">
                <a:solidFill>
                  <a:schemeClr val="accent2"/>
                </a:solidFill>
              </a:rPr>
              <a:t>) </a:t>
            </a:r>
            <a:r>
              <a:rPr lang="en-US" sz="1800" b="1" i="1" dirty="0"/>
              <a:t>#Binomial likelihood</a:t>
            </a:r>
          </a:p>
          <a:p>
            <a:r>
              <a:rPr lang="en-US" sz="1800" b="1" dirty="0"/>
              <a:t>     </a:t>
            </a:r>
            <a:r>
              <a:rPr lang="en-US" sz="1800" b="1" dirty="0">
                <a:solidFill>
                  <a:srgbClr val="FF0000"/>
                </a:solidFill>
              </a:rPr>
              <a:t>p ~ </a:t>
            </a:r>
            <a:r>
              <a:rPr lang="en-US" sz="1800" b="1" dirty="0" err="1">
                <a:solidFill>
                  <a:srgbClr val="FF0000"/>
                </a:solidFill>
              </a:rPr>
              <a:t>dlnorm</a:t>
            </a:r>
            <a:r>
              <a:rPr lang="en-US" sz="1800" b="1" dirty="0">
                <a:solidFill>
                  <a:srgbClr val="FF0000"/>
                </a:solidFill>
              </a:rPr>
              <a:t>(-6.79, 0.5102) </a:t>
            </a:r>
            <a:r>
              <a:rPr lang="en-US" sz="1800" b="1" i="1" dirty="0"/>
              <a:t>#prior for p (mean = 0.003, EF = 10)</a:t>
            </a:r>
          </a:p>
          <a:p>
            <a:r>
              <a:rPr lang="en-US" sz="1800" b="1" dirty="0"/>
              <a:t>     </a:t>
            </a:r>
            <a:r>
              <a:rPr lang="en-US" sz="1800" b="1" dirty="0">
                <a:solidFill>
                  <a:srgbClr val="FF0000"/>
                </a:solidFill>
              </a:rPr>
              <a:t>demands ~ </a:t>
            </a:r>
            <a:r>
              <a:rPr lang="en-US" sz="1800" b="1" dirty="0" err="1">
                <a:solidFill>
                  <a:srgbClr val="FF0000"/>
                </a:solidFill>
              </a:rPr>
              <a:t>dpois</a:t>
            </a:r>
            <a:r>
              <a:rPr lang="en-US" sz="1800" b="1" dirty="0">
                <a:solidFill>
                  <a:srgbClr val="FF0000"/>
                </a:solidFill>
              </a:rPr>
              <a:t>(mu) </a:t>
            </a:r>
            <a:r>
              <a:rPr lang="en-US" sz="1800" b="1" i="1" dirty="0"/>
              <a:t>#Poisson distribution for number of demands</a:t>
            </a:r>
          </a:p>
          <a:p>
            <a:r>
              <a:rPr lang="en-US" sz="1800" b="1" dirty="0"/>
              <a:t>	} </a:t>
            </a:r>
          </a:p>
          <a:p>
            <a:r>
              <a:rPr lang="en-US" sz="1800" b="1" dirty="0"/>
              <a:t>data</a:t>
            </a:r>
          </a:p>
          <a:p>
            <a:r>
              <a:rPr lang="en-US" sz="1800" b="1" dirty="0">
                <a:solidFill>
                  <a:srgbClr val="339933"/>
                </a:solidFill>
              </a:rPr>
              <a:t>list(mu = 26, mov.fto=1)</a:t>
            </a:r>
            <a:endParaRPr lang="en-US" sz="1800" dirty="0">
              <a:solidFill>
                <a:srgbClr val="339933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Demands are Uncertain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DAG model</a:t>
            </a:r>
          </a:p>
        </p:txBody>
      </p:sp>
      <p:pic>
        <p:nvPicPr>
          <p:cNvPr id="1761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286000"/>
            <a:ext cx="3886200" cy="3057525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Demands are Uncertain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Essentially the same as with uniform distribution for n</a:t>
            </a:r>
          </a:p>
        </p:txBody>
      </p:sp>
      <p:pic>
        <p:nvPicPr>
          <p:cNvPr id="1699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0978" y="1913771"/>
            <a:ext cx="7467600" cy="1000125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Failures Are Uncertain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Information from LERs and other information sources may not be clear enough to ascertain exact number of failures</a:t>
            </a:r>
          </a:p>
          <a:p>
            <a:r>
              <a:rPr lang="en-US" dirty="0"/>
              <a:t>Sloppy record-keeping may result in imprecise estimates</a:t>
            </a:r>
          </a:p>
          <a:p>
            <a:pPr lvl="1"/>
            <a:r>
              <a:rPr lang="en-US" dirty="0"/>
              <a:t>Analogous to rounding of value</a:t>
            </a:r>
          </a:p>
          <a:p>
            <a:r>
              <a:rPr lang="en-US" dirty="0"/>
              <a:t>Two approaches</a:t>
            </a:r>
          </a:p>
          <a:p>
            <a:pPr lvl="1"/>
            <a:r>
              <a:rPr lang="en-US" dirty="0"/>
              <a:t>Posterior-averaging</a:t>
            </a:r>
          </a:p>
          <a:p>
            <a:pPr lvl="1"/>
            <a:r>
              <a:rPr lang="en-US" dirty="0"/>
              <a:t>Likelihood-based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Posterior-Averaging Approach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Analyst must develop subjective prior distribution for number of observed events</a:t>
            </a:r>
          </a:p>
          <a:p>
            <a:r>
              <a:rPr lang="en-US" dirty="0"/>
              <a:t>Example 1:  plugging of service water strainers</a:t>
            </a:r>
          </a:p>
          <a:p>
            <a:pPr lvl="1"/>
            <a:r>
              <a:rPr lang="en-US" dirty="0"/>
              <a:t>Inspection Report (IR) describes 7 plugging events over time period of interest</a:t>
            </a:r>
          </a:p>
          <a:p>
            <a:pPr lvl="1"/>
            <a:r>
              <a:rPr lang="en-US" dirty="0"/>
              <a:t>3 of these may not have been complete plugging events from perspective of PRA model</a:t>
            </a:r>
          </a:p>
          <a:p>
            <a:pPr lvl="1"/>
            <a:r>
              <a:rPr lang="en-US" dirty="0"/>
              <a:t>Therefore, actual number of events is 4, 5, 6, or 7</a:t>
            </a:r>
          </a:p>
          <a:p>
            <a:pPr lvl="1"/>
            <a:r>
              <a:rPr lang="en-US" dirty="0"/>
              <a:t>Total operation hours of all strainers in the study was 48180 hr.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Posterior-Averaging Approach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Analyst, by poring over the IR, and applying expert knowledge, has come up with following distribution for actual number of complete plugging events:</a:t>
            </a:r>
          </a:p>
          <a:p>
            <a:pPr>
              <a:buFontTx/>
              <a:buNone/>
            </a:pPr>
            <a:r>
              <a:rPr lang="en-US" dirty="0"/>
              <a:t>	Pr(x = 4) = 0.75</a:t>
            </a:r>
          </a:p>
          <a:p>
            <a:pPr>
              <a:buFontTx/>
              <a:buNone/>
            </a:pPr>
            <a:r>
              <a:rPr lang="en-US" dirty="0"/>
              <a:t>	Pr(x = 5) = 0.15</a:t>
            </a:r>
          </a:p>
          <a:p>
            <a:pPr>
              <a:buFontTx/>
              <a:buNone/>
            </a:pPr>
            <a:r>
              <a:rPr lang="en-US" dirty="0"/>
              <a:t>	Pr(x = 6) = 0.075</a:t>
            </a:r>
          </a:p>
          <a:p>
            <a:pPr>
              <a:buFontTx/>
              <a:buNone/>
            </a:pPr>
            <a:r>
              <a:rPr lang="en-US" dirty="0"/>
              <a:t>	Pr(x = 7) = 0.025</a:t>
            </a:r>
          </a:p>
          <a:p>
            <a:r>
              <a:rPr lang="en-US" dirty="0"/>
              <a:t>Note that probabilities must sum to unity!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Posterior-Averaging Approach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OpenBUGS program for Example 1</a:t>
            </a:r>
          </a:p>
        </p:txBody>
      </p:sp>
      <p:pic>
        <p:nvPicPr>
          <p:cNvPr id="197637" name="Picture 5" descr="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6150" y="5791200"/>
            <a:ext cx="455613" cy="609600"/>
          </a:xfrm>
          <a:prstGeom prst="rect">
            <a:avLst/>
          </a:prstGeom>
          <a:noFill/>
        </p:spPr>
      </p:pic>
      <p:sp>
        <p:nvSpPr>
          <p:cNvPr id="197638" name="Text Box 6"/>
          <p:cNvSpPr txBox="1">
            <a:spLocks noChangeArrowheads="1"/>
          </p:cNvSpPr>
          <p:nvPr/>
        </p:nvSpPr>
        <p:spPr bwMode="auto">
          <a:xfrm>
            <a:off x="4343400" y="6019800"/>
            <a:ext cx="3352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uncertainty in Poisson event count.odc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" y="1981200"/>
            <a:ext cx="8534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/>
              <a:t>model	{</a:t>
            </a:r>
          </a:p>
          <a:p>
            <a:r>
              <a:rPr lang="en-US" sz="1800" b="1" dirty="0"/>
              <a:t>#Use following if data are observed with subjective probability specified by p[] vector</a:t>
            </a:r>
          </a:p>
          <a:p>
            <a:r>
              <a:rPr lang="en-US" sz="1800" b="1" dirty="0">
                <a:solidFill>
                  <a:srgbClr val="006600"/>
                </a:solidFill>
              </a:rPr>
              <a:t>     for(</a:t>
            </a:r>
            <a:r>
              <a:rPr lang="en-US" sz="1800" b="1" dirty="0" err="1">
                <a:solidFill>
                  <a:srgbClr val="006600"/>
                </a:solidFill>
              </a:rPr>
              <a:t>i</a:t>
            </a:r>
            <a:r>
              <a:rPr lang="en-US" sz="1800" b="1" dirty="0">
                <a:solidFill>
                  <a:srgbClr val="006600"/>
                </a:solidFill>
              </a:rPr>
              <a:t> in 1:N)</a:t>
            </a:r>
            <a:r>
              <a:rPr lang="en-US" sz="1800" b="1" dirty="0"/>
              <a:t>	{</a:t>
            </a:r>
          </a:p>
          <a:p>
            <a:r>
              <a:rPr lang="en-US" sz="1800" b="1" dirty="0"/>
              <a:t>	</a:t>
            </a:r>
            <a:r>
              <a:rPr lang="en-US" sz="1800" b="1" dirty="0">
                <a:solidFill>
                  <a:schemeClr val="accent2"/>
                </a:solidFill>
              </a:rPr>
              <a:t>x[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 ~ </a:t>
            </a:r>
            <a:r>
              <a:rPr lang="en-US" sz="1800" b="1" dirty="0" err="1">
                <a:solidFill>
                  <a:schemeClr val="accent2"/>
                </a:solidFill>
              </a:rPr>
              <a:t>dpois</a:t>
            </a:r>
            <a:r>
              <a:rPr lang="en-US" sz="1800" b="1" dirty="0">
                <a:solidFill>
                  <a:schemeClr val="accent2"/>
                </a:solidFill>
              </a:rPr>
              <a:t>(mu[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]) </a:t>
            </a:r>
          </a:p>
          <a:p>
            <a:r>
              <a:rPr lang="en-US" sz="1800" b="1" dirty="0">
                <a:solidFill>
                  <a:schemeClr val="accent2"/>
                </a:solidFill>
              </a:rPr>
              <a:t>	mu[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 &lt;- lambda[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]*</a:t>
            </a:r>
            <a:r>
              <a:rPr lang="en-US" sz="1800" b="1" dirty="0" err="1">
                <a:solidFill>
                  <a:schemeClr val="accent2"/>
                </a:solidFill>
              </a:rPr>
              <a:t>time.exp</a:t>
            </a:r>
            <a:r>
              <a:rPr lang="en-US" sz="1800" b="1" dirty="0"/>
              <a:t> </a:t>
            </a:r>
          </a:p>
          <a:p>
            <a:r>
              <a:rPr lang="en-US" sz="1800" b="1" dirty="0"/>
              <a:t>	</a:t>
            </a:r>
            <a:r>
              <a:rPr lang="en-US" sz="1800" b="1" dirty="0">
                <a:solidFill>
                  <a:schemeClr val="accent2"/>
                </a:solidFill>
              </a:rPr>
              <a:t>lambda[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 ~ </a:t>
            </a:r>
            <a:r>
              <a:rPr lang="en-US" sz="1800" b="1" dirty="0" err="1">
                <a:solidFill>
                  <a:schemeClr val="accent2"/>
                </a:solidFill>
              </a:rPr>
              <a:t>dgamma</a:t>
            </a:r>
            <a:r>
              <a:rPr lang="en-US" sz="1800" b="1" dirty="0">
                <a:solidFill>
                  <a:schemeClr val="accent2"/>
                </a:solidFill>
              </a:rPr>
              <a:t>(0.5, 0.0001)</a:t>
            </a:r>
            <a:r>
              <a:rPr lang="en-US" sz="1800" b="1" dirty="0"/>
              <a:t> </a:t>
            </a:r>
            <a:r>
              <a:rPr lang="en-US" sz="1800" b="1" i="1" dirty="0"/>
              <a:t>#Jeffrey’s prior for lambda</a:t>
            </a:r>
            <a:endParaRPr lang="en-US" sz="1800" b="1" dirty="0"/>
          </a:p>
          <a:p>
            <a:r>
              <a:rPr lang="en-US" sz="1800" b="1" dirty="0"/>
              <a:t>		}</a:t>
            </a:r>
          </a:p>
          <a:p>
            <a:r>
              <a:rPr lang="en-US" sz="1800" b="1" dirty="0">
                <a:solidFill>
                  <a:srgbClr val="FF0000"/>
                </a:solidFill>
              </a:rPr>
              <a:t>     lambda.avg &lt;- lambda[r] </a:t>
            </a:r>
            <a:r>
              <a:rPr lang="en-US" sz="1800" b="1" i="1" dirty="0"/>
              <a:t>#Overall composite lambda, monitor this node</a:t>
            </a:r>
          </a:p>
          <a:p>
            <a:r>
              <a:rPr lang="en-US" sz="1800" b="1" i="1" dirty="0">
                <a:solidFill>
                  <a:srgbClr val="FF0000"/>
                </a:solidFill>
              </a:rPr>
              <a:t>     r ~ </a:t>
            </a:r>
            <a:r>
              <a:rPr lang="en-US" sz="1800" b="1" i="1" dirty="0" err="1">
                <a:solidFill>
                  <a:srgbClr val="FF0000"/>
                </a:solidFill>
              </a:rPr>
              <a:t>dcat</a:t>
            </a:r>
            <a:r>
              <a:rPr lang="en-US" sz="1800" b="1" i="1" dirty="0">
                <a:solidFill>
                  <a:srgbClr val="FF0000"/>
                </a:solidFill>
              </a:rPr>
              <a:t>(p[])</a:t>
            </a:r>
          </a:p>
          <a:p>
            <a:r>
              <a:rPr lang="en-US" sz="1800" b="1" dirty="0"/>
              <a:t>	}</a:t>
            </a:r>
          </a:p>
          <a:p>
            <a:r>
              <a:rPr lang="en-US" sz="1800" b="1" dirty="0"/>
              <a:t>Data</a:t>
            </a:r>
          </a:p>
          <a:p>
            <a:r>
              <a:rPr lang="pt-BR" sz="1800" b="1" dirty="0">
                <a:solidFill>
                  <a:srgbClr val="006600"/>
                </a:solidFill>
              </a:rPr>
              <a:t>list(x=c(4,5,6,7), p=c(0.75, 0.15, 0.075, 0.025), N=4)</a:t>
            </a:r>
          </a:p>
          <a:p>
            <a:r>
              <a:rPr lang="en-US" sz="1800" b="1" dirty="0">
                <a:solidFill>
                  <a:srgbClr val="006600"/>
                </a:solidFill>
              </a:rPr>
              <a:t>list(time.exp=48180)</a:t>
            </a:r>
            <a:endParaRPr lang="en-US" sz="1800" dirty="0">
              <a:solidFill>
                <a:srgbClr val="0066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77609" y="972339"/>
            <a:ext cx="8126412" cy="757237"/>
          </a:xfrm>
        </p:spPr>
        <p:txBody>
          <a:bodyPr/>
          <a:lstStyle/>
          <a:p>
            <a:r>
              <a:rPr lang="en-US" dirty="0"/>
              <a:t>Posterior-Averaging Approach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8559" y="1986751"/>
            <a:ext cx="3995737" cy="4116388"/>
          </a:xfrm>
        </p:spPr>
        <p:txBody>
          <a:bodyPr/>
          <a:lstStyle/>
          <a:p>
            <a:r>
              <a:rPr lang="en-US" dirty="0"/>
              <a:t>Results for Example 1</a:t>
            </a:r>
          </a:p>
        </p:txBody>
      </p:sp>
      <p:pic>
        <p:nvPicPr>
          <p:cNvPr id="1945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0221" y="2643976"/>
            <a:ext cx="7601686" cy="990600"/>
          </a:xfrm>
          <a:prstGeom prst="rect">
            <a:avLst/>
          </a:prstGeom>
          <a:noFill/>
        </p:spPr>
      </p:pic>
      <p:graphicFrame>
        <p:nvGraphicFramePr>
          <p:cNvPr id="194565" name="Object 5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34653829"/>
              </p:ext>
            </p:extLst>
          </p:nvPr>
        </p:nvGraphicFramePr>
        <p:xfrm>
          <a:off x="2355621" y="3863176"/>
          <a:ext cx="4114800" cy="2059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r:id="rId5" imgW="2520000" imgH="1260000" progId="">
                  <p:embed/>
                </p:oleObj>
              </mc:Choice>
              <mc:Fallback>
                <p:oleObj r:id="rId5" imgW="2520000" imgH="12600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5621" y="3863176"/>
                        <a:ext cx="4114800" cy="20593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Posterior-Averaging Approach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 2:  MOV failures in 381 demands</a:t>
            </a:r>
          </a:p>
          <a:p>
            <a:pPr lvl="1"/>
            <a:r>
              <a:rPr lang="en-US" dirty="0"/>
              <a:t>Because of vagueness of problem reports, can’t tell if actual number of failures was 3, 4, 5, or 6</a:t>
            </a:r>
          </a:p>
          <a:p>
            <a:pPr lvl="1"/>
            <a:r>
              <a:rPr lang="en-US" dirty="0"/>
              <a:t>Analyst develops following distribution:</a:t>
            </a:r>
          </a:p>
          <a:p>
            <a:pPr lvl="1">
              <a:buFontTx/>
              <a:buNone/>
            </a:pPr>
            <a:r>
              <a:rPr lang="en-US" dirty="0"/>
              <a:t>Pr(x = 3) = 0.1</a:t>
            </a:r>
          </a:p>
          <a:p>
            <a:pPr lvl="1">
              <a:buFontTx/>
              <a:buNone/>
            </a:pPr>
            <a:r>
              <a:rPr lang="en-US" dirty="0"/>
              <a:t>Pr(x = 4) = 0.7</a:t>
            </a:r>
          </a:p>
          <a:p>
            <a:pPr lvl="1">
              <a:buFontTx/>
              <a:buNone/>
            </a:pPr>
            <a:r>
              <a:rPr lang="en-US" dirty="0"/>
              <a:t>Pr(x = 5) = 0.15</a:t>
            </a:r>
          </a:p>
          <a:p>
            <a:pPr lvl="1">
              <a:buFontTx/>
              <a:buNone/>
            </a:pPr>
            <a:r>
              <a:rPr lang="en-US" dirty="0"/>
              <a:t>Pr(x = 6) = 0.05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5138" y="1024308"/>
            <a:ext cx="8126412" cy="757237"/>
          </a:xfrm>
        </p:spPr>
        <p:txBody>
          <a:bodyPr/>
          <a:lstStyle/>
          <a:p>
            <a:r>
              <a:rPr lang="en-US" dirty="0"/>
              <a:t>When Durations are Uncertain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5138" y="1677565"/>
            <a:ext cx="7612062" cy="4116388"/>
          </a:xfrm>
        </p:spPr>
        <p:txBody>
          <a:bodyPr/>
          <a:lstStyle/>
          <a:p>
            <a:r>
              <a:rPr lang="en-US" dirty="0"/>
              <a:t>Consider following data for fire suppression time</a:t>
            </a:r>
          </a:p>
        </p:txBody>
      </p:sp>
      <p:graphicFrame>
        <p:nvGraphicFramePr>
          <p:cNvPr id="156718" name="Group 4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58414855"/>
              </p:ext>
            </p:extLst>
          </p:nvPr>
        </p:nvGraphicFramePr>
        <p:xfrm>
          <a:off x="2362200" y="2182390"/>
          <a:ext cx="4724400" cy="3886201"/>
        </p:xfrm>
        <a:graphic>
          <a:graphicData uri="http://schemas.openxmlformats.org/drawingml/2006/table">
            <a:tbl>
              <a:tblPr/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29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Event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Duration (mins.)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2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2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2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 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32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32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32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32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10 - 30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32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32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32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100 - 300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Posterior-Averaging Approach</a:t>
            </a: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138" y="1552575"/>
            <a:ext cx="8145462" cy="581025"/>
          </a:xfrm>
        </p:spPr>
        <p:txBody>
          <a:bodyPr/>
          <a:lstStyle/>
          <a:p>
            <a:r>
              <a:rPr lang="en-US" dirty="0"/>
              <a:t>OpenBUGS program for Example 2</a:t>
            </a:r>
          </a:p>
        </p:txBody>
      </p:sp>
      <p:pic>
        <p:nvPicPr>
          <p:cNvPr id="206853" name="Picture 5" descr="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6150" y="5791200"/>
            <a:ext cx="455613" cy="609600"/>
          </a:xfrm>
          <a:prstGeom prst="rect">
            <a:avLst/>
          </a:prstGeom>
          <a:noFill/>
        </p:spPr>
      </p:pic>
      <p:sp>
        <p:nvSpPr>
          <p:cNvPr id="206854" name="Text Box 6"/>
          <p:cNvSpPr txBox="1">
            <a:spLocks noChangeArrowheads="1"/>
          </p:cNvSpPr>
          <p:nvPr/>
        </p:nvSpPr>
        <p:spPr bwMode="auto">
          <a:xfrm>
            <a:off x="4343400" y="6019800"/>
            <a:ext cx="3276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/>
              <a:t>uncertainty in binomial failures.odc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" y="2057400"/>
            <a:ext cx="8534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/>
              <a:t>model	{</a:t>
            </a:r>
          </a:p>
          <a:p>
            <a:r>
              <a:rPr lang="en-US" sz="1800" b="1" dirty="0">
                <a:solidFill>
                  <a:srgbClr val="008000"/>
                </a:solidFill>
              </a:rPr>
              <a:t>   for (</a:t>
            </a:r>
            <a:r>
              <a:rPr lang="en-US" sz="1800" b="1" dirty="0" err="1">
                <a:solidFill>
                  <a:srgbClr val="008000"/>
                </a:solidFill>
              </a:rPr>
              <a:t>i</a:t>
            </a:r>
            <a:r>
              <a:rPr lang="en-US" sz="1800" b="1" dirty="0">
                <a:solidFill>
                  <a:srgbClr val="008000"/>
                </a:solidFill>
              </a:rPr>
              <a:t> in 1:N)</a:t>
            </a:r>
            <a:r>
              <a:rPr lang="en-US" sz="1800" b="1" dirty="0"/>
              <a:t>	{</a:t>
            </a:r>
          </a:p>
          <a:p>
            <a:r>
              <a:rPr lang="en-US" sz="1800" b="1" dirty="0"/>
              <a:t>      </a:t>
            </a:r>
            <a:r>
              <a:rPr lang="en-US" sz="1800" b="1" dirty="0">
                <a:solidFill>
                  <a:schemeClr val="accent2"/>
                </a:solidFill>
              </a:rPr>
              <a:t>x[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 ~ </a:t>
            </a:r>
            <a:r>
              <a:rPr lang="en-US" sz="1800" b="1" dirty="0" err="1">
                <a:solidFill>
                  <a:schemeClr val="accent2"/>
                </a:solidFill>
              </a:rPr>
              <a:t>dbin</a:t>
            </a:r>
            <a:r>
              <a:rPr lang="en-US" sz="1800" b="1" dirty="0">
                <a:solidFill>
                  <a:schemeClr val="accent2"/>
                </a:solidFill>
              </a:rPr>
              <a:t>(p[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], D) </a:t>
            </a:r>
          </a:p>
          <a:p>
            <a:r>
              <a:rPr lang="en-US" sz="1800" b="1" dirty="0"/>
              <a:t>      </a:t>
            </a:r>
            <a:r>
              <a:rPr lang="en-US" sz="1800" b="1" dirty="0">
                <a:solidFill>
                  <a:schemeClr val="accent2"/>
                </a:solidFill>
              </a:rPr>
              <a:t>p[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 ~ </a:t>
            </a:r>
            <a:r>
              <a:rPr lang="en-US" sz="1800" b="1" dirty="0" err="1">
                <a:solidFill>
                  <a:schemeClr val="accent2"/>
                </a:solidFill>
              </a:rPr>
              <a:t>dbeta</a:t>
            </a:r>
            <a:r>
              <a:rPr lang="en-US" sz="1800" b="1" dirty="0">
                <a:solidFill>
                  <a:schemeClr val="accent2"/>
                </a:solidFill>
              </a:rPr>
              <a:t>(0.5, 0.5) </a:t>
            </a:r>
            <a:r>
              <a:rPr lang="en-US" sz="1800" b="1" i="1" dirty="0"/>
              <a:t>#Jeffrey’s prior for beta distribution</a:t>
            </a:r>
            <a:endParaRPr lang="en-US" sz="1800" b="1" dirty="0">
              <a:solidFill>
                <a:schemeClr val="accent2"/>
              </a:solidFill>
            </a:endParaRPr>
          </a:p>
          <a:p>
            <a:r>
              <a:rPr lang="en-US" sz="1800" b="1" dirty="0"/>
              <a:t>		}</a:t>
            </a:r>
          </a:p>
          <a:p>
            <a:r>
              <a:rPr lang="en-US" sz="1800" b="1" dirty="0"/>
              <a:t>      </a:t>
            </a:r>
            <a:r>
              <a:rPr lang="en-US" sz="1800" b="1" dirty="0">
                <a:solidFill>
                  <a:srgbClr val="FF0000"/>
                </a:solidFill>
              </a:rPr>
              <a:t>p.avg &lt;- p[r] </a:t>
            </a:r>
            <a:r>
              <a:rPr lang="en-US" sz="1800" b="1" i="1" dirty="0"/>
              <a:t>#Composite posterior, monitor this node</a:t>
            </a:r>
            <a:endParaRPr lang="en-US" sz="1800" b="1" dirty="0">
              <a:solidFill>
                <a:srgbClr val="FF0000"/>
              </a:solidFill>
            </a:endParaRPr>
          </a:p>
          <a:p>
            <a:r>
              <a:rPr lang="en-US" sz="1800" b="1" dirty="0"/>
              <a:t>      </a:t>
            </a:r>
            <a:r>
              <a:rPr lang="en-US" sz="1800" b="1" dirty="0">
                <a:solidFill>
                  <a:srgbClr val="FF0000"/>
                </a:solidFill>
              </a:rPr>
              <a:t>r ~ </a:t>
            </a:r>
            <a:r>
              <a:rPr lang="en-US" sz="1800" b="1" dirty="0" err="1">
                <a:solidFill>
                  <a:srgbClr val="FF0000"/>
                </a:solidFill>
              </a:rPr>
              <a:t>dcat</a:t>
            </a:r>
            <a:r>
              <a:rPr lang="en-US" sz="1800" b="1" dirty="0">
                <a:solidFill>
                  <a:srgbClr val="FF0000"/>
                </a:solidFill>
              </a:rPr>
              <a:t>(q[])</a:t>
            </a:r>
          </a:p>
          <a:p>
            <a:r>
              <a:rPr lang="en-US" sz="1800" b="1" dirty="0"/>
              <a:t>	}</a:t>
            </a:r>
          </a:p>
          <a:p>
            <a:r>
              <a:rPr lang="en-US" sz="1800" b="1" dirty="0"/>
              <a:t>Data</a:t>
            </a:r>
          </a:p>
          <a:p>
            <a:r>
              <a:rPr lang="pt-BR" sz="1800" b="1" dirty="0">
                <a:solidFill>
                  <a:srgbClr val="008000"/>
                </a:solidFill>
              </a:rPr>
              <a:t>list(x=c(3,4,5,6), q=c(0.1, 0.70, 0.15, 0.05), N=4)</a:t>
            </a:r>
          </a:p>
          <a:p>
            <a:r>
              <a:rPr lang="en-US" sz="1800" b="1">
                <a:solidFill>
                  <a:srgbClr val="008000"/>
                </a:solidFill>
              </a:rPr>
              <a:t>list</a:t>
            </a:r>
            <a:r>
              <a:rPr lang="en-US" sz="1800" b="1" dirty="0">
                <a:solidFill>
                  <a:srgbClr val="008000"/>
                </a:solidFill>
              </a:rPr>
              <a:t>(D=381)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90325" y="906378"/>
            <a:ext cx="8126412" cy="757237"/>
          </a:xfrm>
        </p:spPr>
        <p:txBody>
          <a:bodyPr/>
          <a:lstStyle/>
          <a:p>
            <a:r>
              <a:rPr lang="en-US" dirty="0"/>
              <a:t>Posterior-Averaging Approach</a:t>
            </a: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1275" y="1920790"/>
            <a:ext cx="3995737" cy="4116388"/>
          </a:xfrm>
        </p:spPr>
        <p:txBody>
          <a:bodyPr/>
          <a:lstStyle/>
          <a:p>
            <a:r>
              <a:rPr lang="en-US" dirty="0"/>
              <a:t>Results for Example 2</a:t>
            </a:r>
          </a:p>
        </p:txBody>
      </p:sp>
      <p:pic>
        <p:nvPicPr>
          <p:cNvPr id="2089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9137" y="2501815"/>
            <a:ext cx="7601686" cy="990600"/>
          </a:xfrm>
          <a:prstGeom prst="rect">
            <a:avLst/>
          </a:prstGeom>
          <a:noFill/>
        </p:spPr>
      </p:pic>
      <p:graphicFrame>
        <p:nvGraphicFramePr>
          <p:cNvPr id="208901" name="Object 5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8066585"/>
              </p:ext>
            </p:extLst>
          </p:nvPr>
        </p:nvGraphicFramePr>
        <p:xfrm>
          <a:off x="1834937" y="3797214"/>
          <a:ext cx="4876800" cy="2440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r:id="rId5" imgW="2520000" imgH="1260000" progId="">
                  <p:embed/>
                </p:oleObj>
              </mc:Choice>
              <mc:Fallback>
                <p:oleObj r:id="rId5" imgW="2520000" imgH="12600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4937" y="3797214"/>
                        <a:ext cx="4876800" cy="24403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Likelihood-Based Approach</a:t>
            </a: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138" y="1552575"/>
            <a:ext cx="8145462" cy="1266825"/>
          </a:xfrm>
        </p:spPr>
        <p:txBody>
          <a:bodyPr/>
          <a:lstStyle/>
          <a:p>
            <a:r>
              <a:rPr lang="en-US" sz="2000" dirty="0"/>
              <a:t>Revisit same examples, but treat number of failures as “missing”, but known to be in the interval [4, 7] for Example 1 and [3, 6] for Example 2.</a:t>
            </a:r>
          </a:p>
          <a:p>
            <a:r>
              <a:rPr lang="en-US" sz="2000" dirty="0"/>
              <a:t>OpenBUGS program for Example 1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343400" y="6019800"/>
            <a:ext cx="3352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uncertainty in Poisson event count.odc</a:t>
            </a:r>
          </a:p>
        </p:txBody>
      </p:sp>
      <p:pic>
        <p:nvPicPr>
          <p:cNvPr id="6" name="Picture 5" descr="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6150" y="5791200"/>
            <a:ext cx="455613" cy="6096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228600" y="2895600"/>
            <a:ext cx="8686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/>
              <a:t>Number of Poisson events is uncertain</a:t>
            </a:r>
          </a:p>
          <a:p>
            <a:r>
              <a:rPr lang="en-US" sz="1800" b="1" dirty="0"/>
              <a:t>model	{</a:t>
            </a:r>
          </a:p>
          <a:p>
            <a:r>
              <a:rPr lang="en-US" sz="1800" b="1" dirty="0">
                <a:solidFill>
                  <a:srgbClr val="7030A0"/>
                </a:solidFill>
              </a:rPr>
              <a:t>   </a:t>
            </a:r>
            <a:r>
              <a:rPr lang="en-US" sz="1800" b="1" dirty="0">
                <a:solidFill>
                  <a:schemeClr val="accent2"/>
                </a:solidFill>
              </a:rPr>
              <a:t>x ~ </a:t>
            </a:r>
            <a:r>
              <a:rPr lang="en-US" sz="1800" b="1" dirty="0" err="1">
                <a:solidFill>
                  <a:schemeClr val="accent2"/>
                </a:solidFill>
              </a:rPr>
              <a:t>dpois</a:t>
            </a:r>
            <a:r>
              <a:rPr lang="en-US" sz="1800" b="1" dirty="0">
                <a:solidFill>
                  <a:schemeClr val="accent2"/>
                </a:solidFill>
              </a:rPr>
              <a:t>(mu)C(lower, upper) </a:t>
            </a:r>
            <a:r>
              <a:rPr lang="en-US" sz="1800" b="1" i="1" dirty="0"/>
              <a:t>#Use for likelihood-based approach</a:t>
            </a:r>
          </a:p>
          <a:p>
            <a:r>
              <a:rPr lang="en-US" sz="1800" b="1" dirty="0"/>
              <a:t>   </a:t>
            </a:r>
            <a:r>
              <a:rPr lang="en-US" sz="1800" b="1" dirty="0">
                <a:solidFill>
                  <a:schemeClr val="accent2"/>
                </a:solidFill>
              </a:rPr>
              <a:t>mu &lt;- lambda*</a:t>
            </a:r>
            <a:r>
              <a:rPr lang="en-US" sz="1800" b="1" dirty="0" err="1">
                <a:solidFill>
                  <a:schemeClr val="accent2"/>
                </a:solidFill>
              </a:rPr>
              <a:t>time.exp</a:t>
            </a:r>
            <a:endParaRPr lang="en-US" sz="1800" b="1" dirty="0">
              <a:solidFill>
                <a:schemeClr val="accent2"/>
              </a:solidFill>
            </a:endParaRPr>
          </a:p>
          <a:p>
            <a:r>
              <a:rPr lang="en-US" sz="1800" b="1" dirty="0">
                <a:solidFill>
                  <a:srgbClr val="FF0000"/>
                </a:solidFill>
              </a:rPr>
              <a:t>   lambda ~ </a:t>
            </a:r>
            <a:r>
              <a:rPr lang="en-US" sz="1800" b="1" dirty="0" err="1">
                <a:solidFill>
                  <a:srgbClr val="FF0000"/>
                </a:solidFill>
              </a:rPr>
              <a:t>dgamma</a:t>
            </a:r>
            <a:r>
              <a:rPr lang="en-US" sz="1800" b="1" dirty="0">
                <a:solidFill>
                  <a:srgbClr val="FF0000"/>
                </a:solidFill>
              </a:rPr>
              <a:t>(0.5, 0.0001) </a:t>
            </a:r>
            <a:r>
              <a:rPr lang="en-US" sz="1800" b="1" i="1" dirty="0"/>
              <a:t>#</a:t>
            </a:r>
            <a:r>
              <a:rPr lang="en-US" sz="1800" b="1" i="1" dirty="0" err="1"/>
              <a:t>Jeffreys</a:t>
            </a:r>
            <a:r>
              <a:rPr lang="en-US" sz="1800" b="1" i="1" dirty="0"/>
              <a:t> prior for lambda</a:t>
            </a:r>
          </a:p>
          <a:p>
            <a:r>
              <a:rPr lang="en-US" sz="1800" b="1" dirty="0"/>
              <a:t>	}</a:t>
            </a:r>
          </a:p>
          <a:p>
            <a:r>
              <a:rPr lang="en-US" sz="1800" b="1" dirty="0"/>
              <a:t>Data</a:t>
            </a:r>
          </a:p>
          <a:p>
            <a:r>
              <a:rPr lang="pt-BR" sz="1800" b="1" dirty="0">
                <a:solidFill>
                  <a:srgbClr val="339933"/>
                </a:solidFill>
              </a:rPr>
              <a:t>list(x=NA, lower=4, upper=7)</a:t>
            </a:r>
          </a:p>
          <a:p>
            <a:r>
              <a:rPr lang="pt-BR" sz="1800" b="1" dirty="0">
                <a:solidFill>
                  <a:srgbClr val="339933"/>
                </a:solidFill>
              </a:rPr>
              <a:t>list(time.exp=48180)</a:t>
            </a:r>
            <a:endParaRPr lang="en-US" sz="1800" dirty="0">
              <a:solidFill>
                <a:srgbClr val="339933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/>
              <a:t>Results for Example 1</a:t>
            </a:r>
          </a:p>
        </p:txBody>
      </p:sp>
      <p:pic>
        <p:nvPicPr>
          <p:cNvPr id="2017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057400"/>
            <a:ext cx="7692724" cy="990600"/>
          </a:xfrm>
          <a:prstGeom prst="rect">
            <a:avLst/>
          </a:prstGeom>
          <a:noFill/>
        </p:spPr>
      </p:pic>
      <p:graphicFrame>
        <p:nvGraphicFramePr>
          <p:cNvPr id="201733" name="Object 5"/>
          <p:cNvGraphicFramePr>
            <a:graphicFrameLocks noGrp="1" noChangeAspect="1"/>
          </p:cNvGraphicFramePr>
          <p:nvPr>
            <p:ph sz="half" idx="2"/>
          </p:nvPr>
        </p:nvGraphicFramePr>
        <p:xfrm>
          <a:off x="2133600" y="3352799"/>
          <a:ext cx="4724400" cy="23640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r:id="rId5" imgW="2520000" imgH="1260000" progId="">
                  <p:embed/>
                </p:oleObj>
              </mc:Choice>
              <mc:Fallback>
                <p:oleObj r:id="rId5" imgW="2520000" imgH="12600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352799"/>
                        <a:ext cx="4724400" cy="23640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574323BE-AA09-3849-85B8-5139D8DAF3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613" y="1004888"/>
            <a:ext cx="8231187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rgbClr val="005863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rgbClr val="003663"/>
                </a:solidFill>
                <a:latin typeface="Arial" charset="0"/>
                <a:ea typeface="ＭＳ Ｐゴシック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rgbClr val="003663"/>
                </a:solidFill>
                <a:latin typeface="Arial" charset="0"/>
                <a:ea typeface="ＭＳ Ｐゴシック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rgbClr val="003663"/>
                </a:solidFill>
                <a:latin typeface="Arial" charset="0"/>
                <a:ea typeface="ＭＳ Ｐゴシック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rgbClr val="003663"/>
                </a:solidFill>
                <a:latin typeface="Arial" charset="0"/>
                <a:ea typeface="ＭＳ Ｐゴシック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rgbClr val="003663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rgbClr val="003663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rgbClr val="003663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i="1">
                <a:solidFill>
                  <a:srgbClr val="003663"/>
                </a:solidFill>
                <a:latin typeface="Arial" charset="0"/>
              </a:defRPr>
            </a:lvl9pPr>
          </a:lstStyle>
          <a:p>
            <a:r>
              <a:rPr lang="en-US" kern="0"/>
              <a:t>Likelihood-Based Approach</a:t>
            </a:r>
            <a:endParaRPr lang="en-US" kern="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Likelihood-Based Approach</a:t>
            </a:r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138" y="1552575"/>
            <a:ext cx="8145462" cy="581025"/>
          </a:xfrm>
        </p:spPr>
        <p:txBody>
          <a:bodyPr/>
          <a:lstStyle/>
          <a:p>
            <a:r>
              <a:rPr lang="en-US" dirty="0"/>
              <a:t>OpenBUGS program for Example 2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800" y="2057399"/>
            <a:ext cx="8610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/>
              <a:t>Number of binomial failures is uncertain</a:t>
            </a:r>
          </a:p>
          <a:p>
            <a:r>
              <a:rPr lang="en-US" sz="1800" b="1" dirty="0"/>
              <a:t>model	{</a:t>
            </a:r>
          </a:p>
          <a:p>
            <a:r>
              <a:rPr lang="en-US" sz="1800" b="1" dirty="0"/>
              <a:t>   </a:t>
            </a:r>
            <a:r>
              <a:rPr lang="en-US" sz="1800" b="1" dirty="0">
                <a:solidFill>
                  <a:schemeClr val="accent2"/>
                </a:solidFill>
              </a:rPr>
              <a:t>x ~ </a:t>
            </a:r>
            <a:r>
              <a:rPr lang="en-US" sz="1800" b="1" dirty="0" err="1">
                <a:solidFill>
                  <a:schemeClr val="accent2"/>
                </a:solidFill>
              </a:rPr>
              <a:t>dbin</a:t>
            </a:r>
            <a:r>
              <a:rPr lang="en-US" sz="1800" b="1" dirty="0">
                <a:solidFill>
                  <a:schemeClr val="accent2"/>
                </a:solidFill>
              </a:rPr>
              <a:t>(p, D)C(lower, upper) </a:t>
            </a:r>
            <a:r>
              <a:rPr lang="en-US" sz="1800" b="1" i="1" dirty="0"/>
              <a:t># Likelihood-based approach</a:t>
            </a:r>
          </a:p>
          <a:p>
            <a:r>
              <a:rPr lang="en-US" sz="1800" b="1" dirty="0"/>
              <a:t>   </a:t>
            </a:r>
            <a:r>
              <a:rPr lang="en-US" sz="1800" b="1" dirty="0">
                <a:solidFill>
                  <a:srgbClr val="FF0000"/>
                </a:solidFill>
              </a:rPr>
              <a:t>p ~ </a:t>
            </a:r>
            <a:r>
              <a:rPr lang="en-US" sz="1800" b="1" dirty="0" err="1">
                <a:solidFill>
                  <a:srgbClr val="FF0000"/>
                </a:solidFill>
              </a:rPr>
              <a:t>dbeta</a:t>
            </a:r>
            <a:r>
              <a:rPr lang="en-US" sz="1800" b="1" dirty="0">
                <a:solidFill>
                  <a:srgbClr val="FF0000"/>
                </a:solidFill>
              </a:rPr>
              <a:t>(0.5, 0.5) </a:t>
            </a:r>
            <a:r>
              <a:rPr lang="en-US" sz="1800" b="1" i="1" dirty="0"/>
              <a:t># Jeffrey's prior</a:t>
            </a:r>
          </a:p>
          <a:p>
            <a:r>
              <a:rPr lang="en-US" sz="1800" b="1" dirty="0"/>
              <a:t>	}</a:t>
            </a:r>
          </a:p>
          <a:p>
            <a:r>
              <a:rPr lang="en-US" sz="1800" b="1" dirty="0"/>
              <a:t>				</a:t>
            </a:r>
          </a:p>
          <a:p>
            <a:r>
              <a:rPr lang="en-US" sz="1800" b="1" dirty="0"/>
              <a:t>data</a:t>
            </a:r>
          </a:p>
          <a:p>
            <a:r>
              <a:rPr lang="en-US" sz="1800" b="1" dirty="0">
                <a:solidFill>
                  <a:srgbClr val="006600"/>
                </a:solidFill>
              </a:rPr>
              <a:t>list(x=NA, lower=3, upper=6)</a:t>
            </a:r>
          </a:p>
          <a:p>
            <a:r>
              <a:rPr lang="en-US" sz="1800" b="1" dirty="0">
                <a:solidFill>
                  <a:srgbClr val="006600"/>
                </a:solidFill>
              </a:rPr>
              <a:t>list(D=381)</a:t>
            </a:r>
            <a:endParaRPr lang="en-US" sz="1800" dirty="0">
              <a:solidFill>
                <a:srgbClr val="00660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343400" y="6019800"/>
            <a:ext cx="3276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/>
              <a:t>uncertainty in binomial failures.odc</a:t>
            </a:r>
          </a:p>
        </p:txBody>
      </p:sp>
      <p:pic>
        <p:nvPicPr>
          <p:cNvPr id="7" name="Picture 5" descr="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6150" y="5791200"/>
            <a:ext cx="455613" cy="60960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/>
              <a:t>Results for Example 2</a:t>
            </a:r>
          </a:p>
        </p:txBody>
      </p:sp>
      <p:pic>
        <p:nvPicPr>
          <p:cNvPr id="2140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2209800"/>
            <a:ext cx="7663333" cy="990600"/>
          </a:xfrm>
          <a:prstGeom prst="rect">
            <a:avLst/>
          </a:prstGeom>
          <a:noFill/>
        </p:spPr>
      </p:pic>
      <p:graphicFrame>
        <p:nvGraphicFramePr>
          <p:cNvPr id="214021" name="Object 5"/>
          <p:cNvGraphicFramePr>
            <a:graphicFrameLocks noGrp="1" noChangeAspect="1"/>
          </p:cNvGraphicFramePr>
          <p:nvPr>
            <p:ph sz="half" idx="2"/>
          </p:nvPr>
        </p:nvGraphicFramePr>
        <p:xfrm>
          <a:off x="1752600" y="3505199"/>
          <a:ext cx="4572000" cy="2287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r:id="rId5" imgW="2520000" imgH="1260000" progId="">
                  <p:embed/>
                </p:oleObj>
              </mc:Choice>
              <mc:Fallback>
                <p:oleObj r:id="rId5" imgW="2520000" imgH="12600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3505199"/>
                        <a:ext cx="4572000" cy="22877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BE2A10F3-7C10-C64E-AA38-40F9097C16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5613" y="1004888"/>
            <a:ext cx="8231187" cy="377026"/>
          </a:xfrm>
        </p:spPr>
        <p:txBody>
          <a:bodyPr/>
          <a:lstStyle/>
          <a:p>
            <a:r>
              <a:rPr lang="en-US" dirty="0"/>
              <a:t>Likelihood-Based Approach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Durations are Uncertain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145463" cy="41163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Use simple model for T (fire duration)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</a:t>
            </a:r>
            <a:r>
              <a:rPr lang="en-US" baseline="-25000" dirty="0"/>
              <a:t>supp</a:t>
            </a:r>
            <a:r>
              <a:rPr lang="en-US" dirty="0"/>
              <a:t> ~ exp(</a:t>
            </a:r>
            <a:r>
              <a:rPr lang="en-US" dirty="0">
                <a:sym typeface="Symbol" pitchFamily="18" charset="2"/>
              </a:rPr>
              <a:t>)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itchFamily="18" charset="2"/>
              </a:rPr>
              <a:t> is suppression rate, units of min</a:t>
            </a:r>
            <a:r>
              <a:rPr lang="en-US" baseline="30000" dirty="0">
                <a:sym typeface="Symbol" pitchFamily="18" charset="2"/>
              </a:rPr>
              <a:t>-1</a:t>
            </a:r>
            <a:endParaRPr lang="en-US" dirty="0">
              <a:sym typeface="Symbol" pitchFamily="18" charset="2"/>
            </a:endParaRPr>
          </a:p>
          <a:p>
            <a:pPr>
              <a:lnSpc>
                <a:spcPct val="90000"/>
              </a:lnSpc>
            </a:pPr>
            <a:r>
              <a:rPr lang="en-US" dirty="0">
                <a:sym typeface="Symbol" pitchFamily="18" charset="2"/>
              </a:rPr>
              <a:t>Data are interval-censored, meaning we only have an interval for some points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itchFamily="18" charset="2"/>
              </a:rPr>
              <a:t>Know duration was &gt; lower bound time and &lt; upper bound time</a:t>
            </a:r>
          </a:p>
          <a:p>
            <a:pPr>
              <a:lnSpc>
                <a:spcPct val="90000"/>
              </a:lnSpc>
            </a:pPr>
            <a:r>
              <a:rPr lang="en-US" dirty="0">
                <a:sym typeface="Symbol" pitchFamily="18" charset="2"/>
              </a:rPr>
              <a:t>Handled in OpenBUGS by specifying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sym typeface="Symbol" pitchFamily="18" charset="2"/>
              </a:rPr>
              <a:t>	time.supp[i] ~ dexp(lambda)C(lower[i] , upper[i])</a:t>
            </a:r>
          </a:p>
          <a:p>
            <a:pPr>
              <a:lnSpc>
                <a:spcPct val="90000"/>
              </a:lnSpc>
            </a:pPr>
            <a:r>
              <a:rPr lang="en-US" dirty="0">
                <a:sym typeface="Symbol" pitchFamily="18" charset="2"/>
              </a:rPr>
              <a:t>Specifying data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itchFamily="18" charset="2"/>
              </a:rPr>
              <a:t>If specific duration observed, set lower[i] = upper[i] = duration for that point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itchFamily="18" charset="2"/>
              </a:rPr>
              <a:t>No fixed time observed, set time.supp[i] = NA, lower[i] and upper[i] set to bounds of interval</a:t>
            </a:r>
          </a:p>
          <a:p>
            <a:pPr lvl="2">
              <a:lnSpc>
                <a:spcPct val="90000"/>
              </a:lnSpc>
            </a:pPr>
            <a:r>
              <a:rPr lang="en-US" dirty="0">
                <a:sym typeface="Symbol" pitchFamily="18" charset="2"/>
              </a:rPr>
              <a:t>OpenBUGS imputes missing data using the likelihood function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Durations are Uncertain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138" y="1552575"/>
            <a:ext cx="8145462" cy="488950"/>
          </a:xfrm>
        </p:spPr>
        <p:txBody>
          <a:bodyPr/>
          <a:lstStyle/>
          <a:p>
            <a:r>
              <a:rPr lang="en-US" dirty="0"/>
              <a:t>OpenBUGS program</a:t>
            </a:r>
          </a:p>
        </p:txBody>
      </p:sp>
      <p:pic>
        <p:nvPicPr>
          <p:cNvPr id="161797" name="Picture 5" descr="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5715000"/>
            <a:ext cx="512763" cy="685800"/>
          </a:xfrm>
          <a:prstGeom prst="rect">
            <a:avLst/>
          </a:prstGeom>
          <a:noFill/>
        </p:spPr>
      </p:pic>
      <p:sp>
        <p:nvSpPr>
          <p:cNvPr id="161798" name="Text Box 6"/>
          <p:cNvSpPr txBox="1">
            <a:spLocks noChangeArrowheads="1"/>
          </p:cNvSpPr>
          <p:nvPr/>
        </p:nvSpPr>
        <p:spPr bwMode="auto">
          <a:xfrm>
            <a:off x="3962400" y="6096000"/>
            <a:ext cx="3657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>
                <a:latin typeface="Arial" charset="0"/>
              </a:rPr>
              <a:t>Case study for uncertain times.odc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" y="1981200"/>
            <a:ext cx="85344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/>
              <a:t>model	{</a:t>
            </a:r>
          </a:p>
          <a:p>
            <a:r>
              <a:rPr lang="nn-NO" sz="1800" b="1" dirty="0"/>
              <a:t>   for (i in 1 : N)	{</a:t>
            </a:r>
          </a:p>
          <a:p>
            <a:r>
              <a:rPr lang="en-US" sz="1800" b="1" dirty="0"/>
              <a:t>	</a:t>
            </a:r>
            <a:r>
              <a:rPr lang="en-US" sz="1800" b="1" dirty="0" err="1">
                <a:solidFill>
                  <a:schemeClr val="accent2"/>
                </a:solidFill>
              </a:rPr>
              <a:t>time.supp</a:t>
            </a:r>
            <a:r>
              <a:rPr lang="en-US" sz="1800" b="1" dirty="0">
                <a:solidFill>
                  <a:schemeClr val="accent2"/>
                </a:solidFill>
              </a:rPr>
              <a:t>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 ~ </a:t>
            </a:r>
            <a:r>
              <a:rPr lang="en-US" sz="1800" b="1" dirty="0" err="1">
                <a:solidFill>
                  <a:schemeClr val="accent2"/>
                </a:solidFill>
              </a:rPr>
              <a:t>dexp</a:t>
            </a:r>
            <a:r>
              <a:rPr lang="en-US" sz="1800" b="1" dirty="0">
                <a:solidFill>
                  <a:schemeClr val="accent2"/>
                </a:solidFill>
              </a:rPr>
              <a:t>(lambda)C(lower[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], upper[</a:t>
            </a:r>
            <a:r>
              <a:rPr lang="en-US" sz="1800" b="1" dirty="0" err="1">
                <a:solidFill>
                  <a:schemeClr val="accent2"/>
                </a:solidFill>
              </a:rPr>
              <a:t>i</a:t>
            </a:r>
            <a:r>
              <a:rPr lang="en-US" sz="1800" b="1" dirty="0">
                <a:solidFill>
                  <a:schemeClr val="accent2"/>
                </a:solidFill>
              </a:rPr>
              <a:t>])</a:t>
            </a:r>
            <a:r>
              <a:rPr lang="en-US" sz="1800" b="1" dirty="0"/>
              <a:t> </a:t>
            </a:r>
            <a:r>
              <a:rPr lang="en-US" sz="1800" b="1" i="1" dirty="0"/>
              <a:t>#Exp. dist for times</a:t>
            </a:r>
            <a:endParaRPr lang="en-US" sz="1800" b="1" dirty="0"/>
          </a:p>
          <a:p>
            <a:r>
              <a:rPr lang="en-US" sz="1800" b="1" dirty="0"/>
              <a:t>		}</a:t>
            </a:r>
          </a:p>
          <a:p>
            <a:r>
              <a:rPr lang="en-US" sz="1800" b="1" dirty="0"/>
              <a:t>	</a:t>
            </a:r>
            <a:r>
              <a:rPr lang="en-US" sz="1800" b="1" dirty="0">
                <a:solidFill>
                  <a:srgbClr val="FF0000"/>
                </a:solidFill>
              </a:rPr>
              <a:t>lambda ~ </a:t>
            </a:r>
            <a:r>
              <a:rPr lang="en-US" sz="1800" b="1" dirty="0" err="1">
                <a:solidFill>
                  <a:srgbClr val="FF0000"/>
                </a:solidFill>
              </a:rPr>
              <a:t>dgamma</a:t>
            </a:r>
            <a:r>
              <a:rPr lang="en-US" sz="1800" b="1" dirty="0">
                <a:solidFill>
                  <a:srgbClr val="FF0000"/>
                </a:solidFill>
              </a:rPr>
              <a:t>(0.0001,0.0001)</a:t>
            </a:r>
            <a:r>
              <a:rPr lang="en-US" sz="1800" b="1" dirty="0"/>
              <a:t> </a:t>
            </a:r>
            <a:r>
              <a:rPr lang="en-US" sz="1800" b="1" i="1" dirty="0"/>
              <a:t>#Diffuse prior for Exp. parameter</a:t>
            </a:r>
            <a:endParaRPr lang="en-US" sz="1800" b="1" dirty="0"/>
          </a:p>
          <a:p>
            <a:r>
              <a:rPr lang="en-US" sz="1800" b="1" dirty="0"/>
              <a:t>	}</a:t>
            </a:r>
          </a:p>
          <a:p>
            <a:r>
              <a:rPr lang="en-US" sz="1800" b="1" dirty="0"/>
              <a:t>data</a:t>
            </a:r>
          </a:p>
          <a:p>
            <a:r>
              <a:rPr lang="en-US" sz="1800" b="1" dirty="0">
                <a:solidFill>
                  <a:srgbClr val="008000"/>
                </a:solidFill>
              </a:rPr>
              <a:t>list(</a:t>
            </a:r>
            <a:r>
              <a:rPr lang="en-US" sz="1800" b="1" dirty="0" err="1">
                <a:solidFill>
                  <a:srgbClr val="008000"/>
                </a:solidFill>
              </a:rPr>
              <a:t>time.supp</a:t>
            </a:r>
            <a:r>
              <a:rPr lang="en-US" sz="1800" b="1" dirty="0">
                <a:solidFill>
                  <a:srgbClr val="008000"/>
                </a:solidFill>
              </a:rPr>
              <a:t>=c(NA, NA, NA, 14, 15, 15, NA, 15, 150, NA),     </a:t>
            </a:r>
          </a:p>
          <a:p>
            <a:r>
              <a:rPr lang="en-US" sz="1800" b="1" dirty="0">
                <a:solidFill>
                  <a:srgbClr val="008000"/>
                </a:solidFill>
              </a:rPr>
              <a:t>              lower=c(0   ,0    , 0   , 14, 15, 15,  10, 15, 150,100), </a:t>
            </a:r>
          </a:p>
          <a:p>
            <a:r>
              <a:rPr lang="en-US" b="1" dirty="0">
                <a:solidFill>
                  <a:srgbClr val="008000"/>
                </a:solidFill>
              </a:rPr>
              <a:t>              </a:t>
            </a:r>
            <a:r>
              <a:rPr lang="en-US" sz="1800" b="1" dirty="0">
                <a:solidFill>
                  <a:srgbClr val="008000"/>
                </a:solidFill>
              </a:rPr>
              <a:t>upper=c(5  , 5   , 15 , 14, 15, 15,  30, 15,  150, 300), N = 10)</a:t>
            </a:r>
          </a:p>
          <a:p>
            <a:r>
              <a:rPr lang="en-US" sz="1800" b="1" dirty="0" err="1"/>
              <a:t>inits</a:t>
            </a:r>
            <a:r>
              <a:rPr lang="en-US" sz="1800" b="1" dirty="0"/>
              <a:t> (initial values)</a:t>
            </a:r>
          </a:p>
          <a:p>
            <a:r>
              <a:rPr lang="en-US" sz="1800" b="1" dirty="0">
                <a:solidFill>
                  <a:srgbClr val="008000"/>
                </a:solidFill>
              </a:rPr>
              <a:t>list(lambda = 0.1) </a:t>
            </a:r>
          </a:p>
          <a:p>
            <a:r>
              <a:rPr lang="en-US" sz="1800" b="1" dirty="0">
                <a:solidFill>
                  <a:srgbClr val="008000"/>
                </a:solidFill>
              </a:rPr>
              <a:t>list(lambda=0.01)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Durations are Uncertain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pic>
        <p:nvPicPr>
          <p:cNvPr id="16282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209800"/>
            <a:ext cx="7518128" cy="990600"/>
          </a:xfrm>
          <a:prstGeom prst="rect">
            <a:avLst/>
          </a:prstGeom>
          <a:noFill/>
        </p:spPr>
      </p:pic>
      <p:pic>
        <p:nvPicPr>
          <p:cNvPr id="16282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3428999"/>
            <a:ext cx="3657600" cy="2261937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Durations are Uncertain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145463" cy="4116388"/>
          </a:xfrm>
        </p:spPr>
        <p:txBody>
          <a:bodyPr/>
          <a:lstStyle/>
          <a:p>
            <a:r>
              <a:rPr lang="en-US" sz="2000" dirty="0"/>
              <a:t>This is sometimes referred to as </a:t>
            </a:r>
            <a:r>
              <a:rPr lang="en-US" sz="2000" u="sng" dirty="0"/>
              <a:t>likelihood-based</a:t>
            </a:r>
            <a:r>
              <a:rPr lang="en-US" sz="2000" dirty="0"/>
              <a:t> approach to uncertain data</a:t>
            </a:r>
          </a:p>
          <a:p>
            <a:pPr lvl="1"/>
            <a:r>
              <a:rPr lang="en-US" sz="2000" dirty="0"/>
              <a:t>Observed time in interval [a, b] contributes e</a:t>
            </a:r>
            <a:r>
              <a:rPr lang="en-US" sz="2000" baseline="30000" dirty="0"/>
              <a:t>-</a:t>
            </a:r>
            <a:r>
              <a:rPr lang="el-GR" sz="2000" baseline="30000" dirty="0">
                <a:cs typeface="Arial" charset="0"/>
              </a:rPr>
              <a:t>λ</a:t>
            </a:r>
            <a:r>
              <a:rPr lang="en-US" sz="2000" baseline="30000" dirty="0">
                <a:cs typeface="Arial" charset="0"/>
              </a:rPr>
              <a:t>a</a:t>
            </a:r>
            <a:r>
              <a:rPr lang="en-US" sz="2000" dirty="0">
                <a:cs typeface="Arial" charset="0"/>
              </a:rPr>
              <a:t> – e</a:t>
            </a:r>
            <a:r>
              <a:rPr lang="en-US" sz="2000" baseline="30000" dirty="0">
                <a:cs typeface="Arial" charset="0"/>
              </a:rPr>
              <a:t>-</a:t>
            </a:r>
            <a:r>
              <a:rPr lang="el-GR" sz="2000" baseline="30000" dirty="0">
                <a:cs typeface="Arial" charset="0"/>
              </a:rPr>
              <a:t>λ</a:t>
            </a:r>
            <a:r>
              <a:rPr lang="en-US" sz="2000" baseline="30000" dirty="0">
                <a:cs typeface="Arial" charset="0"/>
              </a:rPr>
              <a:t>b</a:t>
            </a:r>
            <a:r>
              <a:rPr lang="en-US" sz="2000" dirty="0">
                <a:cs typeface="Arial" charset="0"/>
              </a:rPr>
              <a:t> to the likelihood function in Bayes’ Theorem</a:t>
            </a:r>
            <a:endParaRPr lang="el-GR" sz="2000" dirty="0">
              <a:cs typeface="Arial" charset="0"/>
            </a:endParaRPr>
          </a:p>
          <a:p>
            <a:r>
              <a:rPr lang="en-US" sz="2000" dirty="0"/>
              <a:t>Caution: cannot have too much censoring and still get sensible estimates</a:t>
            </a:r>
          </a:p>
          <a:p>
            <a:pPr lvl="1"/>
            <a:r>
              <a:rPr lang="en-US" sz="2000" dirty="0"/>
              <a:t>If all durations are censored, cannot get meaningful estimate</a:t>
            </a:r>
          </a:p>
          <a:p>
            <a:r>
              <a:rPr lang="en-US" sz="2000" dirty="0"/>
              <a:t>Frequentist estimate is 0.0265/min, very close to posterior mean</a:t>
            </a:r>
          </a:p>
          <a:p>
            <a:pPr lvl="1"/>
            <a:r>
              <a:rPr lang="en-US" sz="2000" dirty="0"/>
              <a:t>Expect values to be close with diffuse prior on </a:t>
            </a:r>
            <a:r>
              <a:rPr lang="en-US" sz="2000" dirty="0">
                <a:sym typeface="Symbol" pitchFamily="18" charset="2"/>
              </a:rPr>
              <a:t></a:t>
            </a:r>
          </a:p>
          <a:p>
            <a:pPr lvl="1"/>
            <a:r>
              <a:rPr lang="en-US" sz="2000" dirty="0"/>
              <a:t>Frequentists cannot easily find uncertainty in estimate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Demands are Uncertain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Often a problem with components such as MOVs, where each demand may not be recorded</a:t>
            </a:r>
          </a:p>
          <a:p>
            <a:pPr>
              <a:lnSpc>
                <a:spcPct val="90000"/>
              </a:lnSpc>
            </a:pPr>
            <a:r>
              <a:rPr lang="en-US" dirty="0"/>
              <a:t>Handle in Bayesian approach by assigning a distribution to number of demands, 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Uniform(a, b)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Poisson(</a:t>
            </a:r>
            <a:r>
              <a:rPr lang="en-US" dirty="0">
                <a:sym typeface="Symbol" pitchFamily="18" charset="2"/>
              </a:rPr>
              <a:t>)</a:t>
            </a:r>
          </a:p>
          <a:p>
            <a:pPr>
              <a:lnSpc>
                <a:spcPct val="90000"/>
              </a:lnSpc>
            </a:pPr>
            <a:r>
              <a:rPr lang="en-US" dirty="0">
                <a:sym typeface="Symbol" pitchFamily="18" charset="2"/>
              </a:rPr>
              <a:t>Uniform(a, b)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itchFamily="18" charset="2"/>
              </a:rPr>
              <a:t>N is a discrete variable, so really want a discrete uniform distribution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itchFamily="18" charset="2"/>
              </a:rPr>
              <a:t>Can program this into OpenBUGS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itchFamily="18" charset="2"/>
              </a:rPr>
              <a:t>Easier to sample from continuous uniform distribution and round sample to nearest integer</a:t>
            </a:r>
          </a:p>
          <a:p>
            <a:pPr lvl="2">
              <a:lnSpc>
                <a:spcPct val="90000"/>
              </a:lnSpc>
            </a:pPr>
            <a:r>
              <a:rPr lang="en-US" dirty="0">
                <a:sym typeface="Symbol" pitchFamily="18" charset="2"/>
              </a:rPr>
              <a:t>Endpoints are under-represented, but this is not usually a problem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Demands are Uncertain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145463" cy="1814513"/>
          </a:xfrm>
        </p:spPr>
        <p:txBody>
          <a:bodyPr/>
          <a:lstStyle/>
          <a:p>
            <a:r>
              <a:rPr lang="en-US" dirty="0"/>
              <a:t>Example:  Assume prior distribution for MOV FTO is lognormal with mean = 0.003 and EF = 10</a:t>
            </a:r>
          </a:p>
          <a:p>
            <a:pPr lvl="1"/>
            <a:r>
              <a:rPr lang="en-US" dirty="0"/>
              <a:t>Assume 1 failure is seen, and demands are not recorded, but are known to lie between 12 and 40</a:t>
            </a:r>
          </a:p>
          <a:p>
            <a:pPr lvl="1"/>
            <a:r>
              <a:rPr lang="en-US" dirty="0"/>
              <a:t>OpenBUGS model</a:t>
            </a:r>
          </a:p>
        </p:txBody>
      </p:sp>
      <p:pic>
        <p:nvPicPr>
          <p:cNvPr id="165893" name="Picture 5" descr="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5943600"/>
            <a:ext cx="512763" cy="685800"/>
          </a:xfrm>
          <a:prstGeom prst="rect">
            <a:avLst/>
          </a:prstGeom>
          <a:noFill/>
        </p:spPr>
      </p:pic>
      <p:sp>
        <p:nvSpPr>
          <p:cNvPr id="165894" name="Text Box 6"/>
          <p:cNvSpPr txBox="1">
            <a:spLocks noChangeArrowheads="1"/>
          </p:cNvSpPr>
          <p:nvPr/>
        </p:nvSpPr>
        <p:spPr bwMode="auto">
          <a:xfrm>
            <a:off x="3962400" y="6019800"/>
            <a:ext cx="3581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Uncertain demands – uniform.odc</a:t>
            </a:r>
          </a:p>
        </p:txBody>
      </p:sp>
      <p:sp>
        <p:nvSpPr>
          <p:cNvPr id="7" name="Rectangle 6"/>
          <p:cNvSpPr/>
          <p:nvPr/>
        </p:nvSpPr>
        <p:spPr>
          <a:xfrm>
            <a:off x="300831" y="3282324"/>
            <a:ext cx="8458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/>
              <a:t>model	{</a:t>
            </a:r>
          </a:p>
          <a:p>
            <a:r>
              <a:rPr lang="en-US" sz="1800" b="1" dirty="0"/>
              <a:t>     </a:t>
            </a:r>
            <a:r>
              <a:rPr lang="en-US" sz="1800" b="1" dirty="0">
                <a:solidFill>
                  <a:schemeClr val="accent2"/>
                </a:solidFill>
              </a:rPr>
              <a:t>mov.fto ~ </a:t>
            </a:r>
            <a:r>
              <a:rPr lang="en-US" sz="1800" b="1" dirty="0" err="1">
                <a:solidFill>
                  <a:schemeClr val="accent2"/>
                </a:solidFill>
              </a:rPr>
              <a:t>dbin</a:t>
            </a:r>
            <a:r>
              <a:rPr lang="en-US" sz="1800" b="1" dirty="0">
                <a:solidFill>
                  <a:schemeClr val="accent2"/>
                </a:solidFill>
              </a:rPr>
              <a:t>(</a:t>
            </a:r>
            <a:r>
              <a:rPr lang="en-US" sz="1800" b="1" dirty="0" err="1">
                <a:solidFill>
                  <a:schemeClr val="accent2"/>
                </a:solidFill>
              </a:rPr>
              <a:t>p,demands</a:t>
            </a:r>
            <a:r>
              <a:rPr lang="en-US" sz="1800" b="1" dirty="0">
                <a:solidFill>
                  <a:schemeClr val="accent2"/>
                </a:solidFill>
              </a:rPr>
              <a:t>) </a:t>
            </a:r>
            <a:r>
              <a:rPr lang="en-US" sz="1800" b="1" i="1" dirty="0"/>
              <a:t>#Binomial model for MOV FTO</a:t>
            </a:r>
            <a:endParaRPr lang="en-US" sz="1800" b="1" dirty="0">
              <a:solidFill>
                <a:schemeClr val="accent2"/>
              </a:solidFill>
            </a:endParaRPr>
          </a:p>
          <a:p>
            <a:r>
              <a:rPr lang="en-US" sz="1800" b="1" dirty="0">
                <a:solidFill>
                  <a:srgbClr val="FF0000"/>
                </a:solidFill>
              </a:rPr>
              <a:t>     p ~ </a:t>
            </a:r>
            <a:r>
              <a:rPr lang="en-US" sz="1800" b="1" dirty="0" err="1">
                <a:solidFill>
                  <a:srgbClr val="FF0000"/>
                </a:solidFill>
              </a:rPr>
              <a:t>dlnorm</a:t>
            </a:r>
            <a:r>
              <a:rPr lang="en-US" sz="1800" b="1" dirty="0">
                <a:solidFill>
                  <a:srgbClr val="FF0000"/>
                </a:solidFill>
              </a:rPr>
              <a:t>(-6.79, 0.5102) </a:t>
            </a:r>
            <a:r>
              <a:rPr lang="en-US" sz="1800" b="1" i="1" dirty="0"/>
              <a:t>#prior for p (mean = 0.003, EF = 10)</a:t>
            </a:r>
            <a:endParaRPr lang="en-US" sz="1800" b="1" dirty="0">
              <a:solidFill>
                <a:srgbClr val="FF0000"/>
              </a:solidFill>
            </a:endParaRPr>
          </a:p>
          <a:p>
            <a:r>
              <a:rPr lang="en-US" sz="1800" b="1" dirty="0">
                <a:solidFill>
                  <a:srgbClr val="FF0000"/>
                </a:solidFill>
              </a:rPr>
              <a:t>     </a:t>
            </a:r>
            <a:r>
              <a:rPr lang="en-US" sz="1800" b="1" dirty="0" err="1">
                <a:solidFill>
                  <a:srgbClr val="FF0000"/>
                </a:solidFill>
              </a:rPr>
              <a:t>demands.continuous</a:t>
            </a:r>
            <a:r>
              <a:rPr lang="en-US" sz="1800" b="1" dirty="0">
                <a:solidFill>
                  <a:srgbClr val="FF0000"/>
                </a:solidFill>
              </a:rPr>
              <a:t> ~ </a:t>
            </a:r>
            <a:r>
              <a:rPr lang="en-US" sz="1800" b="1" dirty="0" err="1">
                <a:solidFill>
                  <a:srgbClr val="FF0000"/>
                </a:solidFill>
              </a:rPr>
              <a:t>dunif</a:t>
            </a:r>
            <a:r>
              <a:rPr lang="en-US" sz="1800" b="1" dirty="0">
                <a:solidFill>
                  <a:srgbClr val="FF0000"/>
                </a:solidFill>
              </a:rPr>
              <a:t>(lower, upper) </a:t>
            </a:r>
            <a:r>
              <a:rPr lang="en-US" sz="1800" b="1" i="1" dirty="0"/>
              <a:t>#Uncertainty in demands</a:t>
            </a:r>
            <a:endParaRPr lang="en-US" sz="1800" b="1" dirty="0">
              <a:solidFill>
                <a:srgbClr val="FF0000"/>
              </a:solidFill>
            </a:endParaRPr>
          </a:p>
          <a:p>
            <a:r>
              <a:rPr lang="en-US" sz="1800" b="1" dirty="0">
                <a:solidFill>
                  <a:srgbClr val="FF0000"/>
                </a:solidFill>
              </a:rPr>
              <a:t>     demands &lt;- round(</a:t>
            </a:r>
            <a:r>
              <a:rPr lang="en-US" sz="1800" b="1" dirty="0" err="1">
                <a:solidFill>
                  <a:srgbClr val="FF0000"/>
                </a:solidFill>
              </a:rPr>
              <a:t>demands.continuous</a:t>
            </a:r>
            <a:r>
              <a:rPr lang="en-US" sz="1800" b="1" dirty="0">
                <a:solidFill>
                  <a:srgbClr val="FF0000"/>
                </a:solidFill>
              </a:rPr>
              <a:t>)</a:t>
            </a:r>
            <a:r>
              <a:rPr lang="en-US" sz="1800" b="1" dirty="0"/>
              <a:t> </a:t>
            </a:r>
            <a:r>
              <a:rPr lang="en-US" sz="1800" b="1" i="1" dirty="0"/>
              <a:t>#Rounds to integer</a:t>
            </a:r>
            <a:endParaRPr lang="en-US" sz="1800" b="1" dirty="0"/>
          </a:p>
          <a:p>
            <a:r>
              <a:rPr lang="en-US" sz="1800" b="1" dirty="0"/>
              <a:t>	} </a:t>
            </a:r>
          </a:p>
          <a:p>
            <a:endParaRPr lang="en-US" sz="1800" b="1" dirty="0"/>
          </a:p>
          <a:p>
            <a:r>
              <a:rPr lang="en-US" sz="1800" b="1" dirty="0"/>
              <a:t>data</a:t>
            </a:r>
          </a:p>
          <a:p>
            <a:r>
              <a:rPr lang="en-US" sz="1800" b="1" dirty="0">
                <a:solidFill>
                  <a:srgbClr val="006600"/>
                </a:solidFill>
              </a:rPr>
              <a:t>list(lower=11.5001, upper=40.4999, mov.fto=1)</a:t>
            </a:r>
            <a:endParaRPr lang="en-US" sz="1800" dirty="0">
              <a:solidFill>
                <a:srgbClr val="006600"/>
              </a:solidFill>
            </a:endParaRPr>
          </a:p>
        </p:txBody>
      </p:sp>
      <p:sp>
        <p:nvSpPr>
          <p:cNvPr id="3" name="Oval Callout 2"/>
          <p:cNvSpPr/>
          <p:nvPr/>
        </p:nvSpPr>
        <p:spPr bwMode="auto">
          <a:xfrm>
            <a:off x="5791200" y="3490913"/>
            <a:ext cx="2209800" cy="623887"/>
          </a:xfrm>
          <a:prstGeom prst="wedgeEllipseCallou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val Callout 3"/>
          <p:cNvSpPr/>
          <p:nvPr/>
        </p:nvSpPr>
        <p:spPr bwMode="auto">
          <a:xfrm>
            <a:off x="5791200" y="3702844"/>
            <a:ext cx="2438400" cy="1306562"/>
          </a:xfrm>
          <a:prstGeom prst="wedgeEllipseCallou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Oval Callout 4"/>
          <p:cNvSpPr/>
          <p:nvPr/>
        </p:nvSpPr>
        <p:spPr bwMode="auto">
          <a:xfrm>
            <a:off x="4136087" y="4813726"/>
            <a:ext cx="4887120" cy="735747"/>
          </a:xfrm>
          <a:prstGeom prst="wedgeEllipseCallout">
            <a:avLst>
              <a:gd name="adj1" fmla="val -54594"/>
              <a:gd name="adj2" fmla="val 35594"/>
            </a:avLst>
          </a:prstGeom>
          <a:noFill/>
          <a:ln w="31750" cap="flat" cmpd="sng" algn="ctr">
            <a:solidFill>
              <a:schemeClr val="tx1">
                <a:alpha val="79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lower and upper set to include rounded numbers between 12 and 40.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Demands are Uncertain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DAG model</a:t>
            </a:r>
          </a:p>
        </p:txBody>
      </p:sp>
      <p:pic>
        <p:nvPicPr>
          <p:cNvPr id="1751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981200"/>
            <a:ext cx="4038600" cy="366395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5F868368-EC15-444D-9EFB-42436E21986C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_Presentation-2016">
  <a:themeElements>
    <a:clrScheme name="INL 2016">
      <a:dk1>
        <a:srgbClr val="000000"/>
      </a:dk1>
      <a:lt1>
        <a:srgbClr val="FFFFFF"/>
      </a:lt1>
      <a:dk2>
        <a:srgbClr val="005875"/>
      </a:dk2>
      <a:lt2>
        <a:srgbClr val="808080"/>
      </a:lt2>
      <a:accent1>
        <a:srgbClr val="7895A4"/>
      </a:accent1>
      <a:accent2>
        <a:srgbClr val="8B9E6C"/>
      </a:accent2>
      <a:accent3>
        <a:srgbClr val="BFB896"/>
      </a:accent3>
      <a:accent4>
        <a:srgbClr val="ECE09C"/>
      </a:accent4>
      <a:accent5>
        <a:srgbClr val="DDDDDD"/>
      </a:accent5>
      <a:accent6>
        <a:srgbClr val="FFFFFF"/>
      </a:accent6>
      <a:hlink>
        <a:srgbClr val="7895A4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tandard_Presentation-2016" id="{AA70F70C-FE74-4105-B56D-A478567CF02D}" vid="{32DB2BA5-14E2-4538-A7F0-90025315B3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C255676BE044408856C5C66FC5842F" ma:contentTypeVersion="0" ma:contentTypeDescription="Create a new document." ma:contentTypeScope="" ma:versionID="6e87924a3c1adc4a425af901172f9f5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6e0e3112098b4d1518554ee266199a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0BEE9E-377C-4E91-A7FC-4AE45A2EDF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FF6FEB2-2A2B-42C0-A0BE-DB6FCB8EBCAE}">
  <ds:schemaRefs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A4C2D5B-5EF2-4373-B421-BF98377A131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Standard_Presentation-2016</Template>
  <TotalTime>210</TotalTime>
  <Words>1106</Words>
  <Application>Microsoft Macintosh PowerPoint</Application>
  <PresentationFormat>On-screen Show (4:3)</PresentationFormat>
  <Paragraphs>275</Paragraphs>
  <Slides>25</Slides>
  <Notes>25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Standard_Presentation-2016</vt:lpstr>
      <vt:lpstr>Section 6:  Uncertain Data</vt:lpstr>
      <vt:lpstr>When Durations are Uncertain</vt:lpstr>
      <vt:lpstr>When Durations are Uncertain</vt:lpstr>
      <vt:lpstr>When Durations are Uncertain</vt:lpstr>
      <vt:lpstr>When Durations are Uncertain</vt:lpstr>
      <vt:lpstr>When Durations are Uncertain</vt:lpstr>
      <vt:lpstr>When Demands are Uncertain</vt:lpstr>
      <vt:lpstr>When Demands are Uncertain</vt:lpstr>
      <vt:lpstr>When Demands are Uncertain</vt:lpstr>
      <vt:lpstr>When Demands are Uncertain</vt:lpstr>
      <vt:lpstr>When Demands are Uncertain</vt:lpstr>
      <vt:lpstr>When Demands are Uncertain</vt:lpstr>
      <vt:lpstr>When Demands are Uncertain</vt:lpstr>
      <vt:lpstr>When Failures Are Uncertain</vt:lpstr>
      <vt:lpstr>Posterior-Averaging Approach</vt:lpstr>
      <vt:lpstr>Posterior-Averaging Approach</vt:lpstr>
      <vt:lpstr>Posterior-Averaging Approach</vt:lpstr>
      <vt:lpstr>Posterior-Averaging Approach</vt:lpstr>
      <vt:lpstr>Posterior-Averaging Approach</vt:lpstr>
      <vt:lpstr>Posterior-Averaging Approach</vt:lpstr>
      <vt:lpstr>Posterior-Averaging Approach</vt:lpstr>
      <vt:lpstr>Likelihood-Based Approach</vt:lpstr>
      <vt:lpstr>PowerPoint Presentation</vt:lpstr>
      <vt:lpstr>Likelihood-Based Approach</vt:lpstr>
      <vt:lpstr>Likelihood-Based Approach</vt:lpstr>
    </vt:vector>
  </TitlesOfParts>
  <Company>INL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L. Combs</dc:creator>
  <cp:lastModifiedBy>Diego Mandelli</cp:lastModifiedBy>
  <cp:revision>10</cp:revision>
  <dcterms:created xsi:type="dcterms:W3CDTF">2016-09-09T18:28:57Z</dcterms:created>
  <dcterms:modified xsi:type="dcterms:W3CDTF">2019-04-16T16:46:59Z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0x01010086C255676BE044408856C5C66FC5842F</vt:lpwstr>
  </property>
</Properties>
</file>