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7"/>
  </p:notesMasterIdLst>
  <p:sldIdLst>
    <p:sldId id="258" r:id="rId5"/>
    <p:sldId id="259" r:id="rId6"/>
    <p:sldId id="262" r:id="rId7"/>
    <p:sldId id="263" r:id="rId8"/>
    <p:sldId id="264" r:id="rId9"/>
    <p:sldId id="260" r:id="rId10"/>
    <p:sldId id="261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0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1A374-22AA-4950-B6A9-96A1107041B0}" type="datetimeFigureOut">
              <a:rPr lang="en-US" smtClean="0"/>
              <a:t>4/16/19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45E34-A84F-4AA4-9BDD-8E326226C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313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EE247-277C-4E8D-98AF-B4C66066CA4A}" type="slidenum">
              <a:rPr lang="en-US"/>
              <a:pPr/>
              <a:t>1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These are finite mixture models, as opposed to continuous mixtures used to address population variability in hierarchical Bayes.</a:t>
            </a:r>
          </a:p>
        </p:txBody>
      </p:sp>
    </p:spTree>
    <p:extLst>
      <p:ext uri="{BB962C8B-B14F-4D97-AF65-F5344CB8AC3E}">
        <p14:creationId xmlns:p14="http://schemas.microsoft.com/office/powerpoint/2010/main" val="8788240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CDA6CF-B12E-4A61-A746-8D340C278691}" type="slidenum">
              <a:rPr lang="en-US"/>
              <a:pPr/>
              <a:t>10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029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part (c),</a:t>
            </a:r>
            <a:r>
              <a:rPr lang="en-US" baseline="0" dirty="0"/>
              <a:t> the posterior density for lambda.avg is distinctly bimodal.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030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81D75D-2018-4393-A508-0D7992C5CC63}" type="slidenum">
              <a:rPr lang="en-US"/>
              <a:pPr/>
              <a:t>2</a:t>
            </a:fld>
            <a:endParaRPr 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62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DA1181-68F0-46CD-A583-DC68488C6165}" type="slidenum">
              <a:rPr lang="en-US"/>
              <a:pPr/>
              <a:t>3</a:t>
            </a:fld>
            <a:endParaRPr 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Kind of just for fun,</a:t>
            </a:r>
            <a:r>
              <a:rPr lang="en-US" baseline="0" dirty="0"/>
              <a:t> since we’ve covered simple </a:t>
            </a:r>
            <a:r>
              <a:rPr lang="en-US" baseline="0" dirty="0" err="1"/>
              <a:t>dcat</a:t>
            </a:r>
            <a:r>
              <a:rPr lang="en-US" baseline="0" dirty="0"/>
              <a:t>() cases already by this point.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714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DA1181-68F0-46CD-A583-DC68488C6165}" type="slidenum">
              <a:rPr lang="en-US"/>
              <a:pPr/>
              <a:t>4</a:t>
            </a:fld>
            <a:endParaRPr 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374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22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3553AC-08FD-447B-BA1D-AA41593150E5}" type="slidenum">
              <a:rPr lang="en-US"/>
              <a:pPr/>
              <a:t>6</a:t>
            </a:fld>
            <a:endParaRPr lang="en-US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77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Point out that r</a:t>
            </a:r>
            <a:r>
              <a:rPr lang="en-US" baseline="0" dirty="0"/>
              <a:t> = 1, 2, 3, with probabilities 0.6, 0.2, 0.2.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21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DA1181-68F0-46CD-A583-DC68488C6165}" type="slidenum">
              <a:rPr lang="en-US"/>
              <a:pPr/>
              <a:t>8</a:t>
            </a:fld>
            <a:endParaRPr 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out that r has a discrete (categorical) distribution.</a:t>
            </a:r>
          </a:p>
        </p:txBody>
      </p:sp>
    </p:spTree>
    <p:extLst>
      <p:ext uri="{BB962C8B-B14F-4D97-AF65-F5344CB8AC3E}">
        <p14:creationId xmlns:p14="http://schemas.microsoft.com/office/powerpoint/2010/main" val="2787903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1D9D98-E815-4C3D-96F1-7DB419CE3735}" type="slidenum">
              <a:rPr lang="en-US"/>
              <a:pPr/>
              <a:t>9</a:t>
            </a:fld>
            <a:endParaRPr 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49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2425" y="1717001"/>
            <a:ext cx="5797550" cy="430887"/>
          </a:xfrm>
        </p:spPr>
        <p:txBody>
          <a:bodyPr anchor="b"/>
          <a:lstStyle>
            <a:lvl1pPr>
              <a:spcBef>
                <a:spcPct val="40000"/>
              </a:spcBef>
              <a:defRPr sz="3200">
                <a:solidFill>
                  <a:srgbClr val="00587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435" name="Rectangle 1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914650" y="2514600"/>
            <a:ext cx="5775325" cy="762000"/>
          </a:xfrm>
        </p:spPr>
        <p:txBody>
          <a:bodyPr/>
          <a:lstStyle>
            <a:lvl1pPr marL="0" indent="0">
              <a:spcBef>
                <a:spcPct val="20000"/>
              </a:spcBef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1" name="Rectangle 1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914650" y="3436938"/>
            <a:ext cx="57753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5000"/>
              </a:lnSpc>
              <a:spcBef>
                <a:spcPct val="40000"/>
              </a:spcBef>
              <a:defRPr sz="1600"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1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3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26953" y="6553200"/>
            <a:ext cx="548772" cy="242305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8-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8600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8613"/>
            <a:ext cx="4040187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26953" y="6553200"/>
            <a:ext cx="548772" cy="242305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8-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9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26953" y="6553200"/>
            <a:ext cx="548772" cy="242305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8-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3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711689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26953" y="6553200"/>
            <a:ext cx="548772" cy="242305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8-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492"/>
            <a:ext cx="3008313" cy="1232859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39493"/>
            <a:ext cx="5111750" cy="521118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95181"/>
            <a:ext cx="3008313" cy="3855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575050" y="6567453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26953" y="6553200"/>
            <a:ext cx="548772" cy="242305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8-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98724"/>
            <a:ext cx="5486400" cy="366254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05469"/>
            <a:ext cx="5486400" cy="362210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32994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26953" y="6553200"/>
            <a:ext cx="548772" cy="242305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8-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278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538163"/>
            <a:ext cx="8126412" cy="757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552575"/>
            <a:ext cx="3995737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3275" y="1552575"/>
            <a:ext cx="3997325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26953" y="6553200"/>
            <a:ext cx="548772" cy="242305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8-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458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3139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004888"/>
            <a:ext cx="823118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31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08" name="Rectangle 8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08800" y="6553200"/>
            <a:ext cx="1804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09" name="Rectangle 8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5375" y="6553200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Arial" charset="0"/>
              </a:defRPr>
            </a:lvl1pPr>
          </a:lstStyle>
          <a:p>
            <a:fld id="{5F868368-EC15-444D-9EFB-42436E219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8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5863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9pPr>
    </p:titleStyle>
    <p:bodyStyle>
      <a:lvl1pPr marL="230188" indent="-230188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4213" indent="-22701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Section 8:  Mixture Priors</a:t>
            </a:r>
            <a:endParaRPr lang="en-US" dirty="0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Problem</a:t>
            </a:r>
          </a:p>
          <a:p>
            <a:pPr lvl="1"/>
            <a:r>
              <a:rPr lang="en-US" dirty="0"/>
              <a:t>What if a single distribution is inadequate to represent prior knowledge?</a:t>
            </a:r>
          </a:p>
          <a:p>
            <a:r>
              <a:rPr lang="en-US" dirty="0"/>
              <a:t>Will illustrate</a:t>
            </a:r>
          </a:p>
          <a:p>
            <a:pPr lvl="1"/>
            <a:r>
              <a:rPr lang="en-US" dirty="0"/>
              <a:t>Implementation of mixture prior distributions in OpenBUGS</a:t>
            </a:r>
          </a:p>
          <a:p>
            <a:pPr lvl="1"/>
            <a:r>
              <a:rPr lang="en-US" dirty="0"/>
              <a:t>Use of “categorical” distribution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5F868368-EC15-444D-9EFB-42436E21986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71031" y="932868"/>
            <a:ext cx="8126412" cy="757237"/>
          </a:xfrm>
        </p:spPr>
        <p:txBody>
          <a:bodyPr/>
          <a:lstStyle/>
          <a:p>
            <a:r>
              <a:rPr lang="en-US" dirty="0"/>
              <a:t>Example Use of Mixture Prior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1981" y="1947280"/>
            <a:ext cx="3995737" cy="4116388"/>
          </a:xfrm>
        </p:spPr>
        <p:txBody>
          <a:bodyPr/>
          <a:lstStyle/>
          <a:p>
            <a:r>
              <a:rPr lang="en-US"/>
              <a:t>Posterior</a:t>
            </a:r>
          </a:p>
        </p:txBody>
      </p:sp>
      <p:pic>
        <p:nvPicPr>
          <p:cNvPr id="3235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1243" y="2528305"/>
            <a:ext cx="745426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2358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6730143"/>
              </p:ext>
            </p:extLst>
          </p:nvPr>
        </p:nvGraphicFramePr>
        <p:xfrm>
          <a:off x="4406443" y="3747505"/>
          <a:ext cx="4233863" cy="267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r:id="rId5" imgW="4310640" imgH="2679120" progId="">
                  <p:embed/>
                </p:oleObj>
              </mc:Choice>
              <mc:Fallback>
                <p:oleObj r:id="rId5" imgW="4310640" imgH="267912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6443" y="3747505"/>
                        <a:ext cx="4233863" cy="267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35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7896817"/>
              </p:ext>
            </p:extLst>
          </p:nvPr>
        </p:nvGraphicFramePr>
        <p:xfrm>
          <a:off x="367843" y="3899905"/>
          <a:ext cx="3738563" cy="209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r:id="rId7" imgW="3738960" imgH="2098080" progId="">
                  <p:embed/>
                </p:oleObj>
              </mc:Choice>
              <mc:Fallback>
                <p:oleObj r:id="rId7" imgW="3738960" imgH="20980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843" y="3899905"/>
                        <a:ext cx="3738563" cy="209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5F868368-EC15-444D-9EFB-42436E21986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Use of Mixture Prior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does Source 2 weight increase?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If observed data were 1 in 120 demands, we would see</a:t>
            </a:r>
          </a:p>
        </p:txBody>
      </p:sp>
      <p:pic>
        <p:nvPicPr>
          <p:cNvPr id="35123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3402" y="1530339"/>
            <a:ext cx="3393551" cy="190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 bwMode="auto">
          <a:xfrm>
            <a:off x="6826753" y="1530338"/>
            <a:ext cx="1219200" cy="1752600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5123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27206" y="4213694"/>
            <a:ext cx="44577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5F868368-EC15-444D-9EFB-42436E21986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763" y="901423"/>
            <a:ext cx="8126412" cy="757237"/>
          </a:xfrm>
        </p:spPr>
        <p:txBody>
          <a:bodyPr/>
          <a:lstStyle/>
          <a:p>
            <a:r>
              <a:rPr lang="en-US" dirty="0"/>
              <a:t>Exercises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552575"/>
            <a:ext cx="8221662" cy="411638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In its normal state, a component has a CNI prior* with a mean failure rate of 4.6E-5/hr.</a:t>
            </a:r>
          </a:p>
          <a:p>
            <a:pPr marL="457200" indent="-457200">
              <a:buNone/>
            </a:pPr>
            <a:r>
              <a:rPr lang="en-US" dirty="0"/>
              <a:t>	In its degraded state, the prior distribution for the failure rate is a CNI prior with a mean that is a factor of 10 higher.</a:t>
            </a:r>
          </a:p>
          <a:p>
            <a:pPr marL="457200" indent="-457200">
              <a:buNone/>
            </a:pPr>
            <a:r>
              <a:rPr lang="en-US" dirty="0"/>
              <a:t>	Assume there have been 3 tests with an average run time of 23 hours per test, and that 1 failure to run has been observed.</a:t>
            </a:r>
          </a:p>
          <a:p>
            <a:pPr marL="457200" indent="-457200">
              <a:buNone/>
            </a:pPr>
            <a:r>
              <a:rPr lang="en-US" dirty="0"/>
              <a:t>	Assume the prior probability that the component is in the degraded state is 0.05.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/>
              <a:t>What aleatory model should we use for this analysis?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/>
              <a:t>What is the posterior mean failure rate?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/>
              <a:t>Which is the more likely state of the component based on this information?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/>
              <a:t>Repeat (b) and (c) assuming 2 failures to run have been observed.  Note the shape of the posterior density in this case.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56388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*Recall, for Poisson, CNI prior is gamma(½, 1/(2</a:t>
            </a:r>
            <a:r>
              <a:rPr lang="el-GR" sz="1800" dirty="0">
                <a:latin typeface="Arial"/>
                <a:cs typeface="Arial"/>
              </a:rPr>
              <a:t>μ</a:t>
            </a:r>
            <a:r>
              <a:rPr lang="en-US" sz="1800" dirty="0"/>
              <a:t>)), where </a:t>
            </a:r>
            <a:r>
              <a:rPr lang="el-GR" sz="1800" dirty="0">
                <a:latin typeface="Arial"/>
                <a:cs typeface="Arial"/>
              </a:rPr>
              <a:t>μ</a:t>
            </a:r>
            <a:r>
              <a:rPr lang="en-US" sz="1800" dirty="0"/>
              <a:t> is desired mean.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5F868368-EC15-444D-9EFB-42436E21986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97344" y="1044701"/>
            <a:ext cx="8126412" cy="757237"/>
          </a:xfrm>
        </p:spPr>
        <p:txBody>
          <a:bodyPr/>
          <a:lstStyle/>
          <a:p>
            <a:r>
              <a:rPr lang="en-US" dirty="0"/>
              <a:t>What is a Mixture Prior?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8294" y="2059113"/>
            <a:ext cx="7496175" cy="4116388"/>
          </a:xfrm>
        </p:spPr>
        <p:txBody>
          <a:bodyPr/>
          <a:lstStyle/>
          <a:p>
            <a:r>
              <a:rPr lang="en-US" dirty="0"/>
              <a:t>Can specify prior distribution as a weighted average of distributions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FontTx/>
              <a:buNone/>
            </a:pPr>
            <a:r>
              <a:rPr lang="en-US" dirty="0"/>
              <a:t> 	where </a:t>
            </a:r>
            <a:r>
              <a:rPr lang="en-US" dirty="0" err="1"/>
              <a:t>k</a:t>
            </a:r>
            <a:r>
              <a:rPr lang="en-US" baseline="-25000" dirty="0" err="1"/>
              <a:t>i</a:t>
            </a:r>
            <a:r>
              <a:rPr lang="en-US" dirty="0" err="1"/>
              <a:t>s</a:t>
            </a:r>
            <a:r>
              <a:rPr lang="en-US" dirty="0"/>
              <a:t> are weighting factors, which sum to 1</a:t>
            </a:r>
          </a:p>
          <a:p>
            <a:r>
              <a:rPr lang="en-US" dirty="0"/>
              <a:t>Can lead to multimodal prior (and posterior)</a:t>
            </a:r>
          </a:p>
        </p:txBody>
      </p:sp>
      <p:graphicFrame>
        <p:nvGraphicFramePr>
          <p:cNvPr id="171012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24468910"/>
              </p:ext>
            </p:extLst>
          </p:nvPr>
        </p:nvGraphicFramePr>
        <p:xfrm>
          <a:off x="1751343" y="2719879"/>
          <a:ext cx="3098800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4" imgW="1803240" imgH="469800" progId="Equation.3">
                  <p:embed/>
                </p:oleObj>
              </mc:Choice>
              <mc:Fallback>
                <p:oleObj name="Equation" r:id="rId4" imgW="18032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1343" y="2719879"/>
                        <a:ext cx="3098800" cy="782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5F868368-EC15-444D-9EFB-42436E21986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Use of Categorical Dist.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558800"/>
          </a:xfrm>
        </p:spPr>
        <p:txBody>
          <a:bodyPr/>
          <a:lstStyle/>
          <a:p>
            <a:r>
              <a:rPr lang="en-US" dirty="0"/>
              <a:t>Categorical distribution is a discrete distribution</a:t>
            </a:r>
          </a:p>
          <a:p>
            <a:r>
              <a:rPr lang="en-US" dirty="0"/>
              <a:t>Example using coin toss</a:t>
            </a:r>
          </a:p>
        </p:txBody>
      </p:sp>
      <p:sp>
        <p:nvSpPr>
          <p:cNvPr id="7" name="Rectangle 6"/>
          <p:cNvSpPr/>
          <p:nvPr/>
        </p:nvSpPr>
        <p:spPr>
          <a:xfrm>
            <a:off x="300823" y="2514600"/>
            <a:ext cx="85569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/>
              <a:t>model</a:t>
            </a:r>
          </a:p>
          <a:p>
            <a:r>
              <a:rPr lang="en-US" sz="1800" b="1" dirty="0"/>
              <a:t>{</a:t>
            </a:r>
          </a:p>
          <a:p>
            <a:r>
              <a:rPr lang="en-US" b="1" dirty="0"/>
              <a:t>      </a:t>
            </a:r>
            <a:r>
              <a:rPr lang="en-US" sz="1800" b="1" dirty="0"/>
              <a:t>toss ~ </a:t>
            </a:r>
            <a:r>
              <a:rPr lang="en-US" sz="1800" b="1" dirty="0" err="1">
                <a:solidFill>
                  <a:srgbClr val="C00000"/>
                </a:solidFill>
              </a:rPr>
              <a:t>dcat</a:t>
            </a:r>
            <a:r>
              <a:rPr lang="en-US" sz="1800" b="1" dirty="0">
                <a:solidFill>
                  <a:srgbClr val="C00000"/>
                </a:solidFill>
              </a:rPr>
              <a:t>(p[ ]) </a:t>
            </a:r>
            <a:r>
              <a:rPr lang="en-US" sz="1800" b="1" dirty="0"/>
              <a:t># p[ ] contains the probability of heads/tails</a:t>
            </a:r>
          </a:p>
          <a:p>
            <a:r>
              <a:rPr lang="en-US" b="1" dirty="0"/>
              <a:t>      </a:t>
            </a:r>
            <a:r>
              <a:rPr lang="en-US" sz="1800" b="1" dirty="0"/>
              <a:t>observable &lt;- toss - 1 # Why subtract 1?  Because index starts at 1</a:t>
            </a:r>
          </a:p>
          <a:p>
            <a:r>
              <a:rPr lang="en-US" sz="1800" b="1" dirty="0"/>
              <a:t>}</a:t>
            </a:r>
          </a:p>
          <a:p>
            <a:r>
              <a:rPr lang="en-US" sz="1800" b="1" dirty="0"/>
              <a:t>data</a:t>
            </a:r>
          </a:p>
          <a:p>
            <a:r>
              <a:rPr lang="en-US" sz="1800" b="1" dirty="0"/>
              <a:t>list(p=c(0.5, 0.5)) # fair coin</a:t>
            </a:r>
          </a:p>
          <a:p>
            <a:r>
              <a:rPr lang="en-US" sz="1800" b="1" dirty="0"/>
              <a:t>list(p=c(0.9, 0.1)) # unfair coin</a:t>
            </a:r>
            <a:endParaRPr lang="en-US" sz="1800" dirty="0">
              <a:solidFill>
                <a:srgbClr val="0066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5F868368-EC15-444D-9EFB-42436E21986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Categorical Dist.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558800"/>
          </a:xfrm>
        </p:spPr>
        <p:txBody>
          <a:bodyPr/>
          <a:lstStyle/>
          <a:p>
            <a:r>
              <a:rPr lang="en-US" dirty="0"/>
              <a:t>RESULTS Using Fair Coin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observable</a:t>
            </a:r>
            <a:r>
              <a:rPr lang="en-US" dirty="0"/>
              <a:t> mean = 0.4993</a:t>
            </a:r>
          </a:p>
          <a:p>
            <a:endParaRPr lang="en-US" dirty="0"/>
          </a:p>
          <a:p>
            <a:r>
              <a:rPr lang="en-US" dirty="0"/>
              <a:t>RESULTS Using </a:t>
            </a:r>
            <a:r>
              <a:rPr lang="en-US" dirty="0" err="1"/>
              <a:t>UnFair</a:t>
            </a:r>
            <a:r>
              <a:rPr lang="en-US" dirty="0"/>
              <a:t> Coin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observable</a:t>
            </a:r>
            <a:r>
              <a:rPr lang="en-US" dirty="0"/>
              <a:t> mean = 0.1003</a:t>
            </a:r>
          </a:p>
          <a:p>
            <a:pPr lvl="1"/>
            <a:endParaRPr lang="en-US" dirty="0"/>
          </a:p>
        </p:txBody>
      </p:sp>
      <p:pic>
        <p:nvPicPr>
          <p:cNvPr id="3266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799" y="1295400"/>
            <a:ext cx="3654534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66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798" y="3239386"/>
            <a:ext cx="3655298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5F868368-EC15-444D-9EFB-42436E21986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384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Categorical to Combine Info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of weighting three (maximum) temperatures from different safety analysis codes</a:t>
            </a:r>
          </a:p>
          <a:p>
            <a:endParaRPr lang="en-US" dirty="0"/>
          </a:p>
          <a:p>
            <a:pPr marL="400050" lvl="1" indent="0">
              <a:buNone/>
            </a:pPr>
            <a:r>
              <a:rPr lang="en-US" sz="1800" b="1" dirty="0"/>
              <a:t>model</a:t>
            </a:r>
          </a:p>
          <a:p>
            <a:pPr marL="400050" lvl="1" indent="0">
              <a:buNone/>
            </a:pPr>
            <a:r>
              <a:rPr lang="en-US" sz="1800" b="1" dirty="0"/>
              <a:t>{</a:t>
            </a:r>
          </a:p>
          <a:p>
            <a:pPr marL="400050" lvl="1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	temp[1] &lt;- 2200</a:t>
            </a:r>
          </a:p>
          <a:p>
            <a:pPr marL="400050" lvl="1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	temp[2] &lt;- 2300</a:t>
            </a:r>
          </a:p>
          <a:p>
            <a:pPr marL="400050" lvl="1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	temp[3] &lt;- 1800</a:t>
            </a:r>
          </a:p>
          <a:p>
            <a:pPr marL="400050" lvl="1" indent="0">
              <a:buNone/>
            </a:pPr>
            <a:r>
              <a:rPr lang="en-US" sz="1800" b="1" dirty="0"/>
              <a:t>	w ~ </a:t>
            </a:r>
            <a:r>
              <a:rPr lang="en-US" sz="1800" b="1" dirty="0" err="1"/>
              <a:t>dcat</a:t>
            </a:r>
            <a:r>
              <a:rPr lang="en-US" sz="1800" b="1" dirty="0"/>
              <a:t>(p[ ]) # p[] contains the probabilistic weighting</a:t>
            </a:r>
          </a:p>
          <a:p>
            <a:pPr marL="400050" lvl="1" indent="0">
              <a:buNone/>
            </a:pPr>
            <a:r>
              <a:rPr lang="en-US" sz="1800" b="1" dirty="0"/>
              <a:t>	</a:t>
            </a:r>
            <a:r>
              <a:rPr lang="en-US" sz="1800" b="1" dirty="0" err="1"/>
              <a:t>peak.temp</a:t>
            </a:r>
            <a:r>
              <a:rPr lang="en-US" sz="1800" b="1" dirty="0"/>
              <a:t> &lt;- temp[w]</a:t>
            </a:r>
          </a:p>
          <a:p>
            <a:pPr marL="400050" lvl="1" indent="0">
              <a:buNone/>
            </a:pPr>
            <a:r>
              <a:rPr lang="en-US" sz="1800" b="1" dirty="0"/>
              <a:t>}</a:t>
            </a:r>
          </a:p>
          <a:p>
            <a:pPr marL="400050" lvl="1" indent="0">
              <a:buNone/>
            </a:pPr>
            <a:r>
              <a:rPr lang="en-US" sz="1800" b="1" dirty="0">
                <a:solidFill>
                  <a:srgbClr val="00B050"/>
                </a:solidFill>
              </a:rPr>
              <a:t>data</a:t>
            </a:r>
          </a:p>
          <a:p>
            <a:pPr marL="400050" lvl="1" indent="0">
              <a:buNone/>
            </a:pPr>
            <a:r>
              <a:rPr lang="en-US" sz="1800" b="1" dirty="0">
                <a:solidFill>
                  <a:srgbClr val="00B050"/>
                </a:solidFill>
              </a:rPr>
              <a:t>list(p=c(0.7, 0.2, 0.1)) # weighting factor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80651" y="5722203"/>
            <a:ext cx="3514104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Results</a:t>
            </a:r>
          </a:p>
          <a:p>
            <a:r>
              <a:rPr lang="en-US" dirty="0" err="1"/>
              <a:t>peak.temp</a:t>
            </a:r>
            <a:r>
              <a:rPr lang="en-US" dirty="0"/>
              <a:t> mean = 2180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5F868368-EC15-444D-9EFB-42436E21986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043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Use of Mixture Prior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Consider case where three sets of prior information about p are available</a:t>
            </a:r>
          </a:p>
          <a:p>
            <a:r>
              <a:rPr lang="en-US" dirty="0"/>
              <a:t>Each gives different lognormal distribution for p</a:t>
            </a:r>
          </a:p>
          <a:p>
            <a:pPr lvl="1"/>
            <a:r>
              <a:rPr lang="en-US" dirty="0"/>
              <a:t>Source 1:  median = 0.03, EF = 5</a:t>
            </a:r>
          </a:p>
          <a:p>
            <a:pPr lvl="1"/>
            <a:r>
              <a:rPr lang="en-US" dirty="0"/>
              <a:t>Source 2:  median = 0.001, EF = 10</a:t>
            </a:r>
          </a:p>
          <a:p>
            <a:pPr lvl="1"/>
            <a:r>
              <a:rPr lang="en-US" dirty="0"/>
              <a:t>Source 3:  median = 0.003, EF = 8.1</a:t>
            </a:r>
          </a:p>
          <a:p>
            <a:r>
              <a:rPr lang="en-US" dirty="0"/>
              <a:t>Our subjective weights for the three sources are 0.6, 0.2, and 0.2</a:t>
            </a:r>
          </a:p>
          <a:p>
            <a:r>
              <a:rPr lang="en-US" dirty="0"/>
              <a:t>Use this information as prior</a:t>
            </a:r>
          </a:p>
          <a:p>
            <a:pPr lvl="1"/>
            <a:r>
              <a:rPr lang="en-US" dirty="0"/>
              <a:t>Observed data is 1 failure in 1,200 demands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5F868368-EC15-444D-9EFB-42436E21986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DAG Model</a:t>
            </a:r>
          </a:p>
        </p:txBody>
      </p:sp>
      <p:pic>
        <p:nvPicPr>
          <p:cNvPr id="326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9778" y="1724093"/>
            <a:ext cx="4572000" cy="3972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 bwMode="auto">
          <a:xfrm>
            <a:off x="616178" y="1571693"/>
            <a:ext cx="2438400" cy="19812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768578" y="1724093"/>
            <a:ext cx="1763379" cy="1740932"/>
            <a:chOff x="751221" y="3429000"/>
            <a:chExt cx="1763379" cy="1740932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1219200" y="3429000"/>
              <a:ext cx="0" cy="1371600"/>
            </a:xfrm>
            <a:prstGeom prst="line">
              <a:avLst/>
            </a:prstGeom>
            <a:ln w="15875">
              <a:headEnd type="none" w="med" len="med"/>
              <a:tailEnd type="none" w="med" len="med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>
              <a:off x="1219200" y="4800600"/>
              <a:ext cx="1295400" cy="0"/>
            </a:xfrm>
            <a:prstGeom prst="line">
              <a:avLst/>
            </a:prstGeom>
            <a:ln w="15875">
              <a:headEnd type="none" w="med" len="med"/>
              <a:tailEnd type="none" w="med" len="med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371600" y="4800600"/>
              <a:ext cx="1082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1    2    3</a:t>
              </a: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1524000" y="3962400"/>
              <a:ext cx="0" cy="838200"/>
            </a:xfrm>
            <a:prstGeom prst="line">
              <a:avLst/>
            </a:prstGeom>
            <a:ln w="15875">
              <a:prstDash val="sysDot"/>
              <a:headEnd type="oval" w="med" len="med"/>
              <a:tailEnd type="none" w="med" len="med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>
              <a:off x="1905000" y="4495800"/>
              <a:ext cx="0" cy="304800"/>
            </a:xfrm>
            <a:prstGeom prst="line">
              <a:avLst/>
            </a:prstGeom>
            <a:ln w="15875">
              <a:prstDash val="sysDot"/>
              <a:headEnd type="oval" w="med" len="med"/>
              <a:tailEnd type="none" w="med" len="med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>
              <a:off x="2286000" y="4495800"/>
              <a:ext cx="0" cy="304800"/>
            </a:xfrm>
            <a:prstGeom prst="line">
              <a:avLst/>
            </a:prstGeom>
            <a:ln w="15875">
              <a:prstDash val="sysDot"/>
              <a:headEnd type="oval" w="med" len="med"/>
              <a:tailEnd type="none" w="med" len="med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62000" y="376136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0.6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1221" y="4323944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0.2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5F868368-EC15-444D-9EFB-42436E21986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Use of Mixture Prior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558800"/>
          </a:xfrm>
        </p:spPr>
        <p:txBody>
          <a:bodyPr/>
          <a:lstStyle/>
          <a:p>
            <a:r>
              <a:rPr lang="en-US" dirty="0"/>
              <a:t>Can model this in OpenBUGS</a:t>
            </a:r>
          </a:p>
        </p:txBody>
      </p:sp>
      <p:pic>
        <p:nvPicPr>
          <p:cNvPr id="179205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5867400"/>
            <a:ext cx="398463" cy="533400"/>
          </a:xfrm>
          <a:prstGeom prst="rect">
            <a:avLst/>
          </a:prstGeom>
          <a:noFill/>
        </p:spPr>
      </p:pic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4419600" y="6019800"/>
            <a:ext cx="320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mixture priors.odc</a:t>
            </a:r>
          </a:p>
        </p:txBody>
      </p:sp>
      <p:sp>
        <p:nvSpPr>
          <p:cNvPr id="7" name="Rectangle 6"/>
          <p:cNvSpPr/>
          <p:nvPr/>
        </p:nvSpPr>
        <p:spPr>
          <a:xfrm>
            <a:off x="533400" y="1933466"/>
            <a:ext cx="8153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/>
              <a:t>model	{</a:t>
            </a:r>
          </a:p>
          <a:p>
            <a:r>
              <a:rPr lang="en-US" sz="1800" b="1" dirty="0"/>
              <a:t>   </a:t>
            </a:r>
            <a:r>
              <a:rPr lang="en-US" sz="1800" b="1" dirty="0">
                <a:solidFill>
                  <a:srgbClr val="18481D"/>
                </a:solidFill>
              </a:rPr>
              <a:t>for(</a:t>
            </a:r>
            <a:r>
              <a:rPr lang="en-US" sz="1800" b="1" dirty="0" err="1">
                <a:solidFill>
                  <a:srgbClr val="18481D"/>
                </a:solidFill>
              </a:rPr>
              <a:t>i</a:t>
            </a:r>
            <a:r>
              <a:rPr lang="en-US" sz="1800" b="1" dirty="0">
                <a:solidFill>
                  <a:srgbClr val="18481D"/>
                </a:solidFill>
              </a:rPr>
              <a:t> in 1:3)</a:t>
            </a:r>
            <a:r>
              <a:rPr lang="en-US" sz="1800" b="1" dirty="0"/>
              <a:t>	{</a:t>
            </a:r>
          </a:p>
          <a:p>
            <a:r>
              <a:rPr lang="en-US" sz="1800" b="1" dirty="0"/>
              <a:t>      </a:t>
            </a:r>
            <a:r>
              <a:rPr lang="en-US" sz="1800" b="1" dirty="0">
                <a:solidFill>
                  <a:schemeClr val="accent2"/>
                </a:solidFill>
              </a:rPr>
              <a:t>p[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 ~ </a:t>
            </a:r>
            <a:r>
              <a:rPr lang="en-US" sz="1800" b="1" dirty="0" err="1">
                <a:solidFill>
                  <a:schemeClr val="accent2"/>
                </a:solidFill>
              </a:rPr>
              <a:t>dlnorm</a:t>
            </a:r>
            <a:r>
              <a:rPr lang="en-US" sz="1800" b="1" dirty="0">
                <a:solidFill>
                  <a:schemeClr val="accent2"/>
                </a:solidFill>
              </a:rPr>
              <a:t>(mu[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], tau[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]) </a:t>
            </a:r>
            <a:r>
              <a:rPr lang="en-US" sz="1800" b="1" i="1" dirty="0"/>
              <a:t># Individual lognormal priors</a:t>
            </a:r>
            <a:endParaRPr lang="en-US" sz="1800" b="1" dirty="0">
              <a:solidFill>
                <a:schemeClr val="accent2"/>
              </a:solidFill>
            </a:endParaRPr>
          </a:p>
          <a:p>
            <a:r>
              <a:rPr lang="en-US" sz="1800" b="1" dirty="0">
                <a:solidFill>
                  <a:schemeClr val="accent2"/>
                </a:solidFill>
              </a:rPr>
              <a:t>      mu[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 &lt;- log(median[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])</a:t>
            </a:r>
          </a:p>
          <a:p>
            <a:r>
              <a:rPr lang="en-US" sz="1800" b="1" dirty="0">
                <a:solidFill>
                  <a:schemeClr val="accent2"/>
                </a:solidFill>
              </a:rPr>
              <a:t>      sigma[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 &lt;- log(EF[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])/1.645</a:t>
            </a:r>
          </a:p>
          <a:p>
            <a:r>
              <a:rPr lang="en-US" sz="1800" b="1" dirty="0">
                <a:solidFill>
                  <a:schemeClr val="accent2"/>
                </a:solidFill>
              </a:rPr>
              <a:t>      tau[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 &lt;- </a:t>
            </a:r>
            <a:r>
              <a:rPr lang="en-US" sz="1800" b="1" dirty="0" err="1">
                <a:solidFill>
                  <a:schemeClr val="accent2"/>
                </a:solidFill>
              </a:rPr>
              <a:t>pow</a:t>
            </a:r>
            <a:r>
              <a:rPr lang="en-US" sz="1800" b="1" dirty="0">
                <a:solidFill>
                  <a:schemeClr val="accent2"/>
                </a:solidFill>
              </a:rPr>
              <a:t>(sigma[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], -2)</a:t>
            </a:r>
          </a:p>
          <a:p>
            <a:r>
              <a:rPr lang="en-US" sz="1800" b="1" dirty="0"/>
              <a:t>		}</a:t>
            </a:r>
          </a:p>
          <a:p>
            <a:r>
              <a:rPr lang="en-US" sz="1800" b="1" dirty="0">
                <a:solidFill>
                  <a:srgbClr val="FF0000"/>
                </a:solidFill>
              </a:rPr>
              <a:t>      </a:t>
            </a:r>
            <a:r>
              <a:rPr lang="en-US" b="1" dirty="0">
                <a:solidFill>
                  <a:srgbClr val="FF0000"/>
                </a:solidFill>
              </a:rPr>
              <a:t>r ~ </a:t>
            </a:r>
            <a:r>
              <a:rPr lang="en-US" b="1" dirty="0" err="1">
                <a:solidFill>
                  <a:srgbClr val="FF0000"/>
                </a:solidFill>
              </a:rPr>
              <a:t>dcat</a:t>
            </a:r>
            <a:r>
              <a:rPr lang="en-US" b="1" dirty="0">
                <a:solidFill>
                  <a:srgbClr val="FF0000"/>
                </a:solidFill>
              </a:rPr>
              <a:t>(k[ ]) </a:t>
            </a:r>
            <a:r>
              <a:rPr lang="en-US" b="1" i="1" dirty="0"/>
              <a:t># Categorical distribution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sz="1800" b="1" dirty="0">
                <a:solidFill>
                  <a:srgbClr val="FF0000"/>
                </a:solidFill>
              </a:rPr>
              <a:t>      </a:t>
            </a:r>
            <a:r>
              <a:rPr lang="en-US" sz="1800" b="1" dirty="0" err="1">
                <a:solidFill>
                  <a:srgbClr val="FF0000"/>
                </a:solidFill>
              </a:rPr>
              <a:t>p.avg</a:t>
            </a:r>
            <a:r>
              <a:rPr lang="en-US" sz="1800" b="1" dirty="0">
                <a:solidFill>
                  <a:srgbClr val="FF0000"/>
                </a:solidFill>
              </a:rPr>
              <a:t> &lt;- p[r] </a:t>
            </a:r>
            <a:r>
              <a:rPr lang="en-US" sz="1800" b="1" i="1" dirty="0"/>
              <a:t># Mixture priors</a:t>
            </a:r>
            <a:endParaRPr lang="en-US" sz="1800" b="1" dirty="0">
              <a:solidFill>
                <a:srgbClr val="FF0000"/>
              </a:solidFill>
            </a:endParaRPr>
          </a:p>
          <a:p>
            <a:r>
              <a:rPr lang="en-US" sz="1800" b="1" dirty="0">
                <a:solidFill>
                  <a:srgbClr val="FF0000"/>
                </a:solidFill>
              </a:rPr>
              <a:t>      x ~ </a:t>
            </a:r>
            <a:r>
              <a:rPr lang="en-US" sz="1800" b="1" dirty="0" err="1">
                <a:solidFill>
                  <a:srgbClr val="FF0000"/>
                </a:solidFill>
              </a:rPr>
              <a:t>dbin</a:t>
            </a:r>
            <a:r>
              <a:rPr lang="en-US" sz="1800" b="1" dirty="0">
                <a:solidFill>
                  <a:srgbClr val="FF0000"/>
                </a:solidFill>
              </a:rPr>
              <a:t>(p.avg, n) </a:t>
            </a:r>
            <a:r>
              <a:rPr lang="en-US" sz="1800" b="1" i="1" dirty="0"/>
              <a:t># Binomial likelihood for observed data</a:t>
            </a:r>
            <a:endParaRPr lang="en-US" sz="1800" b="1" dirty="0">
              <a:solidFill>
                <a:srgbClr val="FF0000"/>
              </a:solidFill>
            </a:endParaRPr>
          </a:p>
          <a:p>
            <a:r>
              <a:rPr lang="en-US" sz="1800" b="1" dirty="0"/>
              <a:t>	}</a:t>
            </a:r>
          </a:p>
          <a:p>
            <a:r>
              <a:rPr lang="en-US" sz="1800" b="1" dirty="0"/>
              <a:t>data</a:t>
            </a:r>
          </a:p>
          <a:p>
            <a:r>
              <a:rPr lang="en-US" sz="1800" b="1" dirty="0">
                <a:solidFill>
                  <a:srgbClr val="006600"/>
                </a:solidFill>
              </a:rPr>
              <a:t>list(median=c(3.E-2, 1.E-3, 3.E-3), EF=c(5, 10, 8.1), k=c(0.6, 0.2, 0.2))</a:t>
            </a:r>
          </a:p>
          <a:p>
            <a:r>
              <a:rPr lang="en-US" sz="1800" b="1" dirty="0">
                <a:solidFill>
                  <a:srgbClr val="006600"/>
                </a:solidFill>
              </a:rPr>
              <a:t>list(x=1, n=1200)</a:t>
            </a:r>
            <a:endParaRPr lang="en-US" sz="1800" dirty="0">
              <a:solidFill>
                <a:srgbClr val="0066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5F868368-EC15-444D-9EFB-42436E21986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094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71031" y="959181"/>
            <a:ext cx="8126412" cy="757237"/>
          </a:xfrm>
        </p:spPr>
        <p:txBody>
          <a:bodyPr/>
          <a:lstStyle/>
          <a:p>
            <a:r>
              <a:rPr lang="en-US" dirty="0"/>
              <a:t>Example Use of Mixture Prior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1981" y="1973593"/>
            <a:ext cx="3995737" cy="4116388"/>
          </a:xfrm>
        </p:spPr>
        <p:txBody>
          <a:bodyPr/>
          <a:lstStyle/>
          <a:p>
            <a:r>
              <a:rPr lang="en-US"/>
              <a:t>Prior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1802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243" y="2478418"/>
            <a:ext cx="8056146" cy="990600"/>
          </a:xfrm>
          <a:prstGeom prst="rect">
            <a:avLst/>
          </a:prstGeom>
          <a:noFill/>
        </p:spPr>
      </p:pic>
      <p:graphicFrame>
        <p:nvGraphicFramePr>
          <p:cNvPr id="180231" name="Object 7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76220927"/>
              </p:ext>
            </p:extLst>
          </p:nvPr>
        </p:nvGraphicFramePr>
        <p:xfrm>
          <a:off x="3952797" y="3850018"/>
          <a:ext cx="4263646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r:id="rId5" imgW="2520000" imgH="1260000" progId="">
                  <p:embed/>
                </p:oleObj>
              </mc:Choice>
              <mc:Fallback>
                <p:oleObj r:id="rId5" imgW="2520000" imgH="126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797" y="3850018"/>
                        <a:ext cx="4263646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3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7503921"/>
              </p:ext>
            </p:extLst>
          </p:nvPr>
        </p:nvGraphicFramePr>
        <p:xfrm>
          <a:off x="977443" y="3850018"/>
          <a:ext cx="3414713" cy="206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r:id="rId7" imgW="3415320" imgH="2069280" progId="">
                  <p:embed/>
                </p:oleObj>
              </mc:Choice>
              <mc:Fallback>
                <p:oleObj r:id="rId7" imgW="3415320" imgH="20692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443" y="3850018"/>
                        <a:ext cx="3414713" cy="2068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5F868368-EC15-444D-9EFB-42436E21986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_Presentation-2016">
  <a:themeElements>
    <a:clrScheme name="INL 2016">
      <a:dk1>
        <a:srgbClr val="000000"/>
      </a:dk1>
      <a:lt1>
        <a:srgbClr val="FFFFFF"/>
      </a:lt1>
      <a:dk2>
        <a:srgbClr val="005875"/>
      </a:dk2>
      <a:lt2>
        <a:srgbClr val="808080"/>
      </a:lt2>
      <a:accent1>
        <a:srgbClr val="7895A4"/>
      </a:accent1>
      <a:accent2>
        <a:srgbClr val="8B9E6C"/>
      </a:accent2>
      <a:accent3>
        <a:srgbClr val="BFB896"/>
      </a:accent3>
      <a:accent4>
        <a:srgbClr val="ECE09C"/>
      </a:accent4>
      <a:accent5>
        <a:srgbClr val="DDDDDD"/>
      </a:accent5>
      <a:accent6>
        <a:srgbClr val="FFFFFF"/>
      </a:accent6>
      <a:hlink>
        <a:srgbClr val="7895A4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tandard_Presentation-2016" id="{AA70F70C-FE74-4105-B56D-A478567CF02D}" vid="{32DB2BA5-14E2-4538-A7F0-90025315B3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C255676BE044408856C5C66FC5842F" ma:contentTypeVersion="0" ma:contentTypeDescription="Create a new document." ma:contentTypeScope="" ma:versionID="6e87924a3c1adc4a425af901172f9f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6e0e3112098b4d1518554ee266199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4C2D5B-5EF2-4373-B421-BF98377A13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F6FEB2-2A2B-42C0-A0BE-DB6FCB8EBCAE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E0BEE9E-377C-4E91-A7FC-4AE45A2EDF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Standard_Presentation-2016</Template>
  <TotalTime>90</TotalTime>
  <Words>472</Words>
  <Application>Microsoft Macintosh PowerPoint</Application>
  <PresentationFormat>On-screen Show (4:3)</PresentationFormat>
  <Paragraphs>129</Paragraphs>
  <Slides>12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Standard_Presentation-2016</vt:lpstr>
      <vt:lpstr>Equation</vt:lpstr>
      <vt:lpstr>Section 8:  Mixture Priors</vt:lpstr>
      <vt:lpstr>What is a Mixture Prior?</vt:lpstr>
      <vt:lpstr>Example Use of Categorical Dist.</vt:lpstr>
      <vt:lpstr>Results of Categorical Dist.</vt:lpstr>
      <vt:lpstr>Using Categorical to Combine Info</vt:lpstr>
      <vt:lpstr>Example Use of Mixture Prior</vt:lpstr>
      <vt:lpstr>DAG Model</vt:lpstr>
      <vt:lpstr>Example Use of Mixture Prior</vt:lpstr>
      <vt:lpstr>Example Use of Mixture Prior</vt:lpstr>
      <vt:lpstr>Example Use of Mixture Prior</vt:lpstr>
      <vt:lpstr>Example Use of Mixture Prior</vt:lpstr>
      <vt:lpstr>Exercises</vt:lpstr>
    </vt:vector>
  </TitlesOfParts>
  <Company>INL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L. Combs</dc:creator>
  <cp:lastModifiedBy>Diego Mandelli</cp:lastModifiedBy>
  <cp:revision>8</cp:revision>
  <dcterms:created xsi:type="dcterms:W3CDTF">2016-09-09T18:28:57Z</dcterms:created>
  <dcterms:modified xsi:type="dcterms:W3CDTF">2019-04-16T17:04:09Z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0x01010086C255676BE044408856C5C66FC5842F</vt:lpwstr>
  </property>
</Properties>
</file>