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2" r:id="rId4"/>
  </p:sldMasterIdLst>
  <p:notesMasterIdLst>
    <p:notesMasterId r:id="rId17"/>
  </p:notesMasterIdLst>
  <p:sldIdLst>
    <p:sldId id="258" r:id="rId5"/>
    <p:sldId id="259" r:id="rId6"/>
    <p:sldId id="260" r:id="rId7"/>
    <p:sldId id="261" r:id="rId8"/>
    <p:sldId id="277" r:id="rId9"/>
    <p:sldId id="257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18CE9-19B8-42A5-BB92-7FD3B9CC9737}" type="datetimeFigureOut">
              <a:rPr lang="en-US" smtClean="0"/>
              <a:t>7/24/19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9263D-A84B-4131-8208-B292850C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2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71E8B9-60F0-4B28-AD91-1503495919C1}" type="slidenum">
              <a:rPr lang="en-US" smtClean="0"/>
              <a:pPr/>
              <a:t>0</a:t>
            </a:fld>
            <a:endParaRPr 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10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C634B0-7933-4EEB-885E-833214281FE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84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7678F-DB4F-4458-8CBD-36C56DEB5C9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95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7678F-DB4F-4458-8CBD-36C56DEB5C9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88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7678F-DB4F-4458-8CBD-36C56DEB5C9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3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031A86-E859-4300-8E3F-BEA5130F941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86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8DD755-DABA-46C9-B782-0BEDBAD9E6F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02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AAC19F-9ACC-41B9-965F-A79A66497A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12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A682DF-6804-4F07-B9D9-CE71AC747CD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04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08EE19-5499-4184-A77D-40FCC0C9BAC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8712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80363" y="6553200"/>
            <a:ext cx="79536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rct=j&amp;q=&amp;esrc=s&amp;source=images&amp;cd=&amp;ved=2ahUKEwjTqujGvevgAhWQvZ4KHaZVDKEQjRx6BAgBEAU&amp;url=https%3A%2F%2Fwww.studentenergy.org%2Ftopics%2Felectrical-grid&amp;psig=AOvVaw2EwcDkyRz1gbZiK8V53cs5&amp;ust=1551891785929325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90.png"/><Relationship Id="rId12" Type="http://schemas.openxmlformats.org/officeDocument/2006/relationships/image" Target="../media/image7.png"/><Relationship Id="rId2" Type="http://schemas.openxmlformats.org/officeDocument/2006/relationships/hyperlink" Target="https://www.google.com/imgres?imgurl=http%3A%2F%2Fwww.zetkama.com%2Fwp-content%2Fuploads%2F%2Fzawory%2Fzawor_mieszkowy_234_1.jpg&amp;imgrefurl=http%3A%2F%2Fwww.zetkama.com%2Findustrial-valves%2Fbellow-valves-zbel%2F&amp;docid=JEjBEXH-yY9cKM&amp;tbnid=5TrnWk-r4SKt6M%3A&amp;vet=10ahUKEwjIv87pu-vgAhWlCDQIHZq7ChkQMwh7KBAwEA..i&amp;w=550&amp;h=550&amp;client=firefox-b-1-d&amp;bih=796&amp;biw=1304&amp;q=valve&amp;ved=0ahUKEwjIv87pu-vgAhWlCDQIHZq7ChkQMwh7KBAwEA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hyperlink" Target="https://www.google.com/url?sa=i&amp;rct=j&amp;q=&amp;esrc=s&amp;source=images&amp;cd=&amp;ved=2ahUKEwjE2YPuvuvgAhXJtp4KHX1UCX4QjRx6BAgBEAU&amp;url=http%3A%2F%2Fwiki.analytica.com%2Findex.php%3Ftitle%3DLogNormal_distribution&amp;psig=AOvVaw2gh5NfHjvbwMjBi4CXA94t&amp;ust=1551892125969709" TargetMode="External"/><Relationship Id="rId5" Type="http://schemas.openxmlformats.org/officeDocument/2006/relationships/image" Target="../media/image5.jpeg"/><Relationship Id="rId10" Type="http://schemas.openxmlformats.org/officeDocument/2006/relationships/image" Target="../media/image11.png"/><Relationship Id="rId4" Type="http://schemas.openxmlformats.org/officeDocument/2006/relationships/hyperlink" Target="https://www.google.com/url?sa=i&amp;rct=j&amp;q=&amp;esrc=s&amp;source=images&amp;cd=&amp;ved=2ahUKEwiCteP7u-vgAhVOvZ4KHTUwDvIQjRx6BAgBEAU&amp;url=https%3A%2F%2Fwww.cat.com%2Fen_US%2Fproducts%2Fnew%2Fpower-systems%2Felectric-power-generation%2Fdiesel-generator-sets.html&amp;psig=AOvVaw0EoiFf714vTjRGWQiXZyqD&amp;ust=1551891356528264" TargetMode="Externa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www.google.com/url?sa=i&amp;rct=j&amp;q=&amp;esrc=s&amp;source=images&amp;cd=&amp;ved=2ahUKEwjE2YPuvuvgAhXJtp4KHX1UCX4QjRx6BAgBEAU&amp;url=http%3A%2F%2Fwiki.analytica.com%2Findex.php%3Ftitle%3DLogNormal_distribution&amp;psig=AOvVaw2gh5NfHjvbwMjBi4CXA94t&amp;ust=1551892125969709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97175" y="914400"/>
            <a:ext cx="6042025" cy="14620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Bayesian Inference in Risk Assessment:  Advanced Topics (P-502)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6225" y="3265358"/>
            <a:ext cx="4114800" cy="2621390"/>
          </a:xfrm>
        </p:spPr>
        <p:txBody>
          <a:bodyPr/>
          <a:lstStyle/>
          <a:p>
            <a:r>
              <a:rPr lang="en-US" dirty="0"/>
              <a:t>Dr. Curtis Smith</a:t>
            </a:r>
          </a:p>
          <a:p>
            <a:r>
              <a:rPr lang="en-US" dirty="0" err="1"/>
              <a:t>Curtis.Smith@inl.gov</a:t>
            </a:r>
            <a:endParaRPr lang="en-US" dirty="0"/>
          </a:p>
          <a:p>
            <a:endParaRPr lang="en-US" dirty="0"/>
          </a:p>
          <a:p>
            <a:r>
              <a:rPr lang="en-US" dirty="0"/>
              <a:t>Kurt </a:t>
            </a:r>
            <a:r>
              <a:rPr lang="en-US" dirty="0" err="1"/>
              <a:t>Vedros</a:t>
            </a:r>
            <a:endParaRPr lang="en-US" dirty="0"/>
          </a:p>
          <a:p>
            <a:r>
              <a:rPr lang="en-US" dirty="0" err="1"/>
              <a:t>Kurt.Vedros@inl.gov</a:t>
            </a:r>
            <a:endParaRPr lang="en-US" dirty="0"/>
          </a:p>
          <a:p>
            <a:endParaRPr lang="en-US" dirty="0"/>
          </a:p>
          <a:p>
            <a:r>
              <a:rPr lang="en-US" dirty="0"/>
              <a:t>Dr. Diego </a:t>
            </a:r>
            <a:r>
              <a:rPr lang="en-US" dirty="0" err="1"/>
              <a:t>Mandelli</a:t>
            </a:r>
            <a:endParaRPr lang="en-US" dirty="0"/>
          </a:p>
          <a:p>
            <a:r>
              <a:rPr lang="en-US" dirty="0"/>
              <a:t>Diego.Mandelli@inl.gov</a:t>
            </a:r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2819400" y="2514600"/>
            <a:ext cx="579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819400" y="2667000"/>
            <a:ext cx="56800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40000"/>
              </a:spcBef>
            </a:pPr>
            <a:r>
              <a:rPr lang="en-US" sz="2000" b="1" i="1">
                <a:latin typeface="Arial" charset="0"/>
              </a:rPr>
              <a:t>Course Presented by</a:t>
            </a:r>
          </a:p>
        </p:txBody>
      </p:sp>
      <p:sp>
        <p:nvSpPr>
          <p:cNvPr id="3078" name="Text Box 8"/>
          <p:cNvSpPr txBox="1">
            <a:spLocks noChangeArrowheads="1"/>
          </p:cNvSpPr>
          <p:nvPr/>
        </p:nvSpPr>
        <p:spPr bwMode="auto">
          <a:xfrm>
            <a:off x="2916225" y="5886748"/>
            <a:ext cx="50292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>
            <a:spAutoFit/>
          </a:bodyPr>
          <a:lstStyle/>
          <a:p>
            <a:r>
              <a:rPr lang="en-US" sz="1800" i="1" dirty="0">
                <a:latin typeface="Arial" charset="0"/>
              </a:rPr>
              <a:t>August 14</a:t>
            </a:r>
            <a:r>
              <a:rPr lang="en-US" sz="1800" i="1" baseline="30000" dirty="0">
                <a:latin typeface="Arial" charset="0"/>
              </a:rPr>
              <a:t>th</a:t>
            </a:r>
            <a:r>
              <a:rPr lang="en-US" sz="1800" i="1" dirty="0">
                <a:latin typeface="Arial" charset="0"/>
              </a:rPr>
              <a:t>-16</a:t>
            </a:r>
            <a:r>
              <a:rPr lang="en-US" sz="1800" i="1" baseline="30000" dirty="0">
                <a:latin typeface="Arial" charset="0"/>
              </a:rPr>
              <a:t>th</a:t>
            </a:r>
            <a:r>
              <a:rPr lang="en-US" sz="1800" i="1" dirty="0">
                <a:latin typeface="Arial" charset="0"/>
              </a:rPr>
              <a:t>, 2019</a:t>
            </a:r>
          </a:p>
          <a:p>
            <a:r>
              <a:rPr lang="en-US" i="1" dirty="0"/>
              <a:t>Idaho Falls, Idaho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Recovery of Offsite Power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Core damage can be averted if offsite power is recovered</a:t>
            </a:r>
          </a:p>
          <a:p>
            <a:r>
              <a:rPr lang="en-US" dirty="0"/>
              <a:t>Assume safety calculation shows…</a:t>
            </a:r>
          </a:p>
          <a:p>
            <a:pPr lvl="1"/>
            <a:r>
              <a:rPr lang="en-US" dirty="0"/>
              <a:t>Recovery must occur by six hours to avert core damage</a:t>
            </a:r>
          </a:p>
          <a:p>
            <a:r>
              <a:rPr lang="en-US" dirty="0"/>
              <a:t>Append nonrecovery event to minimal cut sets</a:t>
            </a:r>
          </a:p>
          <a:p>
            <a:pPr lvl="1"/>
            <a:r>
              <a:rPr lang="en-US" dirty="0"/>
              <a:t>This represents probability that offsite power is not recovered within six hours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 of EDG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possible that a failed EDG can be recovered in time to prevent reaching an undesired end state</a:t>
            </a:r>
          </a:p>
          <a:p>
            <a:r>
              <a:rPr lang="en-US" dirty="0"/>
              <a:t>Assume recovery must occur within two hours after second EDG fails</a:t>
            </a:r>
          </a:p>
          <a:p>
            <a:r>
              <a:rPr lang="en-US" dirty="0"/>
              <a:t>Append non-recovery event to cut sets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Recovered Cut Sets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600" dirty="0"/>
              <a:t>LOSP AND DG-A-FTS AND DG-B-FTS AND </a:t>
            </a:r>
            <a:r>
              <a:rPr lang="en-US" sz="1600" b="1" dirty="0"/>
              <a:t>OSP-NONREC</a:t>
            </a:r>
            <a:r>
              <a:rPr lang="en-US" sz="1600" dirty="0"/>
              <a:t> AND </a:t>
            </a:r>
            <a:r>
              <a:rPr lang="en-US" sz="1600" b="1" dirty="0"/>
              <a:t>EDG-NONREC </a:t>
            </a:r>
            <a:r>
              <a:rPr lang="en-US" sz="1600" dirty="0"/>
              <a:t>or</a:t>
            </a:r>
          </a:p>
          <a:p>
            <a:pPr>
              <a:buFontTx/>
              <a:buNone/>
            </a:pPr>
            <a:r>
              <a:rPr lang="en-US" sz="1600" dirty="0"/>
              <a:t>LOSP AND DG-A-FTS AND DG-B-FTR AND </a:t>
            </a:r>
            <a:r>
              <a:rPr lang="en-US" sz="1600" b="1" dirty="0"/>
              <a:t>OSP-NONREC</a:t>
            </a:r>
            <a:r>
              <a:rPr lang="en-US" sz="1600" dirty="0"/>
              <a:t> AND </a:t>
            </a:r>
            <a:r>
              <a:rPr lang="en-US" sz="1600" b="1" dirty="0"/>
              <a:t>EDG-NONREC </a:t>
            </a:r>
            <a:r>
              <a:rPr lang="en-US" sz="1600" dirty="0"/>
              <a:t>or</a:t>
            </a:r>
          </a:p>
          <a:p>
            <a:pPr>
              <a:buFontTx/>
              <a:buNone/>
            </a:pPr>
            <a:r>
              <a:rPr lang="en-US" sz="1600" dirty="0"/>
              <a:t>LOSP AND DG-A-FTR AND DG-B-FTS AND </a:t>
            </a:r>
            <a:r>
              <a:rPr lang="en-US" sz="1600" b="1" dirty="0"/>
              <a:t>OSP-NONREC</a:t>
            </a:r>
            <a:r>
              <a:rPr lang="en-US" sz="1600" dirty="0"/>
              <a:t> AND </a:t>
            </a:r>
            <a:r>
              <a:rPr lang="en-US" sz="1600" b="1" dirty="0"/>
              <a:t>EDG-NONREC </a:t>
            </a:r>
            <a:r>
              <a:rPr lang="en-US" sz="1600" dirty="0"/>
              <a:t>or</a:t>
            </a:r>
          </a:p>
          <a:p>
            <a:pPr>
              <a:buFontTx/>
              <a:buNone/>
            </a:pPr>
            <a:r>
              <a:rPr lang="en-US" sz="1600" dirty="0"/>
              <a:t>LOSP AND DG-A-FTR AND DG-B-FTR AND </a:t>
            </a:r>
            <a:r>
              <a:rPr lang="en-US" sz="1600" b="1" dirty="0"/>
              <a:t>OSP-NONREC</a:t>
            </a:r>
            <a:r>
              <a:rPr lang="en-US" sz="1600" dirty="0"/>
              <a:t> AND </a:t>
            </a:r>
            <a:r>
              <a:rPr lang="en-US" sz="1600" b="1" dirty="0"/>
              <a:t>EDG-NONREC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000" dirty="0"/>
              <a:t>P-502 is a follow-on to P-102</a:t>
            </a:r>
          </a:p>
          <a:p>
            <a:pPr lvl="1">
              <a:defRPr/>
            </a:pPr>
            <a:r>
              <a:rPr lang="en-US" sz="2000" u="sng" dirty="0"/>
              <a:t>Assumes you have had P-102</a:t>
            </a:r>
            <a:r>
              <a:rPr lang="en-US" sz="2000" dirty="0"/>
              <a:t> or equivalent background in Bayesian inference for risk assessment</a:t>
            </a:r>
            <a:endParaRPr lang="en-US" sz="2000" u="sng" dirty="0"/>
          </a:p>
          <a:p>
            <a:pPr>
              <a:defRPr/>
            </a:pPr>
            <a:r>
              <a:rPr lang="en-US" sz="2000" dirty="0"/>
              <a:t>No test</a:t>
            </a:r>
          </a:p>
          <a:p>
            <a:pPr>
              <a:defRPr/>
            </a:pPr>
            <a:r>
              <a:rPr lang="en-US" sz="2000" dirty="0"/>
              <a:t>Textbook is “Bayesian Inference for PRA”</a:t>
            </a:r>
          </a:p>
          <a:p>
            <a:pPr>
              <a:defRPr/>
            </a:pPr>
            <a:r>
              <a:rPr lang="en-US" sz="2000" dirty="0"/>
              <a:t>Major topics (may not cover all topics)</a:t>
            </a:r>
          </a:p>
          <a:p>
            <a:pPr lvl="1">
              <a:defRPr/>
            </a:pPr>
            <a:r>
              <a:rPr lang="en-US" sz="2000" dirty="0"/>
              <a:t>Bayesian networks introduction</a:t>
            </a:r>
          </a:p>
          <a:p>
            <a:pPr lvl="1">
              <a:defRPr/>
            </a:pPr>
            <a:r>
              <a:rPr lang="en-US" sz="2000" dirty="0"/>
              <a:t>Models for recovery and repair</a:t>
            </a:r>
          </a:p>
          <a:p>
            <a:pPr lvl="1">
              <a:defRPr/>
            </a:pPr>
            <a:r>
              <a:rPr lang="en-US" sz="2000" dirty="0"/>
              <a:t>Models for population variability</a:t>
            </a:r>
          </a:p>
          <a:p>
            <a:pPr lvl="1">
              <a:defRPr/>
            </a:pPr>
            <a:r>
              <a:rPr lang="en-US" sz="2000" dirty="0"/>
              <a:t>Uncertain or fuzzy data</a:t>
            </a:r>
          </a:p>
          <a:p>
            <a:pPr lvl="1">
              <a:defRPr/>
            </a:pPr>
            <a:r>
              <a:rPr lang="en-US" sz="2000" dirty="0"/>
              <a:t>Time trends</a:t>
            </a:r>
          </a:p>
          <a:p>
            <a:pPr lvl="1">
              <a:defRPr/>
            </a:pPr>
            <a:r>
              <a:rPr lang="en-US" sz="2000" dirty="0"/>
              <a:t>Mixture priors</a:t>
            </a:r>
          </a:p>
          <a:p>
            <a:pPr lvl="1">
              <a:defRPr/>
            </a:pPr>
            <a:r>
              <a:rPr lang="en-US" sz="2000" dirty="0"/>
              <a:t>Model checking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514600"/>
            <a:ext cx="20605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000" dirty="0"/>
              <a:t>Section 2 – Introduction to Bayesian networks and OpenBUGS</a:t>
            </a:r>
          </a:p>
          <a:p>
            <a:pPr>
              <a:defRPr/>
            </a:pPr>
            <a:r>
              <a:rPr lang="en-US" sz="2000" dirty="0"/>
              <a:t>Section 3 – Introduction to MCMC</a:t>
            </a:r>
          </a:p>
          <a:p>
            <a:pPr>
              <a:defRPr/>
            </a:pPr>
            <a:r>
              <a:rPr lang="en-US" sz="2000" dirty="0"/>
              <a:t>Section 4 – Models for recovery and repair</a:t>
            </a:r>
          </a:p>
          <a:p>
            <a:pPr>
              <a:defRPr/>
            </a:pPr>
            <a:r>
              <a:rPr lang="en-US" sz="2000" dirty="0"/>
              <a:t>Section 5 – Modeling population variability</a:t>
            </a:r>
          </a:p>
          <a:p>
            <a:pPr>
              <a:defRPr/>
            </a:pPr>
            <a:r>
              <a:rPr lang="en-US" sz="2000" dirty="0"/>
              <a:t>Section 6 – Uncertain data</a:t>
            </a:r>
          </a:p>
          <a:p>
            <a:pPr>
              <a:defRPr/>
            </a:pPr>
            <a:r>
              <a:rPr lang="en-US" sz="2000" dirty="0"/>
              <a:t>Section 7 – Modeling of time trends</a:t>
            </a:r>
          </a:p>
          <a:p>
            <a:pPr>
              <a:defRPr/>
            </a:pPr>
            <a:r>
              <a:rPr lang="en-US" sz="2000" dirty="0"/>
              <a:t>Section 8 – Mixture priors</a:t>
            </a:r>
          </a:p>
          <a:p>
            <a:pPr>
              <a:defRPr/>
            </a:pPr>
            <a:r>
              <a:rPr lang="en-US" sz="2000" dirty="0"/>
              <a:t>Section 9 – Model validation and selection</a:t>
            </a:r>
          </a:p>
          <a:p>
            <a:pPr>
              <a:defRPr/>
            </a:pPr>
            <a:r>
              <a:rPr lang="en-US" sz="2000" dirty="0"/>
              <a:t>Section 10 – Miscellaneous Bayesian examples</a:t>
            </a:r>
          </a:p>
          <a:p>
            <a:pPr lvl="1">
              <a:defRPr/>
            </a:pPr>
            <a:r>
              <a:rPr lang="en-US" sz="2000" dirty="0"/>
              <a:t>Checking failure rates, meeting a reliability goal, modeling extreme events, running </a:t>
            </a:r>
            <a:r>
              <a:rPr lang="en-US" sz="2000" dirty="0" err="1"/>
              <a:t>OpenBUGS</a:t>
            </a:r>
            <a:r>
              <a:rPr lang="en-US" sz="2000" dirty="0"/>
              <a:t> in batch mode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000" dirty="0"/>
              <a:t>Course philosophy can be summed up in two ways: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sz="2000" dirty="0"/>
              <a:t>“Shut up and calculate.” – David </a:t>
            </a:r>
            <a:r>
              <a:rPr lang="en-US" sz="2000" dirty="0" err="1"/>
              <a:t>Mermin</a:t>
            </a:r>
            <a:r>
              <a:rPr lang="en-US" sz="2000" dirty="0"/>
              <a:t>, describing the Copenhagen interpretation of quantum mechanics.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sz="2000" dirty="0"/>
              <a:t>“Stop petting the mule and load the wagon.” – Abraham Lincoln</a:t>
            </a:r>
          </a:p>
          <a:p>
            <a:pPr>
              <a:defRPr/>
            </a:pPr>
            <a:r>
              <a:rPr lang="en-US" sz="2000" dirty="0"/>
              <a:t>Primary tool is OpenBUGS</a:t>
            </a:r>
          </a:p>
          <a:p>
            <a:pPr lvl="1">
              <a:defRPr/>
            </a:pPr>
            <a:r>
              <a:rPr lang="en-US" sz="2000" dirty="0"/>
              <a:t>Implements Markov chain Monte Carlo (MCMC) sampling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75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3FE51-9A92-8D4A-9448-0D7447335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PRA Modeling from 10,000 ft (± 2,000 ft)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E42CBC-A185-5949-A86B-C294A1CC10F5}"/>
              </a:ext>
            </a:extLst>
          </p:cNvPr>
          <p:cNvSpPr/>
          <p:nvPr/>
        </p:nvSpPr>
        <p:spPr>
          <a:xfrm>
            <a:off x="338893" y="4344456"/>
            <a:ext cx="8231187" cy="2010932"/>
          </a:xfrm>
          <a:prstGeom prst="rect">
            <a:avLst/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81B10B-121B-9D42-9658-AFA1E587711A}"/>
              </a:ext>
            </a:extLst>
          </p:cNvPr>
          <p:cNvSpPr/>
          <p:nvPr/>
        </p:nvSpPr>
        <p:spPr>
          <a:xfrm>
            <a:off x="580218" y="4490010"/>
            <a:ext cx="5844540" cy="160704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7A2F3E-2C56-9048-A27D-12D3D3D8FC67}"/>
              </a:ext>
            </a:extLst>
          </p:cNvPr>
          <p:cNvSpPr/>
          <p:nvPr/>
        </p:nvSpPr>
        <p:spPr>
          <a:xfrm>
            <a:off x="580218" y="3190882"/>
            <a:ext cx="5844540" cy="101394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8264DA-6531-6F4D-8CE7-2DA10FBE76FD}"/>
              </a:ext>
            </a:extLst>
          </p:cNvPr>
          <p:cNvSpPr/>
          <p:nvPr/>
        </p:nvSpPr>
        <p:spPr>
          <a:xfrm>
            <a:off x="584320" y="1880246"/>
            <a:ext cx="5844540" cy="1096418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0F2B3-62A5-BA42-843E-116F8618235A}"/>
              </a:ext>
            </a:extLst>
          </p:cNvPr>
          <p:cNvSpPr txBox="1"/>
          <p:nvPr/>
        </p:nvSpPr>
        <p:spPr>
          <a:xfrm>
            <a:off x="584320" y="1880246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Real World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B96872-280F-E241-9797-0372C028EA36}"/>
              </a:ext>
            </a:extLst>
          </p:cNvPr>
          <p:cNvSpPr txBox="1"/>
          <p:nvPr/>
        </p:nvSpPr>
        <p:spPr>
          <a:xfrm>
            <a:off x="584320" y="3189363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Aleatory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6AD5D9-FCBB-A245-9376-F49EC73F9235}"/>
              </a:ext>
            </a:extLst>
          </p:cNvPr>
          <p:cNvSpPr txBox="1"/>
          <p:nvPr/>
        </p:nvSpPr>
        <p:spPr>
          <a:xfrm>
            <a:off x="584320" y="449001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Epistemic level</a:t>
            </a:r>
          </a:p>
        </p:txBody>
      </p:sp>
      <p:pic>
        <p:nvPicPr>
          <p:cNvPr id="12" name="Picture 5" descr="Image result for valve">
            <a:hlinkClick r:id="rId2"/>
            <a:extLst>
              <a:ext uri="{FF2B5EF4-FFF2-40B4-BE49-F238E27FC236}">
                <a16:creationId xmlns:a16="http://schemas.microsoft.com/office/drawing/2014/main" id="{A3385064-385C-B448-8DEB-55D1E8601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636" y="2113082"/>
            <a:ext cx="762617" cy="76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Image result for diesel generators">
            <a:hlinkClick r:id="rId4"/>
            <a:extLst>
              <a:ext uri="{FF2B5EF4-FFF2-40B4-BE49-F238E27FC236}">
                <a16:creationId xmlns:a16="http://schemas.microsoft.com/office/drawing/2014/main" id="{DA6CDBD3-A8B3-5C4A-8204-68E21FE06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042" y="2113082"/>
            <a:ext cx="1012473" cy="7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30926E-349A-A142-8F25-D3FA9E25827A}"/>
              </a:ext>
            </a:extLst>
          </p:cNvPr>
          <p:cNvSpPr txBox="1"/>
          <p:nvPr/>
        </p:nvSpPr>
        <p:spPr>
          <a:xfrm>
            <a:off x="2058597" y="3568744"/>
            <a:ext cx="1225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Failure to open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Failure to close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063C6E-195F-8743-BEB9-5DD40A1D50F8}"/>
              </a:ext>
            </a:extLst>
          </p:cNvPr>
          <p:cNvSpPr txBox="1"/>
          <p:nvPr/>
        </p:nvSpPr>
        <p:spPr>
          <a:xfrm>
            <a:off x="3397374" y="3568544"/>
            <a:ext cx="126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Failure to start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Failure to run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360DCD5-9FE0-2D40-85FD-54709C1A564E}"/>
                  </a:ext>
                </a:extLst>
              </p:cNvPr>
              <p:cNvSpPr txBox="1"/>
              <p:nvPr/>
            </p:nvSpPr>
            <p:spPr>
              <a:xfrm>
                <a:off x="3637207" y="4880780"/>
                <a:ext cx="928139" cy="415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Failure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rate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35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360DCD5-9FE0-2D40-85FD-54709C1A56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207" y="4880780"/>
                <a:ext cx="928139" cy="415498"/>
              </a:xfrm>
              <a:prstGeom prst="rect">
                <a:avLst/>
              </a:prstGeom>
              <a:blipFill>
                <a:blip r:embed="rId6"/>
                <a:stretch>
                  <a:fillRect l="-2703" t="-6061" r="-6757"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FF6829-7D49-6741-9CFB-244DAE14C0BE}"/>
                  </a:ext>
                </a:extLst>
              </p:cNvPr>
              <p:cNvSpPr txBox="1"/>
              <p:nvPr/>
            </p:nvSpPr>
            <p:spPr>
              <a:xfrm>
                <a:off x="1965045" y="4880780"/>
                <a:ext cx="1450718" cy="415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Failure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probability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35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FF6829-7D49-6741-9CFB-244DAE14C0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045" y="4880780"/>
                <a:ext cx="1450718" cy="415498"/>
              </a:xfrm>
              <a:prstGeom prst="rect">
                <a:avLst/>
              </a:prstGeom>
              <a:blipFill>
                <a:blip r:embed="rId7"/>
                <a:stretch>
                  <a:fillRect l="-1739" t="-6061" r="-4348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1" descr="Image result for electric grid">
            <a:hlinkClick r:id="rId8"/>
            <a:extLst>
              <a:ext uri="{FF2B5EF4-FFF2-40B4-BE49-F238E27FC236}">
                <a16:creationId xmlns:a16="http://schemas.microsoft.com/office/drawing/2014/main" id="{A0CFF035-C1F0-354A-B481-86F949CBF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001" y="2112464"/>
            <a:ext cx="1395233" cy="7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4253B03-53A3-E14C-98E5-3F63BD14D718}"/>
              </a:ext>
            </a:extLst>
          </p:cNvPr>
          <p:cNvSpPr txBox="1"/>
          <p:nvPr/>
        </p:nvSpPr>
        <p:spPr>
          <a:xfrm>
            <a:off x="4781001" y="3568544"/>
            <a:ext cx="1515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Loss of offsite power (grid related)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4FBA680-D3AC-664C-B0D6-CEF13A78EC54}"/>
                  </a:ext>
                </a:extLst>
              </p:cNvPr>
              <p:cNvSpPr txBox="1"/>
              <p:nvPr/>
            </p:nvSpPr>
            <p:spPr>
              <a:xfrm>
                <a:off x="4915775" y="4880780"/>
                <a:ext cx="856004" cy="415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Frequency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35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4FBA680-D3AC-664C-B0D6-CEF13A78EC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5775" y="4880780"/>
                <a:ext cx="856004" cy="415498"/>
              </a:xfrm>
              <a:prstGeom prst="rect">
                <a:avLst/>
              </a:prstGeom>
              <a:blipFill>
                <a:blip r:embed="rId10"/>
                <a:stretch>
                  <a:fillRect l="-5882" t="-6061" r="-7353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19" descr="Image result for probability distribution lognormal">
            <a:hlinkClick r:id="rId11"/>
            <a:extLst>
              <a:ext uri="{FF2B5EF4-FFF2-40B4-BE49-F238E27FC236}">
                <a16:creationId xmlns:a16="http://schemas.microsoft.com/office/drawing/2014/main" id="{23124A7B-C0A9-8A4C-BE44-171CF70B0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567" y="5586560"/>
            <a:ext cx="912414" cy="48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Left Brace 23">
            <a:extLst>
              <a:ext uri="{FF2B5EF4-FFF2-40B4-BE49-F238E27FC236}">
                <a16:creationId xmlns:a16="http://schemas.microsoft.com/office/drawing/2014/main" id="{3F2E2FFB-CF47-3248-908F-5CFB7A47D73C}"/>
              </a:ext>
            </a:extLst>
          </p:cNvPr>
          <p:cNvSpPr/>
          <p:nvPr/>
        </p:nvSpPr>
        <p:spPr>
          <a:xfrm rot="16200000">
            <a:off x="3726270" y="3465622"/>
            <a:ext cx="271722" cy="3814487"/>
          </a:xfrm>
          <a:prstGeom prst="leftBrace">
            <a:avLst>
              <a:gd name="adj1" fmla="val 4447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6F4626-1515-C540-ADA4-4E511CA6757A}"/>
              </a:ext>
            </a:extLst>
          </p:cNvPr>
          <p:cNvSpPr txBox="1"/>
          <p:nvPr/>
        </p:nvSpPr>
        <p:spPr>
          <a:xfrm>
            <a:off x="6882401" y="6097057"/>
            <a:ext cx="1687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Bayesian inference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77FE43-0B0B-BD47-8BDD-4C855A32BF58}"/>
              </a:ext>
            </a:extLst>
          </p:cNvPr>
          <p:cNvSpPr txBox="1"/>
          <p:nvPr/>
        </p:nvSpPr>
        <p:spPr>
          <a:xfrm>
            <a:off x="6862739" y="4557614"/>
            <a:ext cx="1373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Current knowledge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Observed data</a:t>
            </a:r>
          </a:p>
        </p:txBody>
      </p: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3B106E7B-B24B-1245-8C73-8B07529B9517}"/>
              </a:ext>
            </a:extLst>
          </p:cNvPr>
          <p:cNvCxnSpPr>
            <a:cxnSpLocks/>
            <a:stCxn id="8" idx="3"/>
            <a:endCxn id="26" idx="0"/>
          </p:cNvCxnSpPr>
          <p:nvPr/>
        </p:nvCxnSpPr>
        <p:spPr bwMode="auto">
          <a:xfrm>
            <a:off x="6428860" y="2428455"/>
            <a:ext cx="1120694" cy="2129159"/>
          </a:xfrm>
          <a:prstGeom prst="bentConnector2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4443D3FC-B22E-3746-B733-8FD28557A20D}"/>
              </a:ext>
            </a:extLst>
          </p:cNvPr>
          <p:cNvCxnSpPr>
            <a:cxnSpLocks/>
            <a:stCxn id="26" idx="2"/>
          </p:cNvCxnSpPr>
          <p:nvPr/>
        </p:nvCxnSpPr>
        <p:spPr bwMode="auto">
          <a:xfrm rot="5400000">
            <a:off x="6775491" y="5037878"/>
            <a:ext cx="423330" cy="1124796"/>
          </a:xfrm>
          <a:prstGeom prst="bentConnector2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Slide Number Placeholder 1">
            <a:extLst>
              <a:ext uri="{FF2B5EF4-FFF2-40B4-BE49-F238E27FC236}">
                <a16:creationId xmlns:a16="http://schemas.microsoft.com/office/drawing/2014/main" id="{3AEF98F0-D846-4AEB-BCE9-36A1F8B061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</p:spPr>
        <p:txBody>
          <a:bodyPr/>
          <a:lstStyle/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793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077357-BD59-0947-8E14-DDFCE2B415A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3128" y="909892"/>
            <a:ext cx="3467100" cy="3416300"/>
          </a:xfrm>
          <a:prstGeom prst="rect">
            <a:avLst/>
          </a:prstGeom>
        </p:spPr>
      </p:pic>
      <p:sp>
        <p:nvSpPr>
          <p:cNvPr id="15" name="Explosion 2 14">
            <a:extLst>
              <a:ext uri="{FF2B5EF4-FFF2-40B4-BE49-F238E27FC236}">
                <a16:creationId xmlns:a16="http://schemas.microsoft.com/office/drawing/2014/main" id="{A0F93FC9-DA54-B24A-9C9E-149C8E41472E}"/>
              </a:ext>
            </a:extLst>
          </p:cNvPr>
          <p:cNvSpPr/>
          <p:nvPr/>
        </p:nvSpPr>
        <p:spPr>
          <a:xfrm>
            <a:off x="1788782" y="3573112"/>
            <a:ext cx="570851" cy="570851"/>
          </a:xfrm>
          <a:prstGeom prst="irregularSeal2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957F7A-BDC9-B542-963D-C0803A71666D}"/>
              </a:ext>
            </a:extLst>
          </p:cNvPr>
          <p:cNvSpPr txBox="1"/>
          <p:nvPr/>
        </p:nvSpPr>
        <p:spPr>
          <a:xfrm>
            <a:off x="1746365" y="3748843"/>
            <a:ext cx="57740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3ED93D9-26A1-3F4C-A4EB-917851DE7E31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872985" y="4412653"/>
            <a:ext cx="2351986" cy="11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58E9808-8F53-E94C-A965-F06A2F78CA51}"/>
              </a:ext>
            </a:extLst>
          </p:cNvPr>
          <p:cNvSpPr txBox="1"/>
          <p:nvPr/>
        </p:nvSpPr>
        <p:spPr>
          <a:xfrm>
            <a:off x="3224971" y="4285694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8" name="Trapezoid 7">
            <a:extLst>
              <a:ext uri="{FF2B5EF4-FFF2-40B4-BE49-F238E27FC236}">
                <a16:creationId xmlns:a16="http://schemas.microsoft.com/office/drawing/2014/main" id="{DC57D58E-0015-5247-B412-E8243D0B129B}"/>
              </a:ext>
            </a:extLst>
          </p:cNvPr>
          <p:cNvSpPr/>
          <p:nvPr/>
        </p:nvSpPr>
        <p:spPr>
          <a:xfrm rot="16200000">
            <a:off x="2586760" y="3379785"/>
            <a:ext cx="485299" cy="1011280"/>
          </a:xfrm>
          <a:prstGeom prst="trapezoid">
            <a:avLst>
              <a:gd name="adj" fmla="val 21519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rapezoid 8">
            <a:extLst>
              <a:ext uri="{FF2B5EF4-FFF2-40B4-BE49-F238E27FC236}">
                <a16:creationId xmlns:a16="http://schemas.microsoft.com/office/drawing/2014/main" id="{8D5E1F5F-A5F1-494D-90B4-04F8015404C3}"/>
              </a:ext>
            </a:extLst>
          </p:cNvPr>
          <p:cNvSpPr/>
          <p:nvPr/>
        </p:nvSpPr>
        <p:spPr>
          <a:xfrm rot="5400000">
            <a:off x="1064580" y="3452194"/>
            <a:ext cx="491088" cy="874277"/>
          </a:xfrm>
          <a:prstGeom prst="trapezoid">
            <a:avLst>
              <a:gd name="adj" fmla="val 21519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55C6BE-40C9-B44C-BB75-ECD9B8C06C98}"/>
              </a:ext>
            </a:extLst>
          </p:cNvPr>
          <p:cNvSpPr txBox="1"/>
          <p:nvPr/>
        </p:nvSpPr>
        <p:spPr>
          <a:xfrm>
            <a:off x="872986" y="3759799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Fault-trees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F72948-EDC3-E14D-94EA-8E3B59F23575}"/>
              </a:ext>
            </a:extLst>
          </p:cNvPr>
          <p:cNvSpPr txBox="1"/>
          <p:nvPr/>
        </p:nvSpPr>
        <p:spPr>
          <a:xfrm>
            <a:off x="2323768" y="3749369"/>
            <a:ext cx="1011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Event-trees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4B3F1F07-0C07-0340-A40B-DB02B68173C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86" y="4825629"/>
            <a:ext cx="6940141" cy="200983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97D9589-A738-3949-8A03-8D4462ECA191}"/>
              </a:ext>
            </a:extLst>
          </p:cNvPr>
          <p:cNvSpPr txBox="1"/>
          <p:nvPr/>
        </p:nvSpPr>
        <p:spPr>
          <a:xfrm>
            <a:off x="1612875" y="5453937"/>
            <a:ext cx="1206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 has NOT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occurred (1-p)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43FAAD8-823E-F246-8AB6-DE428DB0B7D2}"/>
              </a:ext>
            </a:extLst>
          </p:cNvPr>
          <p:cNvSpPr txBox="1"/>
          <p:nvPr/>
        </p:nvSpPr>
        <p:spPr>
          <a:xfrm>
            <a:off x="1625689" y="6328578"/>
            <a:ext cx="1720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 has occurred (p)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A2DDBA6-A3C0-464E-A353-11642D9A0BC8}"/>
              </a:ext>
            </a:extLst>
          </p:cNvPr>
          <p:cNvSpPr/>
          <p:nvPr/>
        </p:nvSpPr>
        <p:spPr>
          <a:xfrm>
            <a:off x="5370003" y="2262023"/>
            <a:ext cx="1127888" cy="132772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9BF0B3A-2D40-A946-8E55-6D3E26D34F07}"/>
              </a:ext>
            </a:extLst>
          </p:cNvPr>
          <p:cNvSpPr/>
          <p:nvPr/>
        </p:nvSpPr>
        <p:spPr>
          <a:xfrm>
            <a:off x="6497892" y="2955041"/>
            <a:ext cx="1129908" cy="132772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D3B0D1D-CA7D-3C46-BAEA-C4D702D57635}"/>
              </a:ext>
            </a:extLst>
          </p:cNvPr>
          <p:cNvSpPr/>
          <p:nvPr/>
        </p:nvSpPr>
        <p:spPr>
          <a:xfrm>
            <a:off x="7627799" y="2955041"/>
            <a:ext cx="1095890" cy="132772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ectangular Callout 64">
            <a:extLst>
              <a:ext uri="{FF2B5EF4-FFF2-40B4-BE49-F238E27FC236}">
                <a16:creationId xmlns:a16="http://schemas.microsoft.com/office/drawing/2014/main" id="{E03685E2-3A02-4041-9CB0-6DE24AF3BBCF}"/>
              </a:ext>
            </a:extLst>
          </p:cNvPr>
          <p:cNvSpPr/>
          <p:nvPr/>
        </p:nvSpPr>
        <p:spPr>
          <a:xfrm>
            <a:off x="4869955" y="3776614"/>
            <a:ext cx="1127654" cy="518830"/>
          </a:xfrm>
          <a:prstGeom prst="wedgeRectCallout">
            <a:avLst>
              <a:gd name="adj1" fmla="val 81788"/>
              <a:gd name="adj2" fmla="val -59334"/>
            </a:avLst>
          </a:prstGeom>
          <a:solidFill>
            <a:srgbClr val="FF000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of basic events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F2FC5C-2263-BE4D-96CD-1B56BAF4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10,000 ft View of PRA Modeling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877BE775-BBC8-5E47-98E3-55F6CD741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613" y="1598613"/>
            <a:ext cx="4837851" cy="1656765"/>
          </a:xfrm>
        </p:spPr>
        <p:txBody>
          <a:bodyPr/>
          <a:lstStyle/>
          <a:p>
            <a:r>
              <a:rPr lang="en-US" sz="1800" dirty="0"/>
              <a:t>Probabilistic Risk Analysis: determine for each event</a:t>
            </a:r>
          </a:p>
          <a:p>
            <a:pPr lvl="1"/>
            <a:r>
              <a:rPr lang="en-US" sz="1800" dirty="0"/>
              <a:t>Consequence </a:t>
            </a:r>
          </a:p>
          <a:p>
            <a:pPr lvl="1"/>
            <a:r>
              <a:rPr lang="en-US" sz="1800" dirty="0"/>
              <a:t>Probability of occurrence</a:t>
            </a:r>
          </a:p>
          <a:p>
            <a:r>
              <a:rPr lang="en-US" sz="1800" dirty="0"/>
              <a:t>Methods: Event Trees and Fault Trees</a:t>
            </a:r>
          </a:p>
        </p:txBody>
      </p:sp>
      <p:pic>
        <p:nvPicPr>
          <p:cNvPr id="22" name="Picture 19" descr="Image result for probability distribution lognormal">
            <a:hlinkClick r:id="rId4"/>
            <a:extLst>
              <a:ext uri="{FF2B5EF4-FFF2-40B4-BE49-F238E27FC236}">
                <a16:creationId xmlns:a16="http://schemas.microsoft.com/office/drawing/2014/main" id="{BB89DEC2-3300-6546-BC66-A22DFBC9A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692" y="4315622"/>
            <a:ext cx="912414" cy="48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77B8009-6C5B-D246-99C2-BE5A34F33C3E}"/>
              </a:ext>
            </a:extLst>
          </p:cNvPr>
          <p:cNvSpPr txBox="1"/>
          <p:nvPr/>
        </p:nvSpPr>
        <p:spPr>
          <a:xfrm>
            <a:off x="873408" y="4136901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Deduction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E76AB7-FDA7-5E41-B5C4-4637352A25AC}"/>
              </a:ext>
            </a:extLst>
          </p:cNvPr>
          <p:cNvSpPr txBox="1"/>
          <p:nvPr/>
        </p:nvSpPr>
        <p:spPr>
          <a:xfrm>
            <a:off x="2255986" y="4138267"/>
            <a:ext cx="1079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Induction</a:t>
            </a:r>
          </a:p>
        </p:txBody>
      </p:sp>
      <p:sp>
        <p:nvSpPr>
          <p:cNvPr id="25" name="Slide Number Placeholder 1">
            <a:extLst>
              <a:ext uri="{FF2B5EF4-FFF2-40B4-BE49-F238E27FC236}">
                <a16:creationId xmlns:a16="http://schemas.microsoft.com/office/drawing/2014/main" id="{50B2E131-9321-4E2B-80CC-3B9ABF3268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</p:spPr>
        <p:txBody>
          <a:bodyPr/>
          <a:lstStyle/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83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Loss of Offsite Power (LOSP) Example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145463" cy="4116388"/>
          </a:xfrm>
        </p:spPr>
        <p:txBody>
          <a:bodyPr/>
          <a:lstStyle/>
          <a:p>
            <a:r>
              <a:rPr lang="en-US" sz="2000" dirty="0"/>
              <a:t>The “LOSP example” was used as a central example throughout most of the P-102 course</a:t>
            </a:r>
          </a:p>
          <a:p>
            <a:pPr lvl="1"/>
            <a:r>
              <a:rPr lang="en-US" sz="2000" dirty="0"/>
              <a:t>We will refer to this example at times in P-502</a:t>
            </a:r>
          </a:p>
          <a:p>
            <a:r>
              <a:rPr lang="en-US" sz="2000" dirty="0"/>
              <a:t>A system uses offsite power, but has two standby emergency diesel generators (EDGs)</a:t>
            </a:r>
          </a:p>
          <a:p>
            <a:r>
              <a:rPr lang="en-US" sz="2000" dirty="0"/>
              <a:t>Occasionally offsite power is lost (an “initiating event”)</a:t>
            </a:r>
          </a:p>
          <a:p>
            <a:pPr lvl="1"/>
            <a:r>
              <a:rPr lang="en-US" sz="2000" dirty="0"/>
              <a:t>When this happens the EDGs are demanded to start and run.</a:t>
            </a:r>
          </a:p>
          <a:p>
            <a:r>
              <a:rPr lang="en-US" sz="2000" dirty="0"/>
              <a:t>The system</a:t>
            </a:r>
          </a:p>
          <a:p>
            <a:pPr lvl="1"/>
            <a:r>
              <a:rPr lang="en-US" sz="2000" dirty="0"/>
              <a:t>Succeeds if either EDG starts and runs for six-hour mission time</a:t>
            </a:r>
          </a:p>
          <a:p>
            <a:pPr lvl="1"/>
            <a:r>
              <a:rPr lang="en-US" sz="2000" dirty="0"/>
              <a:t>Fails otherwise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LOSP Example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PRA will have an event tree representing the scenario</a:t>
            </a:r>
          </a:p>
          <a:p>
            <a:pPr lvl="1"/>
            <a:r>
              <a:rPr lang="en-US" dirty="0"/>
              <a:t>Fault tree will represent the diesel generator failures</a:t>
            </a:r>
          </a:p>
        </p:txBody>
      </p:sp>
      <p:grpSp>
        <p:nvGrpSpPr>
          <p:cNvPr id="6149" name="Group 23"/>
          <p:cNvGrpSpPr>
            <a:grpSpLocks noChangeAspect="1"/>
          </p:cNvGrpSpPr>
          <p:nvPr/>
        </p:nvGrpSpPr>
        <p:grpSpPr bwMode="auto">
          <a:xfrm>
            <a:off x="152400" y="2347549"/>
            <a:ext cx="4191000" cy="2090738"/>
            <a:chOff x="2996" y="2234"/>
            <a:chExt cx="5824" cy="2926"/>
          </a:xfrm>
        </p:grpSpPr>
        <p:sp>
          <p:nvSpPr>
            <p:cNvPr id="6152" name="AutoShape 24"/>
            <p:cNvSpPr>
              <a:spLocks noChangeAspect="1" noChangeArrowheads="1"/>
            </p:cNvSpPr>
            <p:nvPr/>
          </p:nvSpPr>
          <p:spPr bwMode="auto">
            <a:xfrm>
              <a:off x="2996" y="2234"/>
              <a:ext cx="5824" cy="2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Text Box 25"/>
            <p:cNvSpPr txBox="1">
              <a:spLocks noChangeArrowheads="1"/>
            </p:cNvSpPr>
            <p:nvPr/>
          </p:nvSpPr>
          <p:spPr bwMode="auto">
            <a:xfrm>
              <a:off x="3040" y="3209"/>
              <a:ext cx="1751" cy="69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200">
                  <a:latin typeface="Arial" charset="0"/>
                </a:rPr>
                <a:t>Loss of</a:t>
              </a:r>
            </a:p>
            <a:p>
              <a:pPr algn="ctr"/>
              <a:r>
                <a:rPr lang="en-US" sz="1200">
                  <a:latin typeface="Arial" charset="0"/>
                </a:rPr>
                <a:t>Offsite Power</a:t>
              </a:r>
              <a:endParaRPr lang="en-US" sz="1200"/>
            </a:p>
          </p:txBody>
        </p:sp>
        <p:sp>
          <p:nvSpPr>
            <p:cNvPr id="6154" name="Line 26"/>
            <p:cNvSpPr>
              <a:spLocks noChangeShapeType="1"/>
            </p:cNvSpPr>
            <p:nvPr/>
          </p:nvSpPr>
          <p:spPr bwMode="auto">
            <a:xfrm>
              <a:off x="3127" y="3906"/>
              <a:ext cx="18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27"/>
            <p:cNvSpPr>
              <a:spLocks noChangeShapeType="1"/>
            </p:cNvSpPr>
            <p:nvPr/>
          </p:nvSpPr>
          <p:spPr bwMode="auto">
            <a:xfrm flipV="1">
              <a:off x="4966" y="3070"/>
              <a:ext cx="2" cy="167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28"/>
            <p:cNvSpPr>
              <a:spLocks noChangeShapeType="1"/>
            </p:cNvSpPr>
            <p:nvPr/>
          </p:nvSpPr>
          <p:spPr bwMode="auto">
            <a:xfrm>
              <a:off x="4966" y="4742"/>
              <a:ext cx="219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Text Box 29"/>
            <p:cNvSpPr txBox="1">
              <a:spLocks noChangeArrowheads="1"/>
            </p:cNvSpPr>
            <p:nvPr/>
          </p:nvSpPr>
          <p:spPr bwMode="auto">
            <a:xfrm>
              <a:off x="5054" y="4045"/>
              <a:ext cx="2015" cy="696"/>
            </a:xfrm>
            <a:prstGeom prst="rect">
              <a:avLst/>
            </a:prstGeom>
            <a:solidFill>
              <a:srgbClr val="FFCC00">
                <a:alpha val="0"/>
              </a:srgb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200" dirty="0">
                  <a:latin typeface="Arial" charset="0"/>
                </a:rPr>
                <a:t>Diesel Generator System </a:t>
              </a:r>
              <a:r>
                <a:rPr lang="en-US" sz="1200" b="1" dirty="0">
                  <a:latin typeface="Arial" charset="0"/>
                </a:rPr>
                <a:t>Failure</a:t>
              </a:r>
              <a:endParaRPr lang="en-US" sz="1200" b="1" dirty="0"/>
            </a:p>
          </p:txBody>
        </p:sp>
        <p:sp>
          <p:nvSpPr>
            <p:cNvPr id="6158" name="Line 30"/>
            <p:cNvSpPr>
              <a:spLocks noChangeShapeType="1"/>
            </p:cNvSpPr>
            <p:nvPr/>
          </p:nvSpPr>
          <p:spPr bwMode="auto">
            <a:xfrm>
              <a:off x="4966" y="3070"/>
              <a:ext cx="2190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Text Box 31"/>
            <p:cNvSpPr txBox="1">
              <a:spLocks noChangeArrowheads="1"/>
            </p:cNvSpPr>
            <p:nvPr/>
          </p:nvSpPr>
          <p:spPr bwMode="auto">
            <a:xfrm>
              <a:off x="5054" y="2373"/>
              <a:ext cx="1970" cy="6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Arial" charset="0"/>
                </a:rPr>
                <a:t>Diesel Generator System Success</a:t>
              </a:r>
              <a:endParaRPr lang="en-US" sz="1200"/>
            </a:p>
          </p:txBody>
        </p:sp>
        <p:sp>
          <p:nvSpPr>
            <p:cNvPr id="6160" name="Oval 32"/>
            <p:cNvSpPr>
              <a:spLocks noChangeArrowheads="1"/>
            </p:cNvSpPr>
            <p:nvPr/>
          </p:nvSpPr>
          <p:spPr bwMode="auto">
            <a:xfrm>
              <a:off x="7506" y="2791"/>
              <a:ext cx="701" cy="697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Oval 33"/>
            <p:cNvSpPr>
              <a:spLocks noChangeArrowheads="1"/>
            </p:cNvSpPr>
            <p:nvPr/>
          </p:nvSpPr>
          <p:spPr bwMode="auto">
            <a:xfrm>
              <a:off x="7725" y="3070"/>
              <a:ext cx="111" cy="11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Oval 34"/>
            <p:cNvSpPr>
              <a:spLocks noChangeArrowheads="1"/>
            </p:cNvSpPr>
            <p:nvPr/>
          </p:nvSpPr>
          <p:spPr bwMode="auto">
            <a:xfrm>
              <a:off x="7900" y="3070"/>
              <a:ext cx="110" cy="11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Arc 35"/>
            <p:cNvSpPr>
              <a:spLocks/>
            </p:cNvSpPr>
            <p:nvPr/>
          </p:nvSpPr>
          <p:spPr bwMode="auto">
            <a:xfrm rot="8215308">
              <a:off x="7643" y="2945"/>
              <a:ext cx="408" cy="449"/>
            </a:xfrm>
            <a:custGeom>
              <a:avLst/>
              <a:gdLst>
                <a:gd name="T0" fmla="*/ 0 w 20890"/>
                <a:gd name="T1" fmla="*/ 0 h 21428"/>
                <a:gd name="T2" fmla="*/ 0 w 20890"/>
                <a:gd name="T3" fmla="*/ 0 h 21428"/>
                <a:gd name="T4" fmla="*/ 0 w 20890"/>
                <a:gd name="T5" fmla="*/ 0 h 21428"/>
                <a:gd name="T6" fmla="*/ 0 60000 65536"/>
                <a:gd name="T7" fmla="*/ 0 60000 65536"/>
                <a:gd name="T8" fmla="*/ 0 60000 65536"/>
                <a:gd name="T9" fmla="*/ 0 w 20890"/>
                <a:gd name="T10" fmla="*/ 0 h 21428"/>
                <a:gd name="T11" fmla="*/ 20890 w 20890"/>
                <a:gd name="T12" fmla="*/ 21428 h 214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90" h="21428" fill="none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</a:path>
                <a:path w="20890" h="21428" stroke="0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  <a:lnTo>
                    <a:pt x="0" y="21428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Oval 36"/>
            <p:cNvSpPr>
              <a:spLocks noChangeArrowheads="1"/>
            </p:cNvSpPr>
            <p:nvPr/>
          </p:nvSpPr>
          <p:spPr bwMode="auto">
            <a:xfrm>
              <a:off x="7550" y="4324"/>
              <a:ext cx="701" cy="697"/>
            </a:xfrm>
            <a:prstGeom prst="ellipse">
              <a:avLst/>
            </a:prstGeom>
            <a:solidFill>
              <a:srgbClr val="99CC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Oval 37"/>
            <p:cNvSpPr>
              <a:spLocks noChangeArrowheads="1"/>
            </p:cNvSpPr>
            <p:nvPr/>
          </p:nvSpPr>
          <p:spPr bwMode="auto">
            <a:xfrm>
              <a:off x="7769" y="4603"/>
              <a:ext cx="111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Oval 38"/>
            <p:cNvSpPr>
              <a:spLocks noChangeArrowheads="1"/>
            </p:cNvSpPr>
            <p:nvPr/>
          </p:nvSpPr>
          <p:spPr bwMode="auto">
            <a:xfrm>
              <a:off x="7944" y="4603"/>
              <a:ext cx="112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Arc 39"/>
            <p:cNvSpPr>
              <a:spLocks/>
            </p:cNvSpPr>
            <p:nvPr/>
          </p:nvSpPr>
          <p:spPr bwMode="auto">
            <a:xfrm rot="-2753454">
              <a:off x="7778" y="4740"/>
              <a:ext cx="278" cy="306"/>
            </a:xfrm>
            <a:custGeom>
              <a:avLst/>
              <a:gdLst>
                <a:gd name="T0" fmla="*/ 0 w 20890"/>
                <a:gd name="T1" fmla="*/ 0 h 21428"/>
                <a:gd name="T2" fmla="*/ 0 w 20890"/>
                <a:gd name="T3" fmla="*/ 0 h 21428"/>
                <a:gd name="T4" fmla="*/ 0 w 20890"/>
                <a:gd name="T5" fmla="*/ 0 h 21428"/>
                <a:gd name="T6" fmla="*/ 0 60000 65536"/>
                <a:gd name="T7" fmla="*/ 0 60000 65536"/>
                <a:gd name="T8" fmla="*/ 0 60000 65536"/>
                <a:gd name="T9" fmla="*/ 0 w 20890"/>
                <a:gd name="T10" fmla="*/ 0 h 21428"/>
                <a:gd name="T11" fmla="*/ 20890 w 20890"/>
                <a:gd name="T12" fmla="*/ 21428 h 214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90" h="21428" fill="none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</a:path>
                <a:path w="20890" h="21428" stroke="0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  <a:lnTo>
                    <a:pt x="0" y="21428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0" name="Text Box 40"/>
          <p:cNvSpPr txBox="1">
            <a:spLocks noChangeArrowheads="1"/>
          </p:cNvSpPr>
          <p:nvPr/>
        </p:nvSpPr>
        <p:spPr bwMode="auto">
          <a:xfrm>
            <a:off x="304800" y="3642949"/>
            <a:ext cx="106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Arial" charset="0"/>
                <a:sym typeface="Symbol" pitchFamily="18" charset="2"/>
              </a:rPr>
              <a:t></a:t>
            </a:r>
            <a:r>
              <a:rPr lang="en-US" sz="2000" baseline="-25000" dirty="0">
                <a:latin typeface="Arial" charset="0"/>
                <a:sym typeface="Symbol" pitchFamily="18" charset="2"/>
              </a:rPr>
              <a:t>LOSP</a:t>
            </a:r>
            <a:endParaRPr lang="en-US" sz="1200" dirty="0">
              <a:latin typeface="Arial" charset="0"/>
              <a:sym typeface="Symbol" pitchFamily="18" charset="2"/>
            </a:endParaRPr>
          </a:p>
        </p:txBody>
      </p:sp>
      <p:sp>
        <p:nvSpPr>
          <p:cNvPr id="6151" name="Text Box 41"/>
          <p:cNvSpPr txBox="1">
            <a:spLocks noChangeArrowheads="1"/>
          </p:cNvSpPr>
          <p:nvPr/>
        </p:nvSpPr>
        <p:spPr bwMode="auto">
          <a:xfrm>
            <a:off x="1676400" y="4252549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err="1">
                <a:latin typeface="Arial" charset="0"/>
              </a:rPr>
              <a:t>p</a:t>
            </a:r>
            <a:r>
              <a:rPr lang="en-US" sz="1800" baseline="-25000" dirty="0" err="1">
                <a:latin typeface="Arial" charset="0"/>
              </a:rPr>
              <a:t>DG</a:t>
            </a:r>
            <a:endParaRPr lang="en-US" sz="1800" dirty="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3504918"/>
            <a:ext cx="61150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41"/>
          <p:cNvSpPr txBox="1">
            <a:spLocks noChangeArrowheads="1"/>
          </p:cNvSpPr>
          <p:nvPr/>
        </p:nvSpPr>
        <p:spPr bwMode="auto">
          <a:xfrm>
            <a:off x="6781800" y="3554532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err="1">
                <a:latin typeface="Arial" charset="0"/>
              </a:rPr>
              <a:t>p</a:t>
            </a:r>
            <a:r>
              <a:rPr lang="en-US" sz="1800" baseline="-25000" dirty="0" err="1">
                <a:latin typeface="Arial" charset="0"/>
              </a:rPr>
              <a:t>DG</a:t>
            </a:r>
            <a:endParaRPr lang="en-US" sz="1800" dirty="0"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06" y="4477426"/>
            <a:ext cx="1273786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447" y="5638800"/>
            <a:ext cx="1273787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918" y="5658143"/>
            <a:ext cx="1273782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>
            <a:cxnSpLocks/>
          </p:cNvCxnSpPr>
          <p:nvPr/>
        </p:nvCxnSpPr>
        <p:spPr bwMode="auto">
          <a:xfrm flipH="1" flipV="1">
            <a:off x="5334001" y="5943600"/>
            <a:ext cx="516917" cy="533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3028950" y="5943600"/>
            <a:ext cx="622178" cy="533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cxnSpLocks/>
          </p:cNvCxnSpPr>
          <p:nvPr/>
        </p:nvCxnSpPr>
        <p:spPr bwMode="auto">
          <a:xfrm flipH="1" flipV="1">
            <a:off x="437844" y="4040289"/>
            <a:ext cx="113407" cy="49869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Minimal Cut Sets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LOSP*DG-A-FTS*DG-B-FTS	or</a:t>
            </a:r>
          </a:p>
          <a:p>
            <a:pPr>
              <a:buFontTx/>
              <a:buNone/>
            </a:pPr>
            <a:r>
              <a:rPr lang="en-US" dirty="0"/>
              <a:t>LOSP*DG-A-FTS*DG-B-FTR	or</a:t>
            </a:r>
          </a:p>
          <a:p>
            <a:pPr>
              <a:buFontTx/>
              <a:buNone/>
            </a:pPr>
            <a:r>
              <a:rPr lang="en-US" dirty="0"/>
              <a:t>LOSP*DG-A-FTR*DG-B-FTS	or</a:t>
            </a:r>
          </a:p>
          <a:p>
            <a:pPr>
              <a:buFontTx/>
              <a:buNone/>
            </a:pPr>
            <a:r>
              <a:rPr lang="en-US" dirty="0"/>
              <a:t>LOSP*DG-A-FTR*DG-B-FTR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F6FEB2-2A2B-42C0-A0BE-DB6FCB8EBCAE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85</TotalTime>
  <Words>635</Words>
  <Application>Microsoft Macintosh PowerPoint</Application>
  <PresentationFormat>On-screen Show (4:3)</PresentationFormat>
  <Paragraphs>137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Times New Roman</vt:lpstr>
      <vt:lpstr>Standard_Presentation-2016</vt:lpstr>
      <vt:lpstr>Bayesian Inference in Risk Assessment:  Advanced Topics (P-502)</vt:lpstr>
      <vt:lpstr>Course Overview</vt:lpstr>
      <vt:lpstr>Course Table of Contents</vt:lpstr>
      <vt:lpstr>Course Overview</vt:lpstr>
      <vt:lpstr>PRA Modeling from 10,000 ft (± 2,000 ft)</vt:lpstr>
      <vt:lpstr>10,000 ft View of PRA Modeling</vt:lpstr>
      <vt:lpstr>Loss of Offsite Power (LOSP) Example</vt:lpstr>
      <vt:lpstr>LOSP Example</vt:lpstr>
      <vt:lpstr>The Minimal Cut Sets</vt:lpstr>
      <vt:lpstr>Recovery of Offsite Power</vt:lpstr>
      <vt:lpstr>Recovery of EDG</vt:lpstr>
      <vt:lpstr>Recovered Cut Sets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13</cp:revision>
  <dcterms:created xsi:type="dcterms:W3CDTF">2016-09-09T18:28:57Z</dcterms:created>
  <dcterms:modified xsi:type="dcterms:W3CDTF">2019-07-24T22:04:45Z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